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0" r:id="rId1"/>
  </p:sldMasterIdLst>
  <p:sldIdLst>
    <p:sldId id="256" r:id="rId2"/>
    <p:sldId id="257" r:id="rId3"/>
    <p:sldId id="258" r:id="rId4"/>
    <p:sldId id="260" r:id="rId5"/>
    <p:sldId id="263" r:id="rId6"/>
    <p:sldId id="264" r:id="rId7"/>
    <p:sldId id="269" r:id="rId8"/>
    <p:sldId id="270" r:id="rId9"/>
    <p:sldId id="268" r:id="rId10"/>
  </p:sldIdLst>
  <p:sldSz cx="18288000" cy="10287000"/>
  <p:notesSz cx="6858000" cy="9144000"/>
  <p:embeddedFontLst>
    <p:embeddedFont>
      <p:font typeface="Martel Heavy" panose="020B0604020202020204" charset="0"/>
      <p:regular r:id="rId11"/>
    </p:embeddedFont>
    <p:embeddedFont>
      <p:font typeface="Trebuchet MS" panose="020B0603020202020204" pitchFamily="34" charset="0"/>
      <p:regular r:id="rId12"/>
      <p:bold r:id="rId13"/>
      <p:italic r:id="rId14"/>
      <p:boldItalic r:id="rId15"/>
    </p:embeddedFont>
    <p:embeddedFont>
      <p:font typeface="Wingdings 3" panose="05040102010807070707" pitchFamily="18" charset="2"/>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7B3B"/>
    <a:srgbClr val="BE66FF"/>
    <a:srgbClr val="A819A8"/>
    <a:srgbClr val="FBF6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ents @ SEGE" userId="S::events@sege.gr::51dbb67b-570b-4efb-8a57-40eccdaf524a" providerId="AD" clId="Web-{3530135A-07BC-B75A-AD6F-35A03F3A950C}"/>
    <pc:docChg chg="modSld">
      <pc:chgData name="Events @ SEGE" userId="S::events@sege.gr::51dbb67b-570b-4efb-8a57-40eccdaf524a" providerId="AD" clId="Web-{3530135A-07BC-B75A-AD6F-35A03F3A950C}" dt="2024-10-24T09:21:05.061" v="4" actId="1076"/>
      <pc:docMkLst>
        <pc:docMk/>
      </pc:docMkLst>
      <pc:sldChg chg="modSp">
        <pc:chgData name="Events @ SEGE" userId="S::events@sege.gr::51dbb67b-570b-4efb-8a57-40eccdaf524a" providerId="AD" clId="Web-{3530135A-07BC-B75A-AD6F-35A03F3A950C}" dt="2024-10-24T09:21:05.061" v="4" actId="1076"/>
        <pc:sldMkLst>
          <pc:docMk/>
          <pc:sldMk cId="0" sldId="256"/>
        </pc:sldMkLst>
        <pc:spChg chg="mod">
          <ac:chgData name="Events @ SEGE" userId="S::events@sege.gr::51dbb67b-570b-4efb-8a57-40eccdaf524a" providerId="AD" clId="Web-{3530135A-07BC-B75A-AD6F-35A03F3A950C}" dt="2024-10-24T09:21:05.061" v="4" actId="1076"/>
          <ac:spMkLst>
            <pc:docMk/>
            <pc:sldMk cId="0" sldId="256"/>
            <ac:spMk id="5" creationId="{00000000-0000-0000-0000-000000000000}"/>
          </ac:spMkLst>
        </pc:spChg>
      </pc:sldChg>
    </pc:docChg>
  </pc:docChgLst>
  <pc:docChgLst>
    <pc:chgData name="Jenny Eleme" userId="9f4dfe1f-8c6f-44a5-8d88-cebe8bc87612" providerId="ADAL" clId="{D5AC2DE7-C2F4-4F66-9735-21ABCC02DAF0}"/>
    <pc:docChg chg="modSld">
      <pc:chgData name="Jenny Eleme" userId="9f4dfe1f-8c6f-44a5-8d88-cebe8bc87612" providerId="ADAL" clId="{D5AC2DE7-C2F4-4F66-9735-21ABCC02DAF0}" dt="2024-10-25T10:16:18.892" v="0" actId="1076"/>
      <pc:docMkLst>
        <pc:docMk/>
      </pc:docMkLst>
      <pc:sldChg chg="modSp mod">
        <pc:chgData name="Jenny Eleme" userId="9f4dfe1f-8c6f-44a5-8d88-cebe8bc87612" providerId="ADAL" clId="{D5AC2DE7-C2F4-4F66-9735-21ABCC02DAF0}" dt="2024-10-25T10:16:18.892" v="0" actId="1076"/>
        <pc:sldMkLst>
          <pc:docMk/>
          <pc:sldMk cId="0" sldId="256"/>
        </pc:sldMkLst>
        <pc:spChg chg="mod">
          <ac:chgData name="Jenny Eleme" userId="9f4dfe1f-8c6f-44a5-8d88-cebe8bc87612" providerId="ADAL" clId="{D5AC2DE7-C2F4-4F66-9735-21ABCC02DAF0}" dt="2024-10-25T10:16:18.892" v="0" actId="1076"/>
          <ac:spMkLst>
            <pc:docMk/>
            <pc:sldMk cId="0" sldId="256"/>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260601" y="3606801"/>
            <a:ext cx="11650404" cy="2469453"/>
          </a:xfrm>
        </p:spPr>
        <p:txBody>
          <a:bodyPr anchor="b">
            <a:noAutofit/>
          </a:bodyPr>
          <a:lstStyle>
            <a:lvl1pPr algn="r">
              <a:defRPr sz="9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2260601" y="6076250"/>
            <a:ext cx="11650404" cy="1645349"/>
          </a:xfrm>
        </p:spPr>
        <p:txBody>
          <a:bodyPr anchor="t"/>
          <a:lstStyle>
            <a:lvl1pPr marL="0" indent="0" algn="r">
              <a:buNone/>
              <a:defRPr>
                <a:solidFill>
                  <a:schemeClr val="tx1">
                    <a:lumMod val="50000"/>
                    <a:lumOff val="50000"/>
                  </a:schemeClr>
                </a:solidFill>
              </a:defRPr>
            </a:lvl1pPr>
            <a:lvl2pPr marL="812810" indent="0" algn="ctr">
              <a:buNone/>
              <a:defRPr>
                <a:solidFill>
                  <a:schemeClr val="tx1">
                    <a:tint val="75000"/>
                  </a:schemeClr>
                </a:solidFill>
              </a:defRPr>
            </a:lvl2pPr>
            <a:lvl3pPr marL="1625620" indent="0" algn="ctr">
              <a:buNone/>
              <a:defRPr>
                <a:solidFill>
                  <a:schemeClr val="tx1">
                    <a:tint val="75000"/>
                  </a:schemeClr>
                </a:solidFill>
              </a:defRPr>
            </a:lvl3pPr>
            <a:lvl4pPr marL="2438430" indent="0" algn="ctr">
              <a:buNone/>
              <a:defRPr>
                <a:solidFill>
                  <a:schemeClr val="tx1">
                    <a:tint val="75000"/>
                  </a:schemeClr>
                </a:solidFill>
              </a:defRPr>
            </a:lvl4pPr>
            <a:lvl5pPr marL="3251241" indent="0" algn="ctr">
              <a:buNone/>
              <a:defRPr>
                <a:solidFill>
                  <a:schemeClr val="tx1">
                    <a:tint val="75000"/>
                  </a:schemeClr>
                </a:solidFill>
              </a:defRPr>
            </a:lvl5pPr>
            <a:lvl6pPr marL="4064051" indent="0" algn="ctr">
              <a:buNone/>
              <a:defRPr>
                <a:solidFill>
                  <a:schemeClr val="tx1">
                    <a:tint val="75000"/>
                  </a:schemeClr>
                </a:solidFill>
              </a:defRPr>
            </a:lvl6pPr>
            <a:lvl7pPr marL="4876861" indent="0" algn="ctr">
              <a:buNone/>
              <a:defRPr>
                <a:solidFill>
                  <a:schemeClr val="tx1">
                    <a:tint val="75000"/>
                  </a:schemeClr>
                </a:solidFill>
              </a:defRPr>
            </a:lvl7pPr>
            <a:lvl8pPr marL="5689671" indent="0" algn="ctr">
              <a:buNone/>
              <a:defRPr>
                <a:solidFill>
                  <a:schemeClr val="tx1">
                    <a:tint val="75000"/>
                  </a:schemeClr>
                </a:solidFill>
              </a:defRPr>
            </a:lvl8pPr>
            <a:lvl9pPr marL="6502481"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05868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3" y="914400"/>
            <a:ext cx="12895002" cy="5105400"/>
          </a:xfrm>
        </p:spPr>
        <p:txBody>
          <a:bodyPr anchor="ctr">
            <a:normAutofit/>
          </a:bodyPr>
          <a:lstStyle>
            <a:lvl1pPr algn="l">
              <a:defRPr sz="7822" b="0" cap="none"/>
            </a:lvl1pPr>
          </a:lstStyle>
          <a:p>
            <a:r>
              <a:rPr lang="en-US" dirty="0"/>
              <a:t>Click to edit Master title style</a:t>
            </a:r>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3200">
                <a:solidFill>
                  <a:schemeClr val="tx1">
                    <a:lumMod val="75000"/>
                    <a:lumOff val="25000"/>
                  </a:schemeClr>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56300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7822" b="0" cap="none"/>
            </a:lvl1pPr>
          </a:lstStyle>
          <a:p>
            <a:r>
              <a:rPr lang="en-US" dirty="0"/>
              <a:t>Click to edit Master title style</a:t>
            </a:r>
          </a:p>
        </p:txBody>
      </p:sp>
      <p:sp>
        <p:nvSpPr>
          <p:cNvPr id="23" name="Text Placeholder 9"/>
          <p:cNvSpPr>
            <a:spLocks noGrp="1"/>
          </p:cNvSpPr>
          <p:nvPr>
            <p:ph type="body" sz="quarter" idx="13"/>
          </p:nvPr>
        </p:nvSpPr>
        <p:spPr>
          <a:xfrm>
            <a:off x="2049209" y="5448300"/>
            <a:ext cx="10836786" cy="571500"/>
          </a:xfrm>
        </p:spPr>
        <p:txBody>
          <a:bodyPr anchor="ctr">
            <a:noAutofit/>
          </a:bodyPr>
          <a:lstStyle>
            <a:lvl1pPr marL="0" indent="0">
              <a:buFontTx/>
              <a:buNone/>
              <a:defRPr sz="2844">
                <a:solidFill>
                  <a:schemeClr val="tx1">
                    <a:lumMod val="50000"/>
                    <a:lumOff val="50000"/>
                  </a:schemeClr>
                </a:solidFill>
              </a:defRPr>
            </a:lvl1pPr>
            <a:lvl2pPr marL="812810" indent="0">
              <a:buFontTx/>
              <a:buNone/>
              <a:defRPr/>
            </a:lvl2pPr>
            <a:lvl3pPr marL="1625620" indent="0">
              <a:buFontTx/>
              <a:buNone/>
              <a:defRPr/>
            </a:lvl3pPr>
            <a:lvl4pPr marL="2438430" indent="0">
              <a:buFontTx/>
              <a:buNone/>
              <a:defRPr/>
            </a:lvl4pPr>
            <a:lvl5pPr marL="3251241"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3200">
                <a:solidFill>
                  <a:schemeClr val="tx1">
                    <a:lumMod val="75000"/>
                    <a:lumOff val="25000"/>
                  </a:schemeClr>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812805" y="1185567"/>
            <a:ext cx="914400" cy="877164"/>
          </a:xfrm>
          <a:prstGeom prst="rect">
            <a:avLst/>
          </a:prstGeom>
        </p:spPr>
        <p:txBody>
          <a:bodyPr vert="horz" lIns="162560" tIns="81280" rIns="162560" bIns="81280" rtlCol="0" anchor="ctr">
            <a:noAutofit/>
          </a:bodyPr>
          <a:lstStyle/>
          <a:p>
            <a:pPr lvl="0"/>
            <a:r>
              <a:rPr lang="en-US" sz="14222"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13339517" y="4329834"/>
            <a:ext cx="914400" cy="877164"/>
          </a:xfrm>
          <a:prstGeom prst="rect">
            <a:avLst/>
          </a:prstGeom>
        </p:spPr>
        <p:txBody>
          <a:bodyPr vert="horz" lIns="162560" tIns="81280" rIns="162560" bIns="81280" rtlCol="0" anchor="ctr">
            <a:noAutofit/>
          </a:bodyPr>
          <a:lstStyle/>
          <a:p>
            <a:pPr lvl="0"/>
            <a:r>
              <a:rPr lang="en-US" sz="14222" baseline="0" dirty="0">
                <a:ln w="3175" cmpd="sng">
                  <a:noFill/>
                </a:ln>
                <a:solidFill>
                  <a:schemeClr val="accent1">
                    <a:lumMod val="60000"/>
                    <a:lumOff val="40000"/>
                  </a:schemeClr>
                </a:solidFill>
                <a:latin typeface="Arial"/>
              </a:rPr>
              <a:t>”</a:t>
            </a:r>
            <a:endParaRPr lang="en-US" sz="3200" dirty="0">
              <a:solidFill>
                <a:schemeClr val="accent1">
                  <a:lumMod val="60000"/>
                  <a:lumOff val="40000"/>
                </a:schemeClr>
              </a:solidFill>
              <a:latin typeface="Arial"/>
            </a:endParaRPr>
          </a:p>
        </p:txBody>
      </p:sp>
    </p:spTree>
    <p:extLst>
      <p:ext uri="{BB962C8B-B14F-4D97-AF65-F5344CB8AC3E}">
        <p14:creationId xmlns:p14="http://schemas.microsoft.com/office/powerpoint/2010/main" val="4140947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16003" y="2897982"/>
            <a:ext cx="12895002" cy="3893190"/>
          </a:xfrm>
        </p:spPr>
        <p:txBody>
          <a:bodyPr anchor="b">
            <a:normAutofit/>
          </a:bodyPr>
          <a:lstStyle>
            <a:lvl1pPr algn="l">
              <a:defRPr sz="7822" b="0" cap="none"/>
            </a:lvl1pPr>
          </a:lstStyle>
          <a:p>
            <a:r>
              <a:rPr lang="en-US" dirty="0"/>
              <a:t>Click to edit Master title style</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3200">
                <a:solidFill>
                  <a:schemeClr val="tx1">
                    <a:lumMod val="75000"/>
                    <a:lumOff val="25000"/>
                  </a:schemeClr>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7725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7822" b="0" cap="none"/>
            </a:lvl1pPr>
          </a:lstStyle>
          <a:p>
            <a:r>
              <a:rPr lang="en-US" dirty="0"/>
              <a:t>Click to edit Master title style</a:t>
            </a:r>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4267">
                <a:solidFill>
                  <a:schemeClr val="tx1">
                    <a:lumMod val="75000"/>
                    <a:lumOff val="25000"/>
                  </a:schemeClr>
                </a:solidFill>
              </a:defRPr>
            </a:lvl1pPr>
            <a:lvl2pPr marL="812810" indent="0">
              <a:buFontTx/>
              <a:buNone/>
              <a:defRPr/>
            </a:lvl2pPr>
            <a:lvl3pPr marL="1625620" indent="0">
              <a:buFontTx/>
              <a:buNone/>
              <a:defRPr/>
            </a:lvl3pPr>
            <a:lvl4pPr marL="2438430" indent="0">
              <a:buFontTx/>
              <a:buNone/>
              <a:defRPr/>
            </a:lvl4pPr>
            <a:lvl5pPr marL="3251241"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3200">
                <a:solidFill>
                  <a:schemeClr val="tx1">
                    <a:lumMod val="50000"/>
                    <a:lumOff val="50000"/>
                  </a:schemeClr>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812805" y="1185567"/>
            <a:ext cx="914400" cy="877164"/>
          </a:xfrm>
          <a:prstGeom prst="rect">
            <a:avLst/>
          </a:prstGeom>
        </p:spPr>
        <p:txBody>
          <a:bodyPr vert="horz" lIns="162560" tIns="81280" rIns="162560" bIns="81280" rtlCol="0" anchor="ctr">
            <a:noAutofit/>
          </a:bodyPr>
          <a:lstStyle/>
          <a:p>
            <a:pPr lvl="0"/>
            <a:r>
              <a:rPr lang="en-US" sz="14222"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3339517" y="4329834"/>
            <a:ext cx="914400" cy="877164"/>
          </a:xfrm>
          <a:prstGeom prst="rect">
            <a:avLst/>
          </a:prstGeom>
        </p:spPr>
        <p:txBody>
          <a:bodyPr vert="horz" lIns="162560" tIns="81280" rIns="162560" bIns="81280" rtlCol="0" anchor="ctr">
            <a:noAutofit/>
          </a:bodyPr>
          <a:lstStyle/>
          <a:p>
            <a:pPr lvl="0"/>
            <a:r>
              <a:rPr lang="en-US" sz="14222"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89865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028699" y="914400"/>
            <a:ext cx="12882305" cy="4533900"/>
          </a:xfrm>
        </p:spPr>
        <p:txBody>
          <a:bodyPr anchor="ctr">
            <a:normAutofit/>
          </a:bodyPr>
          <a:lstStyle>
            <a:lvl1pPr algn="l">
              <a:defRPr sz="7822" b="0" cap="none"/>
            </a:lvl1pPr>
          </a:lstStyle>
          <a:p>
            <a:r>
              <a:rPr lang="en-US" dirty="0"/>
              <a:t>Click to edit Master title style</a:t>
            </a:r>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4267">
                <a:solidFill>
                  <a:schemeClr val="accent1"/>
                </a:solidFill>
              </a:defRPr>
            </a:lvl1pPr>
            <a:lvl2pPr marL="812810" indent="0">
              <a:buFontTx/>
              <a:buNone/>
              <a:defRPr/>
            </a:lvl2pPr>
            <a:lvl3pPr marL="1625620" indent="0">
              <a:buFontTx/>
              <a:buNone/>
              <a:defRPr/>
            </a:lvl3pPr>
            <a:lvl4pPr marL="2438430" indent="0">
              <a:buFontTx/>
              <a:buNone/>
              <a:defRPr/>
            </a:lvl4pPr>
            <a:lvl5pPr marL="3251241"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3200">
                <a:solidFill>
                  <a:schemeClr val="tx1">
                    <a:lumMod val="50000"/>
                    <a:lumOff val="50000"/>
                  </a:schemeClr>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14231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C6B4A9-1611-4792-9094-5F34BCA07E0B}" type="datetimeFigureOut">
              <a:rPr lang="en-US" dirty="0"/>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4221489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51510" y="914399"/>
            <a:ext cx="1957115" cy="7877177"/>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1016003" y="914400"/>
            <a:ext cx="10590225" cy="787717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8316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4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2541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3" y="4051301"/>
            <a:ext cx="12895002" cy="2739872"/>
          </a:xfrm>
        </p:spPr>
        <p:txBody>
          <a:bodyPr anchor="b"/>
          <a:lstStyle>
            <a:lvl1pPr algn="l">
              <a:defRPr sz="7111" b="0" cap="none"/>
            </a:lvl1pPr>
          </a:lstStyle>
          <a:p>
            <a:r>
              <a:rPr lang="en-US" dirty="0"/>
              <a:t>Click to edit Master title style</a:t>
            </a:r>
          </a:p>
        </p:txBody>
      </p:sp>
      <p:sp>
        <p:nvSpPr>
          <p:cNvPr id="3" name="Text Placeholder 2"/>
          <p:cNvSpPr>
            <a:spLocks noGrp="1"/>
          </p:cNvSpPr>
          <p:nvPr>
            <p:ph type="body" idx="1"/>
          </p:nvPr>
        </p:nvSpPr>
        <p:spPr>
          <a:xfrm>
            <a:off x="1016003" y="6791172"/>
            <a:ext cx="12895002" cy="1290600"/>
          </a:xfrm>
        </p:spPr>
        <p:txBody>
          <a:bodyPr anchor="t"/>
          <a:lstStyle>
            <a:lvl1pPr marL="0" indent="0" algn="l">
              <a:buNone/>
              <a:defRPr sz="3556">
                <a:solidFill>
                  <a:schemeClr val="tx1">
                    <a:lumMod val="50000"/>
                    <a:lumOff val="50000"/>
                  </a:schemeClr>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33790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16002" y="3240884"/>
            <a:ext cx="6276053" cy="58211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634955" y="3240884"/>
            <a:ext cx="6276051" cy="58211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B712588-04B1-427B-82EE-E8DB90309F08}" type="datetimeFigureOut">
              <a:rPr lang="en-US" dirty="0"/>
              <a:t>10/25/2024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2610019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013618" y="3241475"/>
            <a:ext cx="6278435" cy="864393"/>
          </a:xfrm>
        </p:spPr>
        <p:txBody>
          <a:bodyPr anchor="b">
            <a:noAutofit/>
          </a:bodyPr>
          <a:lstStyle>
            <a:lvl1pPr marL="0" indent="0">
              <a:buNone/>
              <a:defRPr sz="4267" b="0"/>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dirty="0"/>
              <a:t>Click to edit Master text styles</a:t>
            </a:r>
          </a:p>
        </p:txBody>
      </p:sp>
      <p:sp>
        <p:nvSpPr>
          <p:cNvPr id="4" name="Content Placeholder 3"/>
          <p:cNvSpPr>
            <a:spLocks noGrp="1"/>
          </p:cNvSpPr>
          <p:nvPr>
            <p:ph sz="half" idx="2"/>
          </p:nvPr>
        </p:nvSpPr>
        <p:spPr>
          <a:xfrm>
            <a:off x="1013618" y="4105868"/>
            <a:ext cx="6278435" cy="4956176"/>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632575" y="3241475"/>
            <a:ext cx="6278427" cy="864393"/>
          </a:xfrm>
        </p:spPr>
        <p:txBody>
          <a:bodyPr anchor="b">
            <a:noAutofit/>
          </a:bodyPr>
          <a:lstStyle>
            <a:lvl1pPr marL="0" indent="0">
              <a:buNone/>
              <a:defRPr sz="4267" b="0"/>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dirty="0"/>
              <a:t>Click to edit Master text styles</a:t>
            </a:r>
          </a:p>
        </p:txBody>
      </p:sp>
      <p:sp>
        <p:nvSpPr>
          <p:cNvPr id="6" name="Content Placeholder 5"/>
          <p:cNvSpPr>
            <a:spLocks noGrp="1"/>
          </p:cNvSpPr>
          <p:nvPr>
            <p:ph sz="quarter" idx="4"/>
          </p:nvPr>
        </p:nvSpPr>
        <p:spPr>
          <a:xfrm>
            <a:off x="7632577" y="4105868"/>
            <a:ext cx="6278426" cy="4956176"/>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10/25/2024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38247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16001" y="914400"/>
            <a:ext cx="12895002" cy="19812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10/25/2024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29320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1631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1" y="2247906"/>
            <a:ext cx="5781792" cy="1917699"/>
          </a:xfrm>
        </p:spPr>
        <p:txBody>
          <a:bodyPr anchor="b">
            <a:normAutofit/>
          </a:bodyPr>
          <a:lstStyle>
            <a:lvl1pPr>
              <a:defRPr sz="3556"/>
            </a:lvl1pPr>
          </a:lstStyle>
          <a:p>
            <a:r>
              <a:rPr lang="en-US" dirty="0"/>
              <a:t>Click to edit Master title style</a:t>
            </a:r>
          </a:p>
        </p:txBody>
      </p:sp>
      <p:sp>
        <p:nvSpPr>
          <p:cNvPr id="3" name="Content Placeholder 2"/>
          <p:cNvSpPr>
            <a:spLocks noGrp="1"/>
          </p:cNvSpPr>
          <p:nvPr>
            <p:ph idx="1"/>
          </p:nvPr>
        </p:nvSpPr>
        <p:spPr>
          <a:xfrm>
            <a:off x="7140692" y="772387"/>
            <a:ext cx="6770312" cy="8289656"/>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016001" y="4165604"/>
            <a:ext cx="5781792" cy="3876674"/>
          </a:xfrm>
        </p:spPr>
        <p:txBody>
          <a:bodyPr>
            <a:normAutofit/>
          </a:bodyPr>
          <a:lstStyle>
            <a:lvl1pPr marL="0" indent="0">
              <a:buNone/>
              <a:defRPr sz="2489"/>
            </a:lvl1pPr>
            <a:lvl2pPr marL="812567" indent="0">
              <a:buNone/>
              <a:defRPr sz="2489"/>
            </a:lvl2pPr>
            <a:lvl3pPr marL="1625133" indent="0">
              <a:buNone/>
              <a:defRPr sz="2133"/>
            </a:lvl3pPr>
            <a:lvl4pPr marL="2437700" indent="0">
              <a:buNone/>
              <a:defRPr sz="1778"/>
            </a:lvl4pPr>
            <a:lvl5pPr marL="3250265" indent="0">
              <a:buNone/>
              <a:defRPr sz="1778"/>
            </a:lvl5pPr>
            <a:lvl6pPr marL="4062831" indent="0">
              <a:buNone/>
              <a:defRPr sz="1778"/>
            </a:lvl6pPr>
            <a:lvl7pPr marL="4875398" indent="0">
              <a:buNone/>
              <a:defRPr sz="1778"/>
            </a:lvl7pPr>
            <a:lvl8pPr marL="5687964" indent="0">
              <a:buNone/>
              <a:defRPr sz="1778"/>
            </a:lvl8pPr>
            <a:lvl9pPr marL="6500531" indent="0">
              <a:buNone/>
              <a:defRPr sz="1778"/>
            </a:lvl9pPr>
          </a:lstStyle>
          <a:p>
            <a:pPr lvl="0"/>
            <a:r>
              <a:rPr lang="en-US" dirty="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452034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2" y="7200900"/>
            <a:ext cx="12895001" cy="850107"/>
          </a:xfrm>
        </p:spPr>
        <p:txBody>
          <a:bodyPr anchor="b">
            <a:normAutofit/>
          </a:bodyPr>
          <a:lstStyle>
            <a:lvl1pPr algn="l">
              <a:defRPr sz="4267" b="0"/>
            </a:lvl1pPr>
          </a:lstStyle>
          <a:p>
            <a:r>
              <a:rPr lang="en-US" dirty="0"/>
              <a:t>Click to edit Master title style</a:t>
            </a:r>
          </a:p>
        </p:txBody>
      </p:sp>
      <p:sp>
        <p:nvSpPr>
          <p:cNvPr id="3" name="Picture Placeholder 2"/>
          <p:cNvSpPr>
            <a:spLocks noGrp="1" noChangeAspect="1"/>
          </p:cNvSpPr>
          <p:nvPr>
            <p:ph type="pic" idx="1"/>
          </p:nvPr>
        </p:nvSpPr>
        <p:spPr>
          <a:xfrm>
            <a:off x="1016001" y="914400"/>
            <a:ext cx="12895002" cy="5768577"/>
          </a:xfrm>
        </p:spPr>
        <p:txBody>
          <a:bodyPr anchor="t">
            <a:normAutofit/>
          </a:bodyPr>
          <a:lstStyle>
            <a:lvl1pPr marL="0" indent="0" algn="ctr">
              <a:buNone/>
              <a:defRPr sz="2844"/>
            </a:lvl1pPr>
            <a:lvl2pPr marL="812810" indent="0">
              <a:buNone/>
              <a:defRPr sz="2844"/>
            </a:lvl2pPr>
            <a:lvl3pPr marL="1625620" indent="0">
              <a:buNone/>
              <a:defRPr sz="2844"/>
            </a:lvl3pPr>
            <a:lvl4pPr marL="2438430" indent="0">
              <a:buNone/>
              <a:defRPr sz="2844"/>
            </a:lvl4pPr>
            <a:lvl5pPr marL="3251241" indent="0">
              <a:buNone/>
              <a:defRPr sz="2844"/>
            </a:lvl5pPr>
            <a:lvl6pPr marL="4064051" indent="0">
              <a:buNone/>
              <a:defRPr sz="2844"/>
            </a:lvl6pPr>
            <a:lvl7pPr marL="4876861" indent="0">
              <a:buNone/>
              <a:defRPr sz="2844"/>
            </a:lvl7pPr>
            <a:lvl8pPr marL="5689671" indent="0">
              <a:buNone/>
              <a:defRPr sz="2844"/>
            </a:lvl8pPr>
            <a:lvl9pPr marL="6502481" indent="0">
              <a:buNone/>
              <a:defRPr sz="2844"/>
            </a:lvl9pPr>
          </a:lstStyle>
          <a:p>
            <a:endParaRPr lang="en-US" dirty="0"/>
          </a:p>
        </p:txBody>
      </p:sp>
      <p:sp>
        <p:nvSpPr>
          <p:cNvPr id="4" name="Text Placeholder 3"/>
          <p:cNvSpPr>
            <a:spLocks noGrp="1"/>
          </p:cNvSpPr>
          <p:nvPr>
            <p:ph type="body" sz="half" idx="2"/>
          </p:nvPr>
        </p:nvSpPr>
        <p:spPr>
          <a:xfrm>
            <a:off x="1016002" y="8051007"/>
            <a:ext cx="12895001" cy="1011036"/>
          </a:xfrm>
        </p:spPr>
        <p:txBody>
          <a:bodyPr>
            <a:normAutofit/>
          </a:bodyPr>
          <a:lstStyle>
            <a:lvl1pPr marL="0" indent="0">
              <a:buNone/>
              <a:defRPr sz="2133"/>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09653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016001" y="914400"/>
            <a:ext cx="12895002" cy="19812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016001" y="3240884"/>
            <a:ext cx="12895002" cy="58211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807700" y="9062044"/>
            <a:ext cx="1367909" cy="547688"/>
          </a:xfrm>
          <a:prstGeom prst="rect">
            <a:avLst/>
          </a:prstGeom>
        </p:spPr>
        <p:txBody>
          <a:bodyPr vert="horz" lIns="91440" tIns="45720" rIns="91440" bIns="45720" rtlCol="0" anchor="ctr"/>
          <a:lstStyle>
            <a:lvl1pPr algn="r">
              <a:defRPr sz="1600">
                <a:solidFill>
                  <a:schemeClr val="tx1">
                    <a:tint val="75000"/>
                  </a:schemeClr>
                </a:solidFill>
              </a:defRPr>
            </a:lvl1pPr>
          </a:lstStyle>
          <a:p>
            <a:fld id="{B61BEF0D-F0BB-DE4B-95CE-6DB70DBA9567}" type="datetimeFigureOut">
              <a:rPr lang="en-US" dirty="0"/>
              <a:pPr/>
              <a:t>10/25/2024</a:t>
            </a:fld>
            <a:endParaRPr lang="en-US" dirty="0"/>
          </a:p>
        </p:txBody>
      </p:sp>
      <p:sp>
        <p:nvSpPr>
          <p:cNvPr id="5" name="Footer Placeholder 4"/>
          <p:cNvSpPr>
            <a:spLocks noGrp="1"/>
          </p:cNvSpPr>
          <p:nvPr>
            <p:ph type="ftr" sz="quarter" idx="3"/>
          </p:nvPr>
        </p:nvSpPr>
        <p:spPr>
          <a:xfrm>
            <a:off x="1016001" y="9062044"/>
            <a:ext cx="9446418" cy="547688"/>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2885995" y="9062044"/>
            <a:ext cx="1025009" cy="547688"/>
          </a:xfrm>
          <a:prstGeom prst="rect">
            <a:avLst/>
          </a:prstGeom>
        </p:spPr>
        <p:txBody>
          <a:bodyPr vert="horz" lIns="91440" tIns="45720" rIns="91440" bIns="45720" rtlCol="0" anchor="ctr"/>
          <a:lstStyle>
            <a:lvl1pPr algn="r">
              <a:defRPr sz="16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91227259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823E"/>
        </a:solidFill>
        <a:effectLst/>
      </p:bgPr>
    </p:bg>
    <p:spTree>
      <p:nvGrpSpPr>
        <p:cNvPr id="1" name=""/>
        <p:cNvGrpSpPr/>
        <p:nvPr/>
      </p:nvGrpSpPr>
      <p:grpSpPr>
        <a:xfrm>
          <a:off x="0" y="0"/>
          <a:ext cx="0" cy="0"/>
          <a:chOff x="0" y="0"/>
          <a:chExt cx="0" cy="0"/>
        </a:xfrm>
      </p:grpSpPr>
      <p:grpSp>
        <p:nvGrpSpPr>
          <p:cNvPr id="2" name="Group 2"/>
          <p:cNvGrpSpPr/>
          <p:nvPr/>
        </p:nvGrpSpPr>
        <p:grpSpPr>
          <a:xfrm>
            <a:off x="8107441" y="368204"/>
            <a:ext cx="10180559" cy="9550592"/>
            <a:chOff x="0" y="0"/>
            <a:chExt cx="906135" cy="850064"/>
          </a:xfrm>
        </p:grpSpPr>
        <p:sp>
          <p:nvSpPr>
            <p:cNvPr id="3" name="Freeform 3"/>
            <p:cNvSpPr/>
            <p:nvPr/>
          </p:nvSpPr>
          <p:spPr>
            <a:xfrm>
              <a:off x="0" y="0"/>
              <a:ext cx="906135" cy="850064"/>
            </a:xfrm>
            <a:custGeom>
              <a:avLst/>
              <a:gdLst/>
              <a:ahLst/>
              <a:cxnLst/>
              <a:rect l="l" t="t" r="r" b="b"/>
              <a:pathLst>
                <a:path w="906135" h="850064">
                  <a:moveTo>
                    <a:pt x="0" y="0"/>
                  </a:moveTo>
                  <a:lnTo>
                    <a:pt x="906135" y="0"/>
                  </a:lnTo>
                  <a:lnTo>
                    <a:pt x="906135" y="850064"/>
                  </a:lnTo>
                  <a:lnTo>
                    <a:pt x="0" y="850064"/>
                  </a:lnTo>
                  <a:close/>
                </a:path>
              </a:pathLst>
            </a:custGeom>
            <a:solidFill>
              <a:srgbClr val="FBF6F1"/>
            </a:solidFill>
          </p:spPr>
          <p:txBody>
            <a:bodyPr/>
            <a:lstStyle/>
            <a:p>
              <a:endParaRPr lang="en-US"/>
            </a:p>
          </p:txBody>
        </p:sp>
        <p:sp>
          <p:nvSpPr>
            <p:cNvPr id="4" name="TextBox 4"/>
            <p:cNvSpPr txBox="1"/>
            <p:nvPr/>
          </p:nvSpPr>
          <p:spPr>
            <a:xfrm>
              <a:off x="0" y="-38100"/>
              <a:ext cx="906135" cy="888164"/>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0924815" y="7237"/>
            <a:ext cx="5108712" cy="5578469"/>
          </a:xfrm>
          <a:custGeom>
            <a:avLst/>
            <a:gdLst/>
            <a:ahLst/>
            <a:cxnLst/>
            <a:rect l="l" t="t" r="r" b="b"/>
            <a:pathLst>
              <a:path w="10788205" h="10788205">
                <a:moveTo>
                  <a:pt x="0" y="0"/>
                </a:moveTo>
                <a:lnTo>
                  <a:pt x="10788205" y="0"/>
                </a:lnTo>
                <a:lnTo>
                  <a:pt x="10788205" y="10788204"/>
                </a:lnTo>
                <a:lnTo>
                  <a:pt x="0" y="10788204"/>
                </a:lnTo>
                <a:lnTo>
                  <a:pt x="0" y="0"/>
                </a:lnTo>
                <a:close/>
              </a:path>
            </a:pathLst>
          </a:custGeom>
          <a:blipFill>
            <a:blip r:embed="rId2"/>
            <a:stretch>
              <a:fillRect/>
            </a:stretch>
          </a:blipFill>
        </p:spPr>
        <p:txBody>
          <a:bodyPr/>
          <a:lstStyle/>
          <a:p>
            <a:endParaRPr lang="en-US"/>
          </a:p>
        </p:txBody>
      </p:sp>
      <p:sp>
        <p:nvSpPr>
          <p:cNvPr id="6" name="Freeform 6"/>
          <p:cNvSpPr/>
          <p:nvPr/>
        </p:nvSpPr>
        <p:spPr>
          <a:xfrm>
            <a:off x="8107441" y="8676972"/>
            <a:ext cx="3584550" cy="1133241"/>
          </a:xfrm>
          <a:custGeom>
            <a:avLst/>
            <a:gdLst/>
            <a:ahLst/>
            <a:cxnLst/>
            <a:rect l="l" t="t" r="r" b="b"/>
            <a:pathLst>
              <a:path w="3584550" h="1133241">
                <a:moveTo>
                  <a:pt x="0" y="0"/>
                </a:moveTo>
                <a:lnTo>
                  <a:pt x="3584550" y="0"/>
                </a:lnTo>
                <a:lnTo>
                  <a:pt x="3584550" y="1133241"/>
                </a:lnTo>
                <a:lnTo>
                  <a:pt x="0" y="1133241"/>
                </a:lnTo>
                <a:lnTo>
                  <a:pt x="0" y="0"/>
                </a:lnTo>
                <a:close/>
              </a:path>
            </a:pathLst>
          </a:custGeom>
          <a:blipFill>
            <a:blip r:embed="rId3"/>
            <a:stretch>
              <a:fillRect/>
            </a:stretch>
          </a:blipFill>
        </p:spPr>
        <p:txBody>
          <a:bodyPr/>
          <a:lstStyle/>
          <a:p>
            <a:endParaRPr lang="en-US"/>
          </a:p>
        </p:txBody>
      </p:sp>
      <p:sp>
        <p:nvSpPr>
          <p:cNvPr id="7" name="Freeform 7"/>
          <p:cNvSpPr/>
          <p:nvPr/>
        </p:nvSpPr>
        <p:spPr>
          <a:xfrm>
            <a:off x="12280189" y="8676972"/>
            <a:ext cx="1734552" cy="1133241"/>
          </a:xfrm>
          <a:custGeom>
            <a:avLst/>
            <a:gdLst/>
            <a:ahLst/>
            <a:cxnLst/>
            <a:rect l="l" t="t" r="r" b="b"/>
            <a:pathLst>
              <a:path w="1734552" h="1133241">
                <a:moveTo>
                  <a:pt x="0" y="0"/>
                </a:moveTo>
                <a:lnTo>
                  <a:pt x="1734552" y="0"/>
                </a:lnTo>
                <a:lnTo>
                  <a:pt x="1734552" y="1133241"/>
                </a:lnTo>
                <a:lnTo>
                  <a:pt x="0" y="1133241"/>
                </a:lnTo>
                <a:lnTo>
                  <a:pt x="0" y="0"/>
                </a:lnTo>
                <a:close/>
              </a:path>
            </a:pathLst>
          </a:custGeom>
          <a:blipFill>
            <a:blip r:embed="rId4"/>
            <a:stretch>
              <a:fillRect/>
            </a:stretch>
          </a:blipFill>
        </p:spPr>
        <p:txBody>
          <a:bodyPr/>
          <a:lstStyle/>
          <a:p>
            <a:endParaRPr lang="en-US"/>
          </a:p>
        </p:txBody>
      </p:sp>
      <p:sp>
        <p:nvSpPr>
          <p:cNvPr id="8" name="Freeform 8"/>
          <p:cNvSpPr/>
          <p:nvPr/>
        </p:nvSpPr>
        <p:spPr>
          <a:xfrm>
            <a:off x="14269165" y="8722568"/>
            <a:ext cx="3845654" cy="1042048"/>
          </a:xfrm>
          <a:custGeom>
            <a:avLst/>
            <a:gdLst/>
            <a:ahLst/>
            <a:cxnLst/>
            <a:rect l="l" t="t" r="r" b="b"/>
            <a:pathLst>
              <a:path w="3845654" h="1042048">
                <a:moveTo>
                  <a:pt x="0" y="0"/>
                </a:moveTo>
                <a:lnTo>
                  <a:pt x="3845653" y="0"/>
                </a:lnTo>
                <a:lnTo>
                  <a:pt x="3845653" y="1042049"/>
                </a:lnTo>
                <a:lnTo>
                  <a:pt x="0" y="1042049"/>
                </a:lnTo>
                <a:lnTo>
                  <a:pt x="0" y="0"/>
                </a:lnTo>
                <a:close/>
              </a:path>
            </a:pathLst>
          </a:custGeom>
          <a:blipFill>
            <a:blip r:embed="rId5"/>
            <a:stretch>
              <a:fillRect/>
            </a:stretch>
          </a:blipFill>
        </p:spPr>
        <p:txBody>
          <a:bodyPr/>
          <a:lstStyle/>
          <a:p>
            <a:endParaRPr lang="en-US"/>
          </a:p>
        </p:txBody>
      </p:sp>
      <p:sp>
        <p:nvSpPr>
          <p:cNvPr id="9" name="Freeform 9"/>
          <p:cNvSpPr/>
          <p:nvPr/>
        </p:nvSpPr>
        <p:spPr>
          <a:xfrm>
            <a:off x="1642287" y="8722568"/>
            <a:ext cx="4811515" cy="1004466"/>
          </a:xfrm>
          <a:custGeom>
            <a:avLst/>
            <a:gdLst/>
            <a:ahLst/>
            <a:cxnLst/>
            <a:rect l="l" t="t" r="r" b="b"/>
            <a:pathLst>
              <a:path w="4811515" h="1004466">
                <a:moveTo>
                  <a:pt x="0" y="0"/>
                </a:moveTo>
                <a:lnTo>
                  <a:pt x="4811515" y="0"/>
                </a:lnTo>
                <a:lnTo>
                  <a:pt x="4811515" y="1004466"/>
                </a:lnTo>
                <a:lnTo>
                  <a:pt x="0" y="1004466"/>
                </a:lnTo>
                <a:lnTo>
                  <a:pt x="0" y="0"/>
                </a:lnTo>
                <a:close/>
              </a:path>
            </a:pathLst>
          </a:custGeom>
          <a:blipFill>
            <a:blip r:embed="rId6"/>
            <a:stretch>
              <a:fillRect/>
            </a:stretch>
          </a:blipFill>
        </p:spPr>
        <p:txBody>
          <a:bodyPr/>
          <a:lstStyle/>
          <a:p>
            <a:endParaRPr lang="en-US"/>
          </a:p>
        </p:txBody>
      </p:sp>
      <p:sp>
        <p:nvSpPr>
          <p:cNvPr id="10" name="TextBox 10"/>
          <p:cNvSpPr txBox="1"/>
          <p:nvPr/>
        </p:nvSpPr>
        <p:spPr>
          <a:xfrm>
            <a:off x="0" y="1661595"/>
            <a:ext cx="8096089" cy="3216906"/>
          </a:xfrm>
          <a:prstGeom prst="rect">
            <a:avLst/>
          </a:prstGeom>
        </p:spPr>
        <p:txBody>
          <a:bodyPr lIns="0" tIns="0" rIns="0" bIns="0" rtlCol="0" anchor="t">
            <a:spAutoFit/>
          </a:bodyPr>
          <a:lstStyle/>
          <a:p>
            <a:pPr algn="ctr">
              <a:lnSpc>
                <a:spcPts val="13115"/>
              </a:lnSpc>
            </a:pPr>
            <a:r>
              <a:rPr lang="en-US" sz="7200" dirty="0">
                <a:solidFill>
                  <a:srgbClr val="80D959"/>
                </a:solidFill>
                <a:latin typeface="Martel Heavy"/>
              </a:rPr>
              <a:t>Green Mindset Mastery</a:t>
            </a:r>
          </a:p>
        </p:txBody>
      </p:sp>
      <p:sp>
        <p:nvSpPr>
          <p:cNvPr id="11" name="TextBox 11"/>
          <p:cNvSpPr txBox="1"/>
          <p:nvPr/>
        </p:nvSpPr>
        <p:spPr>
          <a:xfrm>
            <a:off x="8889853" y="5088094"/>
            <a:ext cx="9178636" cy="2172970"/>
          </a:xfrm>
          <a:prstGeom prst="rect">
            <a:avLst/>
          </a:prstGeom>
        </p:spPr>
        <p:txBody>
          <a:bodyPr lIns="0" tIns="0" rIns="0" bIns="0" rtlCol="0" anchor="t">
            <a:spAutoFit/>
          </a:bodyPr>
          <a:lstStyle/>
          <a:p>
            <a:pPr algn="ctr">
              <a:lnSpc>
                <a:spcPts val="4340"/>
              </a:lnSpc>
            </a:pPr>
            <a:r>
              <a:rPr lang="en-US" sz="3500" dirty="0">
                <a:solidFill>
                  <a:srgbClr val="22823E"/>
                </a:solidFill>
                <a:latin typeface="Martel Heavy"/>
              </a:rPr>
              <a:t>Reducing the environmental footprint of Female Entrepreneurship </a:t>
            </a:r>
          </a:p>
          <a:p>
            <a:pPr algn="ctr">
              <a:lnSpc>
                <a:spcPts val="4340"/>
              </a:lnSpc>
            </a:pPr>
            <a:endParaRPr lang="en-US" sz="3500" dirty="0">
              <a:solidFill>
                <a:srgbClr val="22823E"/>
              </a:solidFill>
              <a:latin typeface="Martel Heavy"/>
            </a:endParaRPr>
          </a:p>
          <a:p>
            <a:pPr algn="ctr">
              <a:lnSpc>
                <a:spcPts val="4340"/>
              </a:lnSpc>
            </a:pPr>
            <a:r>
              <a:rPr lang="en-US" sz="3500" dirty="0">
                <a:solidFill>
                  <a:srgbClr val="22823E"/>
                </a:solidFill>
                <a:latin typeface="Martel Heavy"/>
              </a:rPr>
              <a:t>WomEn Going Greener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E66FF"/>
        </a:solidFill>
        <a:effectLst/>
      </p:bgPr>
    </p:bg>
    <p:spTree>
      <p:nvGrpSpPr>
        <p:cNvPr id="1" name=""/>
        <p:cNvGrpSpPr/>
        <p:nvPr/>
      </p:nvGrpSpPr>
      <p:grpSpPr>
        <a:xfrm>
          <a:off x="0" y="0"/>
          <a:ext cx="0" cy="0"/>
          <a:chOff x="0" y="0"/>
          <a:chExt cx="0" cy="0"/>
        </a:xfrm>
      </p:grpSpPr>
      <p:grpSp>
        <p:nvGrpSpPr>
          <p:cNvPr id="2" name="Group 2"/>
          <p:cNvGrpSpPr/>
          <p:nvPr/>
        </p:nvGrpSpPr>
        <p:grpSpPr>
          <a:xfrm>
            <a:off x="681399" y="698452"/>
            <a:ext cx="16925201" cy="8890096"/>
            <a:chOff x="0" y="0"/>
            <a:chExt cx="1506451" cy="791275"/>
          </a:xfrm>
        </p:grpSpPr>
        <p:sp>
          <p:nvSpPr>
            <p:cNvPr id="3" name="Freeform 3"/>
            <p:cNvSpPr/>
            <p:nvPr/>
          </p:nvSpPr>
          <p:spPr>
            <a:xfrm>
              <a:off x="0" y="0"/>
              <a:ext cx="1506451" cy="791275"/>
            </a:xfrm>
            <a:custGeom>
              <a:avLst/>
              <a:gdLst/>
              <a:ahLst/>
              <a:cxnLst/>
              <a:rect l="l" t="t" r="r" b="b"/>
              <a:pathLst>
                <a:path w="1506451" h="791275">
                  <a:moveTo>
                    <a:pt x="0" y="0"/>
                  </a:moveTo>
                  <a:lnTo>
                    <a:pt x="1506451" y="0"/>
                  </a:lnTo>
                  <a:lnTo>
                    <a:pt x="1506451" y="791275"/>
                  </a:lnTo>
                  <a:lnTo>
                    <a:pt x="0" y="791275"/>
                  </a:lnTo>
                  <a:close/>
                </a:path>
              </a:pathLst>
            </a:custGeom>
            <a:solidFill>
              <a:srgbClr val="FBF6F1"/>
            </a:solidFill>
          </p:spPr>
          <p:txBody>
            <a:bodyPr/>
            <a:lstStyle/>
            <a:p>
              <a:endParaRPr lang="en-US"/>
            </a:p>
          </p:txBody>
        </p:sp>
        <p:sp>
          <p:nvSpPr>
            <p:cNvPr id="4" name="TextBox 4"/>
            <p:cNvSpPr txBox="1"/>
            <p:nvPr/>
          </p:nvSpPr>
          <p:spPr>
            <a:xfrm>
              <a:off x="0" y="-38100"/>
              <a:ext cx="1506451" cy="829375"/>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6666" y="5758009"/>
            <a:ext cx="5032574" cy="4321589"/>
          </a:xfrm>
          <a:custGeom>
            <a:avLst/>
            <a:gdLst/>
            <a:ahLst/>
            <a:cxnLst/>
            <a:rect l="l" t="t" r="r" b="b"/>
            <a:pathLst>
              <a:path w="5032574" h="4321589">
                <a:moveTo>
                  <a:pt x="0" y="0"/>
                </a:moveTo>
                <a:lnTo>
                  <a:pt x="5032574" y="0"/>
                </a:lnTo>
                <a:lnTo>
                  <a:pt x="5032574" y="4321589"/>
                </a:lnTo>
                <a:lnTo>
                  <a:pt x="0" y="43215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4593707" y="8165538"/>
            <a:ext cx="3721907" cy="2121462"/>
          </a:xfrm>
          <a:custGeom>
            <a:avLst/>
            <a:gdLst/>
            <a:ahLst/>
            <a:cxnLst/>
            <a:rect l="l" t="t" r="r" b="b"/>
            <a:pathLst>
              <a:path w="3721907" h="2121462">
                <a:moveTo>
                  <a:pt x="0" y="0"/>
                </a:moveTo>
                <a:lnTo>
                  <a:pt x="3721907" y="0"/>
                </a:lnTo>
                <a:lnTo>
                  <a:pt x="3721907" y="2121462"/>
                </a:lnTo>
                <a:lnTo>
                  <a:pt x="0" y="2121462"/>
                </a:lnTo>
                <a:lnTo>
                  <a:pt x="0" y="0"/>
                </a:lnTo>
                <a:close/>
              </a:path>
            </a:pathLst>
          </a:custGeom>
          <a:blipFill>
            <a:blip r:embed="rId4"/>
            <a:stretch>
              <a:fillRect l="-18514" t="-68106" r="-20305" b="-75440"/>
            </a:stretch>
          </a:blipFill>
        </p:spPr>
        <p:txBody>
          <a:bodyPr/>
          <a:lstStyle/>
          <a:p>
            <a:endParaRPr lang="en-US"/>
          </a:p>
        </p:txBody>
      </p:sp>
      <p:sp>
        <p:nvSpPr>
          <p:cNvPr id="9" name="TextBox 9"/>
          <p:cNvSpPr txBox="1"/>
          <p:nvPr/>
        </p:nvSpPr>
        <p:spPr>
          <a:xfrm>
            <a:off x="964557" y="1531063"/>
            <a:ext cx="14347248" cy="4435125"/>
          </a:xfrm>
          <a:prstGeom prst="rect">
            <a:avLst/>
          </a:prstGeom>
        </p:spPr>
        <p:txBody>
          <a:bodyPr wrap="square" lIns="0" tIns="0" rIns="0" bIns="0" rtlCol="0" anchor="t">
            <a:spAutoFit/>
          </a:bodyPr>
          <a:lstStyle/>
          <a:p>
            <a:pPr marL="445770" lvl="1" indent="-222885" algn="just">
              <a:lnSpc>
                <a:spcPts val="3864"/>
              </a:lnSpc>
              <a:buFont typeface="Arial"/>
              <a:buChar char="•"/>
            </a:pPr>
            <a:r>
              <a:rPr lang="en-GB" sz="2400" spc="123" dirty="0"/>
              <a:t>In today’s rapidly changing world the need for sustainable practices has become more urgent than ever.</a:t>
            </a:r>
            <a:endParaRPr lang="en-GB" sz="2400" spc="123" dirty="0">
              <a:ea typeface="Calibri"/>
              <a:cs typeface="Calibri"/>
            </a:endParaRPr>
          </a:p>
          <a:p>
            <a:pPr marL="445770" lvl="1" indent="-222885" algn="just">
              <a:lnSpc>
                <a:spcPts val="3864"/>
              </a:lnSpc>
              <a:buFont typeface="Arial"/>
              <a:buChar char="•"/>
            </a:pPr>
            <a:r>
              <a:rPr lang="en-GB" sz="2400" spc="123" dirty="0">
                <a:ea typeface="+mn-lt"/>
                <a:cs typeface="+mn-lt"/>
              </a:rPr>
              <a:t>Entrepreneurs play a crucial role in shaping the future</a:t>
            </a:r>
            <a:r>
              <a:rPr lang="en-GB" sz="1200" spc="123" dirty="0">
                <a:ea typeface="+mn-lt"/>
                <a:cs typeface="+mn-lt"/>
              </a:rPr>
              <a:t>  </a:t>
            </a:r>
            <a:r>
              <a:rPr lang="en-GB" sz="2400" spc="123" dirty="0">
                <a:ea typeface="+mn-lt"/>
                <a:cs typeface="+mn-lt"/>
              </a:rPr>
              <a:t>as we grapple with environmental challenges such as climate change, resource depletion, and pollution.</a:t>
            </a:r>
            <a:endParaRPr lang="en-GB" sz="2400" spc="123" dirty="0">
              <a:ea typeface="Calibri"/>
              <a:cs typeface="Calibri"/>
            </a:endParaRPr>
          </a:p>
          <a:p>
            <a:pPr marL="445770" lvl="1" indent="-222885" algn="just">
              <a:lnSpc>
                <a:spcPts val="3864"/>
              </a:lnSpc>
              <a:buFont typeface="Arial"/>
              <a:buChar char="•"/>
            </a:pPr>
            <a:r>
              <a:rPr lang="en-GB" sz="2400" spc="123" dirty="0">
                <a:ea typeface="Calibri"/>
                <a:cs typeface="Calibri"/>
              </a:rPr>
              <a:t>Green entrepreneurship, specifically, focuses on creating businesses that prioritize environmental sustainability, social responsibility and economic viability.</a:t>
            </a:r>
          </a:p>
          <a:p>
            <a:pPr marL="445770" lvl="1" indent="-222885" algn="just">
              <a:lnSpc>
                <a:spcPts val="3864"/>
              </a:lnSpc>
              <a:buFont typeface="Arial"/>
              <a:buChar char="•"/>
            </a:pPr>
            <a:r>
              <a:rPr lang="en-GB" sz="2400" spc="123" dirty="0">
                <a:ea typeface="Calibri"/>
                <a:cs typeface="Calibri"/>
              </a:rPr>
              <a:t>The Earth must be protected and to save it “green” behaviour must be implemented, but not everyone is equally committed: it is mostly women who live ethically and sustainably.</a:t>
            </a:r>
          </a:p>
          <a:p>
            <a:pPr>
              <a:lnSpc>
                <a:spcPts val="3864"/>
              </a:lnSpc>
            </a:pPr>
            <a:endParaRPr lang="en-US" sz="2000" spc="123" dirty="0">
              <a:ea typeface="Calibri"/>
              <a:cs typeface="Calibri"/>
            </a:endParaRPr>
          </a:p>
        </p:txBody>
      </p:sp>
      <p:sp>
        <p:nvSpPr>
          <p:cNvPr id="10" name="TextBox 2">
            <a:extLst>
              <a:ext uri="{FF2B5EF4-FFF2-40B4-BE49-F238E27FC236}">
                <a16:creationId xmlns:a16="http://schemas.microsoft.com/office/drawing/2014/main" id="{55EB14CB-F025-B4C3-8DD9-A9954CD1579D}"/>
              </a:ext>
            </a:extLst>
          </p:cNvPr>
          <p:cNvSpPr txBox="1"/>
          <p:nvPr/>
        </p:nvSpPr>
        <p:spPr>
          <a:xfrm>
            <a:off x="965400" y="745381"/>
            <a:ext cx="16357197" cy="788677"/>
          </a:xfrm>
          <a:prstGeom prst="rect">
            <a:avLst/>
          </a:prstGeom>
        </p:spPr>
        <p:txBody>
          <a:bodyPr wrap="square" lIns="0" tIns="0" rIns="0" bIns="0" rtlCol="0" anchor="t">
            <a:spAutoFit/>
          </a:bodyPr>
          <a:lstStyle/>
          <a:p>
            <a:pPr algn="ctr">
              <a:lnSpc>
                <a:spcPts val="6611"/>
              </a:lnSpc>
            </a:pPr>
            <a:r>
              <a:rPr lang="en-US" sz="4000" dirty="0">
                <a:solidFill>
                  <a:srgbClr val="22823E"/>
                </a:solidFill>
                <a:latin typeface="Martel Heavy"/>
                <a:cs typeface="Martel Heavy"/>
              </a:rPr>
              <a:t>CULTIVATE A SUSTAINABLE MINDSET</a:t>
            </a:r>
            <a:endParaRPr lang="en-US" sz="4000" dirty="0">
              <a:solidFill>
                <a:srgbClr val="22823E"/>
              </a:solidFill>
              <a:latin typeface="Martel Heavy"/>
            </a:endParaRPr>
          </a:p>
        </p:txBody>
      </p:sp>
      <p:pic>
        <p:nvPicPr>
          <p:cNvPr id="8" name="Immagine 7" descr="Environmental sustainability: 13 tips for a better future">
            <a:extLst>
              <a:ext uri="{FF2B5EF4-FFF2-40B4-BE49-F238E27FC236}">
                <a16:creationId xmlns:a16="http://schemas.microsoft.com/office/drawing/2014/main" id="{77A57CB2-D93B-7B5B-D261-597023237D0B}"/>
              </a:ext>
            </a:extLst>
          </p:cNvPr>
          <p:cNvPicPr>
            <a:picLocks noChangeAspect="1"/>
          </p:cNvPicPr>
          <p:nvPr/>
        </p:nvPicPr>
        <p:blipFill>
          <a:blip r:embed="rId5"/>
          <a:stretch>
            <a:fillRect/>
          </a:stretch>
        </p:blipFill>
        <p:spPr>
          <a:xfrm>
            <a:off x="5515337" y="5961347"/>
            <a:ext cx="6490502" cy="34137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TextBox 2"/>
          <p:cNvSpPr txBox="1"/>
          <p:nvPr/>
        </p:nvSpPr>
        <p:spPr>
          <a:xfrm>
            <a:off x="2142763" y="539774"/>
            <a:ext cx="17789563" cy="1158009"/>
          </a:xfrm>
          <a:prstGeom prst="rect">
            <a:avLst/>
          </a:prstGeom>
        </p:spPr>
        <p:txBody>
          <a:bodyPr wrap="square" lIns="0" tIns="0" rIns="0" bIns="0" rtlCol="0" anchor="ctr">
            <a:spAutoFit/>
          </a:bodyPr>
          <a:lstStyle/>
          <a:p>
            <a:pPr algn="ctr"/>
            <a:r>
              <a:rPr lang="en-GB" sz="2400" b="1" dirty="0">
                <a:solidFill>
                  <a:srgbClr val="1C7B3B"/>
                </a:solidFill>
                <a:ea typeface="+mn-lt"/>
                <a:cs typeface="+mn-lt"/>
              </a:rPr>
              <a:t>                 WHAT IS THE ORIGIN OF THE GAP BETWEEN MEN AND WOMEN?   </a:t>
            </a:r>
            <a:r>
              <a:rPr lang="en-GB" sz="1600" dirty="0">
                <a:solidFill>
                  <a:srgbClr val="22823E"/>
                </a:solidFill>
                <a:ea typeface="+mn-lt"/>
                <a:cs typeface="+mn-lt"/>
              </a:rPr>
              <a:t>                                                                                                            </a:t>
            </a:r>
            <a:endParaRPr lang="it-IT" dirty="0">
              <a:ea typeface="Calibri"/>
              <a:cs typeface="Calibri"/>
            </a:endParaRPr>
          </a:p>
          <a:p>
            <a:pPr algn="ctr">
              <a:lnSpc>
                <a:spcPts val="6611"/>
              </a:lnSpc>
            </a:pPr>
            <a:endParaRPr lang="en-US" sz="4000" dirty="0">
              <a:solidFill>
                <a:srgbClr val="22823E"/>
              </a:solidFill>
              <a:latin typeface="Martel Heavy"/>
              <a:cs typeface="Martel Heavy"/>
            </a:endParaRPr>
          </a:p>
        </p:txBody>
      </p:sp>
      <p:sp>
        <p:nvSpPr>
          <p:cNvPr id="6" name="TextBox 6"/>
          <p:cNvSpPr txBox="1"/>
          <p:nvPr/>
        </p:nvSpPr>
        <p:spPr>
          <a:xfrm>
            <a:off x="658352" y="1490804"/>
            <a:ext cx="13346825" cy="417871"/>
          </a:xfrm>
          <a:prstGeom prst="rect">
            <a:avLst/>
          </a:prstGeom>
        </p:spPr>
        <p:txBody>
          <a:bodyPr wrap="square" lIns="0" tIns="0" rIns="0" bIns="0" rtlCol="0" anchor="t">
            <a:spAutoFit/>
          </a:bodyPr>
          <a:lstStyle/>
          <a:p>
            <a:pPr algn="ctr">
              <a:lnSpc>
                <a:spcPts val="3479"/>
              </a:lnSpc>
            </a:pPr>
            <a:r>
              <a:rPr lang="en-US" sz="2400" dirty="0">
                <a:latin typeface="Calibri"/>
                <a:ea typeface="+mn-lt"/>
                <a:cs typeface="+mn-lt"/>
              </a:rPr>
              <a:t>According to </a:t>
            </a:r>
            <a:r>
              <a:rPr lang="en-US" sz="2400" b="1" dirty="0">
                <a:latin typeface="Calibri"/>
                <a:ea typeface="+mn-lt"/>
                <a:cs typeface="+mn-lt"/>
              </a:rPr>
              <a:t>Ducket</a:t>
            </a:r>
            <a:r>
              <a:rPr lang="en-US" sz="2400" dirty="0">
                <a:latin typeface="Calibri"/>
                <a:ea typeface="+mn-lt"/>
                <a:cs typeface="+mn-lt"/>
              </a:rPr>
              <a:t>, it could have the same roots as the differentiation of roles within today society:</a:t>
            </a:r>
            <a:endParaRPr lang="it-IT" sz="2400">
              <a:latin typeface="Calibri"/>
              <a:ea typeface="Calibri"/>
              <a:cs typeface="Calibri"/>
            </a:endParaRPr>
          </a:p>
        </p:txBody>
      </p:sp>
      <p:sp>
        <p:nvSpPr>
          <p:cNvPr id="30" name="TextBox 30"/>
          <p:cNvSpPr txBox="1"/>
          <p:nvPr/>
        </p:nvSpPr>
        <p:spPr>
          <a:xfrm>
            <a:off x="153141" y="3589710"/>
            <a:ext cx="13158737" cy="415627"/>
          </a:xfrm>
          <a:prstGeom prst="rect">
            <a:avLst/>
          </a:prstGeom>
        </p:spPr>
        <p:txBody>
          <a:bodyPr wrap="square" lIns="0" tIns="0" rIns="0" bIns="0" rtlCol="0" anchor="t">
            <a:spAutoFit/>
          </a:bodyPr>
          <a:lstStyle/>
          <a:p>
            <a:pPr algn="ctr">
              <a:lnSpc>
                <a:spcPts val="3479"/>
              </a:lnSpc>
            </a:pPr>
            <a:r>
              <a:rPr lang="en-US" sz="2400" b="1" dirty="0">
                <a:latin typeface="Calibri"/>
                <a:ea typeface="Calibri"/>
                <a:cs typeface="Calibri"/>
              </a:rPr>
              <a:t>Ogilvy</a:t>
            </a:r>
            <a:r>
              <a:rPr lang="en-US" sz="2400" b="1" dirty="0">
                <a:latin typeface="Calibri"/>
                <a:ea typeface="+mn-lt"/>
                <a:cs typeface="+mn-lt"/>
              </a:rPr>
              <a:t> Earth</a:t>
            </a:r>
            <a:r>
              <a:rPr lang="en-US" sz="2400" dirty="0">
                <a:latin typeface="Calibri"/>
                <a:ea typeface="+mn-lt"/>
                <a:cs typeface="+mn-lt"/>
              </a:rPr>
              <a:t> reports how being an environmentalist has generated an all-female stereotype</a:t>
            </a:r>
            <a:endParaRPr lang="en-US" sz="2400" err="1">
              <a:latin typeface="Calibri"/>
              <a:ea typeface="Calibri"/>
              <a:cs typeface="Calibri"/>
            </a:endParaRPr>
          </a:p>
        </p:txBody>
      </p:sp>
      <p:sp>
        <p:nvSpPr>
          <p:cNvPr id="38" name="TextBox 38"/>
          <p:cNvSpPr txBox="1"/>
          <p:nvPr/>
        </p:nvSpPr>
        <p:spPr>
          <a:xfrm>
            <a:off x="776680" y="2134564"/>
            <a:ext cx="13477042" cy="898964"/>
          </a:xfrm>
          <a:prstGeom prst="rect">
            <a:avLst/>
          </a:prstGeom>
        </p:spPr>
        <p:txBody>
          <a:bodyPr wrap="square" lIns="0" tIns="0" rIns="0" bIns="0" rtlCol="0" anchor="t">
            <a:spAutoFit/>
          </a:bodyPr>
          <a:lstStyle/>
          <a:p>
            <a:pPr marL="342900" indent="-342900">
              <a:lnSpc>
                <a:spcPts val="3479"/>
              </a:lnSpc>
              <a:buFont typeface="Arial"/>
              <a:buChar char="•"/>
            </a:pPr>
            <a:r>
              <a:rPr lang="en-GB" sz="2400" dirty="0">
                <a:latin typeface="Calibri"/>
                <a:ea typeface="Calibri"/>
                <a:cs typeface="Calibri"/>
              </a:rPr>
              <a:t>Women still tend to take charge of the household while men believe that taking care of the environment somehow undermines their masculinity.</a:t>
            </a:r>
            <a:endParaRPr lang="en-US" sz="2400">
              <a:solidFill>
                <a:srgbClr val="FBF6F1"/>
              </a:solidFill>
              <a:latin typeface="Calibri"/>
              <a:ea typeface="Calibri"/>
              <a:cs typeface="Martel Heavy"/>
            </a:endParaRPr>
          </a:p>
        </p:txBody>
      </p:sp>
      <p:sp>
        <p:nvSpPr>
          <p:cNvPr id="42" name="TextBox 42"/>
          <p:cNvSpPr txBox="1"/>
          <p:nvPr/>
        </p:nvSpPr>
        <p:spPr>
          <a:xfrm>
            <a:off x="3828102" y="8255175"/>
            <a:ext cx="4542156" cy="1320165"/>
          </a:xfrm>
          <a:prstGeom prst="rect">
            <a:avLst/>
          </a:prstGeom>
        </p:spPr>
        <p:txBody>
          <a:bodyPr lIns="0" tIns="0" rIns="0" bIns="0" rtlCol="0" anchor="t">
            <a:spAutoFit/>
          </a:bodyPr>
          <a:lstStyle/>
          <a:p>
            <a:pPr algn="ctr">
              <a:lnSpc>
                <a:spcPts val="3479"/>
              </a:lnSpc>
            </a:pPr>
            <a:r>
              <a:rPr lang="en-US" sz="2999">
                <a:solidFill>
                  <a:srgbClr val="FBF6F1"/>
                </a:solidFill>
                <a:latin typeface="Martel Heavy"/>
              </a:rPr>
              <a:t>Encoureages good finance management and best results</a:t>
            </a:r>
          </a:p>
        </p:txBody>
      </p:sp>
      <p:sp>
        <p:nvSpPr>
          <p:cNvPr id="46" name="TextBox 46"/>
          <p:cNvSpPr txBox="1"/>
          <p:nvPr/>
        </p:nvSpPr>
        <p:spPr>
          <a:xfrm>
            <a:off x="9688926" y="8203474"/>
            <a:ext cx="4680282" cy="1320165"/>
          </a:xfrm>
          <a:prstGeom prst="rect">
            <a:avLst/>
          </a:prstGeom>
        </p:spPr>
        <p:txBody>
          <a:bodyPr lIns="0" tIns="0" rIns="0" bIns="0" rtlCol="0" anchor="t">
            <a:spAutoFit/>
          </a:bodyPr>
          <a:lstStyle/>
          <a:p>
            <a:pPr algn="ctr">
              <a:lnSpc>
                <a:spcPts val="3479"/>
              </a:lnSpc>
            </a:pPr>
            <a:r>
              <a:rPr lang="en-US" sz="2999" dirty="0">
                <a:solidFill>
                  <a:srgbClr val="FBF6F1"/>
                </a:solidFill>
                <a:latin typeface="Martel Heavy"/>
              </a:rPr>
              <a:t>Operational framework to maintain connections</a:t>
            </a:r>
          </a:p>
        </p:txBody>
      </p:sp>
      <p:sp>
        <p:nvSpPr>
          <p:cNvPr id="47" name="Freeform 47"/>
          <p:cNvSpPr/>
          <p:nvPr/>
        </p:nvSpPr>
        <p:spPr>
          <a:xfrm>
            <a:off x="14734256" y="8245650"/>
            <a:ext cx="3581358" cy="2041350"/>
          </a:xfrm>
          <a:custGeom>
            <a:avLst/>
            <a:gdLst/>
            <a:ahLst/>
            <a:cxnLst/>
            <a:rect l="l" t="t" r="r" b="b"/>
            <a:pathLst>
              <a:path w="3581358" h="2041350">
                <a:moveTo>
                  <a:pt x="0" y="0"/>
                </a:moveTo>
                <a:lnTo>
                  <a:pt x="3581358" y="0"/>
                </a:lnTo>
                <a:lnTo>
                  <a:pt x="3581358" y="2041350"/>
                </a:lnTo>
                <a:lnTo>
                  <a:pt x="0" y="2041350"/>
                </a:lnTo>
                <a:lnTo>
                  <a:pt x="0" y="0"/>
                </a:lnTo>
                <a:close/>
              </a:path>
            </a:pathLst>
          </a:custGeom>
          <a:blipFill>
            <a:blip r:embed="rId2"/>
            <a:stretch>
              <a:fillRect l="-18514" t="-68106" r="-20305" b="-75440"/>
            </a:stretch>
          </a:blipFill>
        </p:spPr>
        <p:txBody>
          <a:bodyPr/>
          <a:lstStyle/>
          <a:p>
            <a:endParaRPr lang="en-US"/>
          </a:p>
        </p:txBody>
      </p:sp>
      <p:sp>
        <p:nvSpPr>
          <p:cNvPr id="27" name="TextBox 10">
            <a:extLst>
              <a:ext uri="{FF2B5EF4-FFF2-40B4-BE49-F238E27FC236}">
                <a16:creationId xmlns:a16="http://schemas.microsoft.com/office/drawing/2014/main" id="{C795BFE7-C733-AA5C-6768-346F99E0F603}"/>
              </a:ext>
            </a:extLst>
          </p:cNvPr>
          <p:cNvSpPr txBox="1"/>
          <p:nvPr/>
        </p:nvSpPr>
        <p:spPr>
          <a:xfrm>
            <a:off x="12510516" y="2577985"/>
            <a:ext cx="4680282" cy="451983"/>
          </a:xfrm>
          <a:prstGeom prst="rect">
            <a:avLst/>
          </a:prstGeom>
        </p:spPr>
        <p:txBody>
          <a:bodyPr lIns="0" tIns="0" rIns="0" bIns="0" rtlCol="0" anchor="t">
            <a:spAutoFit/>
          </a:bodyPr>
          <a:lstStyle/>
          <a:p>
            <a:pPr algn="ctr">
              <a:lnSpc>
                <a:spcPts val="3479"/>
              </a:lnSpc>
            </a:pPr>
            <a:r>
              <a:rPr lang="en-US" sz="2950" dirty="0">
                <a:solidFill>
                  <a:srgbClr val="FBF6F1"/>
                </a:solidFill>
              </a:rPr>
              <a:t> </a:t>
            </a:r>
          </a:p>
        </p:txBody>
      </p:sp>
      <p:sp>
        <p:nvSpPr>
          <p:cNvPr id="14" name="CasellaDiTesto 13">
            <a:extLst>
              <a:ext uri="{FF2B5EF4-FFF2-40B4-BE49-F238E27FC236}">
                <a16:creationId xmlns:a16="http://schemas.microsoft.com/office/drawing/2014/main" id="{8075A481-5225-1FE0-DA3B-81AFD82808E4}"/>
              </a:ext>
            </a:extLst>
          </p:cNvPr>
          <p:cNvSpPr txBox="1"/>
          <p:nvPr/>
        </p:nvSpPr>
        <p:spPr>
          <a:xfrm>
            <a:off x="778119" y="4238039"/>
            <a:ext cx="1406720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l">
              <a:buFont typeface="Arial"/>
              <a:buChar char="•"/>
            </a:pPr>
            <a:r>
              <a:rPr lang="en-GB" sz="2400" dirty="0">
                <a:latin typeface="Calibri"/>
                <a:ea typeface="Aptos"/>
              </a:rPr>
              <a:t>Men avoid eco-friendly behaviour because of the fear that others might question their sexual orientation.</a:t>
            </a:r>
            <a:endParaRPr lang="it-IT" sz="2400" dirty="0">
              <a:ea typeface="Calibri"/>
              <a:cs typeface="Calibri"/>
            </a:endParaRPr>
          </a:p>
        </p:txBody>
      </p:sp>
      <p:pic>
        <p:nvPicPr>
          <p:cNvPr id="18" name="Immagine 17" descr="Immagine che contiene testo, mappa&#10;&#10;Descrizione generata automaticamente">
            <a:extLst>
              <a:ext uri="{FF2B5EF4-FFF2-40B4-BE49-F238E27FC236}">
                <a16:creationId xmlns:a16="http://schemas.microsoft.com/office/drawing/2014/main" id="{BC1177A1-FFC0-A11B-729E-0AA2824E7DEC}"/>
              </a:ext>
            </a:extLst>
          </p:cNvPr>
          <p:cNvPicPr>
            <a:picLocks noChangeAspect="1"/>
          </p:cNvPicPr>
          <p:nvPr/>
        </p:nvPicPr>
        <p:blipFill>
          <a:blip r:embed="rId3"/>
          <a:stretch>
            <a:fillRect/>
          </a:stretch>
        </p:blipFill>
        <p:spPr>
          <a:xfrm>
            <a:off x="4292278" y="4998816"/>
            <a:ext cx="7620000" cy="4572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3" name="Freeform 13"/>
          <p:cNvSpPr/>
          <p:nvPr/>
        </p:nvSpPr>
        <p:spPr>
          <a:xfrm>
            <a:off x="14071155" y="7570815"/>
            <a:ext cx="2881706" cy="1642553"/>
          </a:xfrm>
          <a:custGeom>
            <a:avLst/>
            <a:gdLst/>
            <a:ahLst/>
            <a:cxnLst/>
            <a:rect l="l" t="t" r="r" b="b"/>
            <a:pathLst>
              <a:path w="2881706" h="1642553">
                <a:moveTo>
                  <a:pt x="0" y="0"/>
                </a:moveTo>
                <a:lnTo>
                  <a:pt x="2881706" y="0"/>
                </a:lnTo>
                <a:lnTo>
                  <a:pt x="2881706" y="1642553"/>
                </a:lnTo>
                <a:lnTo>
                  <a:pt x="0" y="1642553"/>
                </a:lnTo>
                <a:lnTo>
                  <a:pt x="0" y="0"/>
                </a:lnTo>
                <a:close/>
              </a:path>
            </a:pathLst>
          </a:custGeom>
          <a:blipFill>
            <a:blip r:embed="rId2"/>
            <a:stretch>
              <a:fillRect l="-18514" t="-68106" r="-20305" b="-75440"/>
            </a:stretch>
          </a:blipFill>
        </p:spPr>
        <p:txBody>
          <a:bodyPr/>
          <a:lstStyle/>
          <a:p>
            <a:endParaRPr lang="en-US"/>
          </a:p>
        </p:txBody>
      </p:sp>
      <p:sp>
        <p:nvSpPr>
          <p:cNvPr id="14" name="TextBox 2">
            <a:extLst>
              <a:ext uri="{FF2B5EF4-FFF2-40B4-BE49-F238E27FC236}">
                <a16:creationId xmlns:a16="http://schemas.microsoft.com/office/drawing/2014/main" id="{28323243-7E0B-7940-6DAF-5EE21679AB56}"/>
              </a:ext>
            </a:extLst>
          </p:cNvPr>
          <p:cNvSpPr txBox="1"/>
          <p:nvPr/>
        </p:nvSpPr>
        <p:spPr>
          <a:xfrm>
            <a:off x="1028699" y="424028"/>
            <a:ext cx="13564805" cy="788677"/>
          </a:xfrm>
          <a:prstGeom prst="rect">
            <a:avLst/>
          </a:prstGeom>
        </p:spPr>
        <p:txBody>
          <a:bodyPr wrap="square" lIns="0" tIns="0" rIns="0" bIns="0" rtlCol="0" anchor="t">
            <a:spAutoFit/>
          </a:bodyPr>
          <a:lstStyle/>
          <a:p>
            <a:pPr algn="ctr">
              <a:lnSpc>
                <a:spcPts val="6611"/>
              </a:lnSpc>
            </a:pPr>
            <a:r>
              <a:rPr lang="en-US" sz="4000" b="1" dirty="0">
                <a:solidFill>
                  <a:srgbClr val="1C7B3B"/>
                </a:solidFill>
                <a:latin typeface="Martel Heavy"/>
              </a:rPr>
              <a:t>WOMAN IN THE GLOBALISED ECONOMY</a:t>
            </a:r>
            <a:endParaRPr lang="en-US" sz="4000" b="1">
              <a:solidFill>
                <a:srgbClr val="1C7B3B"/>
              </a:solidFill>
              <a:latin typeface="Martel Heavy"/>
              <a:cs typeface="Martel Heavy"/>
            </a:endParaRPr>
          </a:p>
        </p:txBody>
      </p:sp>
      <p:sp>
        <p:nvSpPr>
          <p:cNvPr id="6" name="CasellaDiTesto 5">
            <a:extLst>
              <a:ext uri="{FF2B5EF4-FFF2-40B4-BE49-F238E27FC236}">
                <a16:creationId xmlns:a16="http://schemas.microsoft.com/office/drawing/2014/main" id="{1A08A7D1-6FC5-54B4-488F-5C5343FC3BCA}"/>
              </a:ext>
            </a:extLst>
          </p:cNvPr>
          <p:cNvSpPr txBox="1"/>
          <p:nvPr/>
        </p:nvSpPr>
        <p:spPr>
          <a:xfrm>
            <a:off x="379070" y="1326748"/>
            <a:ext cx="1751538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Sans-Serif"/>
              <a:buChar char="•"/>
            </a:pPr>
            <a:r>
              <a:rPr lang="en-US" sz="2400">
                <a:latin typeface="Calibri"/>
                <a:cs typeface="Arial"/>
              </a:rPr>
              <a:t>The woman plays a significant role in the economic development of any country.​</a:t>
            </a:r>
          </a:p>
          <a:p>
            <a:r>
              <a:rPr lang="en-US" sz="2400">
                <a:latin typeface="Calibri"/>
                <a:cs typeface="Arial"/>
              </a:rPr>
              <a:t>​</a:t>
            </a:r>
          </a:p>
          <a:p>
            <a:pPr marL="342900" indent="-342900">
              <a:buFont typeface="Arial,Sans-Serif"/>
              <a:buChar char="•"/>
            </a:pPr>
            <a:r>
              <a:rPr lang="en-US" sz="2400">
                <a:latin typeface="Calibri"/>
                <a:cs typeface="Arial"/>
              </a:rPr>
              <a:t>Women contribute and support the economy extensively in different ways by being employed in many different sectors.​</a:t>
            </a:r>
          </a:p>
          <a:p>
            <a:r>
              <a:rPr lang="en-US" sz="2400">
                <a:latin typeface="Calibri"/>
                <a:cs typeface="Arial"/>
              </a:rPr>
              <a:t>​</a:t>
            </a:r>
          </a:p>
          <a:p>
            <a:pPr marL="342900" indent="-342900">
              <a:buFont typeface="Arial,Sans-Serif"/>
              <a:buChar char="•"/>
            </a:pPr>
            <a:r>
              <a:rPr lang="en-US" sz="2400">
                <a:latin typeface="Calibri"/>
                <a:cs typeface="Arial"/>
              </a:rPr>
              <a:t>Women entrepreneurs in both developed and developing countries are socially powerful in terms of education and making a positive impact on the society. </a:t>
            </a:r>
          </a:p>
        </p:txBody>
      </p:sp>
      <p:sp>
        <p:nvSpPr>
          <p:cNvPr id="11" name="CasellaDiTesto 10">
            <a:extLst>
              <a:ext uri="{FF2B5EF4-FFF2-40B4-BE49-F238E27FC236}">
                <a16:creationId xmlns:a16="http://schemas.microsoft.com/office/drawing/2014/main" id="{9FA7D99E-7A80-4109-1F5F-0D16D8C9805D}"/>
              </a:ext>
            </a:extLst>
          </p:cNvPr>
          <p:cNvSpPr txBox="1"/>
          <p:nvPr/>
        </p:nvSpPr>
        <p:spPr>
          <a:xfrm>
            <a:off x="1030225" y="4557731"/>
            <a:ext cx="5350317"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it-IT" sz="2400" dirty="0">
                <a:latin typeface="Calibri"/>
                <a:ea typeface="Calibri"/>
                <a:cs typeface="Calibri"/>
              </a:rPr>
              <a:t>In 2024, no country </a:t>
            </a:r>
            <a:r>
              <a:rPr lang="it-IT" sz="2400" dirty="0" err="1">
                <a:latin typeface="Calibri"/>
                <a:ea typeface="Calibri"/>
                <a:cs typeface="Calibri"/>
              </a:rPr>
              <a:t>has</a:t>
            </a:r>
            <a:r>
              <a:rPr lang="it-IT" sz="2400" dirty="0">
                <a:latin typeface="Calibri"/>
                <a:ea typeface="Calibri"/>
                <a:cs typeface="Calibri"/>
              </a:rPr>
              <a:t> </a:t>
            </a:r>
            <a:r>
              <a:rPr lang="it-IT" sz="2400" dirty="0" err="1">
                <a:latin typeface="Calibri"/>
                <a:ea typeface="Calibri"/>
                <a:cs typeface="Calibri"/>
              </a:rPr>
              <a:t>achieved</a:t>
            </a:r>
            <a:r>
              <a:rPr lang="it-IT" sz="2400" dirty="0">
                <a:latin typeface="Calibri"/>
                <a:ea typeface="Calibri"/>
                <a:cs typeface="Calibri"/>
              </a:rPr>
              <a:t> gender equality. One in </a:t>
            </a:r>
            <a:r>
              <a:rPr lang="it-IT" sz="2400" dirty="0" err="1">
                <a:latin typeface="Calibri"/>
                <a:ea typeface="Calibri"/>
                <a:cs typeface="Calibri"/>
              </a:rPr>
              <a:t>three</a:t>
            </a:r>
            <a:r>
              <a:rPr lang="it-IT" sz="2400" dirty="0">
                <a:latin typeface="Calibri"/>
                <a:ea typeface="Calibri"/>
                <a:cs typeface="Calibri"/>
              </a:rPr>
              <a:t> countries </a:t>
            </a:r>
            <a:r>
              <a:rPr lang="it-IT" sz="2400" dirty="0" err="1">
                <a:latin typeface="Calibri"/>
                <a:ea typeface="Calibri"/>
                <a:cs typeface="Calibri"/>
              </a:rPr>
              <a:t>have</a:t>
            </a:r>
            <a:r>
              <a:rPr lang="it-IT" sz="2400" dirty="0">
                <a:latin typeface="Calibri"/>
                <a:ea typeface="Calibri"/>
                <a:cs typeface="Calibri"/>
              </a:rPr>
              <a:t> made no progress </a:t>
            </a:r>
            <a:r>
              <a:rPr lang="it-IT" sz="2400" dirty="0" err="1">
                <a:latin typeface="Calibri"/>
                <a:ea typeface="Calibri"/>
                <a:cs typeface="Calibri"/>
              </a:rPr>
              <a:t>since</a:t>
            </a:r>
            <a:r>
              <a:rPr lang="it-IT" sz="2400" dirty="0">
                <a:latin typeface="Calibri"/>
                <a:ea typeface="Calibri"/>
                <a:cs typeface="Calibri"/>
              </a:rPr>
              <a:t> 2015, and the situation of women </a:t>
            </a:r>
            <a:r>
              <a:rPr lang="it-IT" sz="2400" dirty="0" err="1">
                <a:latin typeface="Calibri"/>
                <a:ea typeface="Calibri"/>
                <a:cs typeface="Calibri"/>
              </a:rPr>
              <a:t>has</a:t>
            </a:r>
            <a:r>
              <a:rPr lang="it-IT" sz="2400" dirty="0">
                <a:latin typeface="Calibri"/>
                <a:ea typeface="Calibri"/>
                <a:cs typeface="Calibri"/>
              </a:rPr>
              <a:t> </a:t>
            </a:r>
            <a:r>
              <a:rPr lang="it-IT" sz="2400" dirty="0" err="1">
                <a:latin typeface="Calibri"/>
                <a:ea typeface="Calibri"/>
                <a:cs typeface="Calibri"/>
              </a:rPr>
              <a:t>even</a:t>
            </a:r>
            <a:r>
              <a:rPr lang="it-IT" sz="2400" dirty="0">
                <a:latin typeface="Calibri"/>
                <a:ea typeface="Calibri"/>
                <a:cs typeface="Calibri"/>
              </a:rPr>
              <a:t> </a:t>
            </a:r>
            <a:r>
              <a:rPr lang="it-IT" sz="2400" dirty="0" err="1">
                <a:latin typeface="Calibri"/>
                <a:ea typeface="Calibri"/>
                <a:cs typeface="Calibri"/>
              </a:rPr>
              <a:t>deteriorated</a:t>
            </a:r>
            <a:r>
              <a:rPr lang="it-IT" sz="2400" dirty="0">
                <a:latin typeface="Calibri"/>
                <a:ea typeface="Calibri"/>
                <a:cs typeface="Calibri"/>
              </a:rPr>
              <a:t> in 18 countries, </a:t>
            </a:r>
            <a:r>
              <a:rPr lang="it-IT" sz="2400" dirty="0" err="1">
                <a:latin typeface="Calibri"/>
                <a:ea typeface="Calibri"/>
                <a:cs typeface="Calibri"/>
              </a:rPr>
              <a:t>such</a:t>
            </a:r>
            <a:r>
              <a:rPr lang="it-IT" sz="2400" dirty="0">
                <a:latin typeface="Calibri"/>
                <a:ea typeface="Calibri"/>
                <a:cs typeface="Calibri"/>
              </a:rPr>
              <a:t> </a:t>
            </a:r>
            <a:r>
              <a:rPr lang="it-IT" sz="2400" dirty="0" err="1">
                <a:latin typeface="Calibri"/>
                <a:ea typeface="Calibri"/>
                <a:cs typeface="Calibri"/>
              </a:rPr>
              <a:t>as</a:t>
            </a:r>
            <a:r>
              <a:rPr lang="it-IT" sz="2400" dirty="0">
                <a:latin typeface="Calibri"/>
                <a:ea typeface="Calibri"/>
                <a:cs typeface="Calibri"/>
              </a:rPr>
              <a:t> Venezuela, Afghanistan and South Africa. At the </a:t>
            </a:r>
            <a:r>
              <a:rPr lang="it-IT" sz="2400" dirty="0" err="1">
                <a:latin typeface="Calibri"/>
                <a:ea typeface="Calibri"/>
                <a:cs typeface="Calibri"/>
              </a:rPr>
              <a:t>current</a:t>
            </a:r>
            <a:r>
              <a:rPr lang="it-IT" sz="2400" dirty="0">
                <a:latin typeface="Calibri"/>
                <a:ea typeface="Calibri"/>
                <a:cs typeface="Calibri"/>
              </a:rPr>
              <a:t> rate of progress, </a:t>
            </a:r>
            <a:r>
              <a:rPr lang="it-IT" sz="2400" dirty="0" err="1">
                <a:latin typeface="Calibri"/>
                <a:ea typeface="Calibri"/>
                <a:cs typeface="Calibri"/>
              </a:rPr>
              <a:t>it</a:t>
            </a:r>
            <a:r>
              <a:rPr lang="it-IT" sz="2400" dirty="0">
                <a:latin typeface="Calibri"/>
                <a:ea typeface="Calibri"/>
                <a:cs typeface="Calibri"/>
              </a:rPr>
              <a:t> </a:t>
            </a:r>
            <a:r>
              <a:rPr lang="it-IT" sz="2400" dirty="0" err="1">
                <a:latin typeface="Calibri"/>
                <a:ea typeface="Calibri"/>
                <a:cs typeface="Calibri"/>
              </a:rPr>
              <a:t>will</a:t>
            </a:r>
            <a:r>
              <a:rPr lang="it-IT" sz="2400" dirty="0">
                <a:latin typeface="Calibri"/>
                <a:ea typeface="Calibri"/>
                <a:cs typeface="Calibri"/>
              </a:rPr>
              <a:t> take </a:t>
            </a:r>
            <a:r>
              <a:rPr lang="it-IT" sz="2400" dirty="0" err="1">
                <a:latin typeface="Calibri"/>
                <a:ea typeface="Calibri"/>
                <a:cs typeface="Calibri"/>
              </a:rPr>
              <a:t>another</a:t>
            </a:r>
            <a:r>
              <a:rPr lang="it-IT" sz="2400" dirty="0">
                <a:latin typeface="Calibri"/>
                <a:ea typeface="Calibri"/>
                <a:cs typeface="Calibri"/>
              </a:rPr>
              <a:t> 131 </a:t>
            </a:r>
            <a:r>
              <a:rPr lang="it-IT" sz="2400" dirty="0" err="1">
                <a:latin typeface="Calibri"/>
                <a:ea typeface="Calibri"/>
                <a:cs typeface="Calibri"/>
              </a:rPr>
              <a:t>years</a:t>
            </a:r>
            <a:r>
              <a:rPr lang="it-IT" sz="2400" dirty="0">
                <a:latin typeface="Calibri"/>
                <a:ea typeface="Calibri"/>
                <a:cs typeface="Calibri"/>
              </a:rPr>
              <a:t> to </a:t>
            </a:r>
            <a:r>
              <a:rPr lang="it-IT" sz="2400" dirty="0" err="1">
                <a:latin typeface="Calibri"/>
                <a:ea typeface="Calibri"/>
                <a:cs typeface="Calibri"/>
              </a:rPr>
              <a:t>achieve</a:t>
            </a:r>
            <a:r>
              <a:rPr lang="it-IT" sz="2400" dirty="0">
                <a:latin typeface="Calibri"/>
                <a:ea typeface="Calibri"/>
                <a:cs typeface="Calibri"/>
              </a:rPr>
              <a:t> gender equality </a:t>
            </a:r>
            <a:r>
              <a:rPr lang="it-IT" sz="2400" dirty="0" err="1">
                <a:latin typeface="Calibri"/>
                <a:ea typeface="Calibri"/>
                <a:cs typeface="Calibri"/>
              </a:rPr>
              <a:t>worldwide</a:t>
            </a:r>
            <a:r>
              <a:rPr lang="it-IT" sz="2400" dirty="0">
                <a:latin typeface="Calibri"/>
                <a:ea typeface="Calibri"/>
                <a:cs typeface="Calibri"/>
              </a:rPr>
              <a:t>.</a:t>
            </a:r>
          </a:p>
          <a:p>
            <a:pPr algn="l"/>
            <a:endParaRPr lang="it-IT" dirty="0"/>
          </a:p>
        </p:txBody>
      </p:sp>
      <p:pic>
        <p:nvPicPr>
          <p:cNvPr id="12" name="Immagine 11" descr="Immagine che contiene testo, schermata, Carattere, numero&#10;&#10;Descrizione generata automaticamente">
            <a:extLst>
              <a:ext uri="{FF2B5EF4-FFF2-40B4-BE49-F238E27FC236}">
                <a16:creationId xmlns:a16="http://schemas.microsoft.com/office/drawing/2014/main" id="{EDD6AD77-09B2-9821-E18B-F30552941256}"/>
              </a:ext>
            </a:extLst>
          </p:cNvPr>
          <p:cNvPicPr>
            <a:picLocks noChangeAspect="1"/>
          </p:cNvPicPr>
          <p:nvPr/>
        </p:nvPicPr>
        <p:blipFill>
          <a:blip r:embed="rId3"/>
          <a:stretch>
            <a:fillRect/>
          </a:stretch>
        </p:blipFill>
        <p:spPr>
          <a:xfrm>
            <a:off x="7357159" y="3834113"/>
            <a:ext cx="5136266" cy="51507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3" name="Freeform 13"/>
          <p:cNvSpPr/>
          <p:nvPr/>
        </p:nvSpPr>
        <p:spPr>
          <a:xfrm>
            <a:off x="15522842" y="8695138"/>
            <a:ext cx="2792772" cy="1591862"/>
          </a:xfrm>
          <a:custGeom>
            <a:avLst/>
            <a:gdLst/>
            <a:ahLst/>
            <a:cxnLst/>
            <a:rect l="l" t="t" r="r" b="b"/>
            <a:pathLst>
              <a:path w="2792772" h="1591862">
                <a:moveTo>
                  <a:pt x="0" y="0"/>
                </a:moveTo>
                <a:lnTo>
                  <a:pt x="2792772" y="0"/>
                </a:lnTo>
                <a:lnTo>
                  <a:pt x="2792772" y="1591862"/>
                </a:lnTo>
                <a:lnTo>
                  <a:pt x="0" y="1591862"/>
                </a:lnTo>
                <a:lnTo>
                  <a:pt x="0" y="0"/>
                </a:lnTo>
                <a:close/>
              </a:path>
            </a:pathLst>
          </a:custGeom>
          <a:blipFill>
            <a:blip r:embed="rId2"/>
            <a:stretch>
              <a:fillRect l="-18514" t="-68106" r="-20305" b="-75440"/>
            </a:stretch>
          </a:blipFill>
        </p:spPr>
        <p:txBody>
          <a:bodyPr/>
          <a:lstStyle/>
          <a:p>
            <a:endParaRPr lang="en-US"/>
          </a:p>
        </p:txBody>
      </p:sp>
      <p:sp>
        <p:nvSpPr>
          <p:cNvPr id="14" name="TextBox 2">
            <a:extLst>
              <a:ext uri="{FF2B5EF4-FFF2-40B4-BE49-F238E27FC236}">
                <a16:creationId xmlns:a16="http://schemas.microsoft.com/office/drawing/2014/main" id="{82CD121E-9D6C-55D7-EF0A-1C067D65EA36}"/>
              </a:ext>
            </a:extLst>
          </p:cNvPr>
          <p:cNvSpPr txBox="1"/>
          <p:nvPr/>
        </p:nvSpPr>
        <p:spPr>
          <a:xfrm>
            <a:off x="1274181" y="308281"/>
            <a:ext cx="10384906" cy="1219565"/>
          </a:xfrm>
          <a:prstGeom prst="rect">
            <a:avLst/>
          </a:prstGeom>
        </p:spPr>
        <p:txBody>
          <a:bodyPr wrap="square" lIns="0" tIns="0" rIns="0" bIns="0" rtlCol="0" anchor="t">
            <a:spAutoFit/>
          </a:bodyPr>
          <a:lstStyle/>
          <a:p>
            <a:pPr algn="ctr"/>
            <a:r>
              <a:rPr lang="en-GB" sz="2800" b="1" dirty="0">
                <a:solidFill>
                  <a:srgbClr val="1C7B3B"/>
                </a:solidFill>
                <a:latin typeface="Calibri"/>
                <a:ea typeface="Calibri"/>
                <a:cs typeface="Calibri"/>
              </a:rPr>
              <a:t>OVERCOMING BARRIERS TO CHANGE</a:t>
            </a:r>
            <a:endParaRPr lang="it-IT" sz="2800" b="1">
              <a:solidFill>
                <a:srgbClr val="1C7B3B"/>
              </a:solidFill>
              <a:latin typeface="Calibri"/>
              <a:ea typeface="Calibri"/>
              <a:cs typeface="Calibri"/>
            </a:endParaRPr>
          </a:p>
          <a:p>
            <a:pPr algn="ctr">
              <a:lnSpc>
                <a:spcPts val="6611"/>
              </a:lnSpc>
            </a:pPr>
            <a:endParaRPr lang="en-US" sz="4000" dirty="0">
              <a:solidFill>
                <a:srgbClr val="22823E"/>
              </a:solidFill>
              <a:latin typeface="Martel Heavy"/>
              <a:cs typeface="Martel Heavy"/>
            </a:endParaRPr>
          </a:p>
        </p:txBody>
      </p:sp>
      <p:sp>
        <p:nvSpPr>
          <p:cNvPr id="2" name="CasellaDiTesto 1">
            <a:extLst>
              <a:ext uri="{FF2B5EF4-FFF2-40B4-BE49-F238E27FC236}">
                <a16:creationId xmlns:a16="http://schemas.microsoft.com/office/drawing/2014/main" id="{25FA9EC0-55DA-82A1-EFE7-8C93C417409E}"/>
              </a:ext>
            </a:extLst>
          </p:cNvPr>
          <p:cNvSpPr txBox="1"/>
          <p:nvPr/>
        </p:nvSpPr>
        <p:spPr>
          <a:xfrm>
            <a:off x="642949" y="1234368"/>
            <a:ext cx="1338421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alibri"/>
                <a:ea typeface="Calibri"/>
                <a:cs typeface="Calibri"/>
              </a:rPr>
              <a:t>An increasing number of women across the world have established startups in different niches, despite the barriers that exist.</a:t>
            </a:r>
            <a:endParaRPr lang="it-IT" sz="2400">
              <a:latin typeface="Calibri"/>
              <a:ea typeface="Calibri"/>
              <a:cs typeface="Calibri"/>
            </a:endParaRPr>
          </a:p>
        </p:txBody>
      </p:sp>
      <p:sp>
        <p:nvSpPr>
          <p:cNvPr id="15" name="CasellaDiTesto 14">
            <a:extLst>
              <a:ext uri="{FF2B5EF4-FFF2-40B4-BE49-F238E27FC236}">
                <a16:creationId xmlns:a16="http://schemas.microsoft.com/office/drawing/2014/main" id="{F35EE237-499F-3A22-B21D-5FED984BF0E9}"/>
              </a:ext>
            </a:extLst>
          </p:cNvPr>
          <p:cNvSpPr txBox="1"/>
          <p:nvPr/>
        </p:nvSpPr>
        <p:spPr>
          <a:xfrm>
            <a:off x="638986" y="2577350"/>
            <a:ext cx="1371560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alibri"/>
                <a:ea typeface="Calibri"/>
                <a:cs typeface="Calibri"/>
              </a:rPr>
              <a:t>Despite more women taking the entrepreneurial plunge, they still face many challenges that make it difficult. </a:t>
            </a:r>
            <a:endParaRPr lang="it-IT" sz="2400">
              <a:latin typeface="Calibri"/>
              <a:ea typeface="Calibri"/>
              <a:cs typeface="Calibri"/>
            </a:endParaRPr>
          </a:p>
        </p:txBody>
      </p:sp>
      <p:sp>
        <p:nvSpPr>
          <p:cNvPr id="16" name="CasellaDiTesto 15">
            <a:extLst>
              <a:ext uri="{FF2B5EF4-FFF2-40B4-BE49-F238E27FC236}">
                <a16:creationId xmlns:a16="http://schemas.microsoft.com/office/drawing/2014/main" id="{46F2FE45-EF61-66DA-19D5-D92BE9BCFD0D}"/>
              </a:ext>
            </a:extLst>
          </p:cNvPr>
          <p:cNvSpPr txBox="1"/>
          <p:nvPr/>
        </p:nvSpPr>
        <p:spPr>
          <a:xfrm>
            <a:off x="639382" y="3506296"/>
            <a:ext cx="132306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alibri"/>
                <a:ea typeface="Calibri"/>
                <a:cs typeface="Calibri"/>
              </a:rPr>
              <a:t>Some of the barrier’s women entrepreneurs face and some ways to continue moving forward are:</a:t>
            </a:r>
            <a:endParaRPr lang="it-IT" sz="2400" dirty="0">
              <a:latin typeface="Calibri"/>
              <a:ea typeface="Calibri"/>
              <a:cs typeface="Calibri"/>
            </a:endParaRPr>
          </a:p>
        </p:txBody>
      </p:sp>
      <p:sp>
        <p:nvSpPr>
          <p:cNvPr id="17" name="CasellaDiTesto 16">
            <a:extLst>
              <a:ext uri="{FF2B5EF4-FFF2-40B4-BE49-F238E27FC236}">
                <a16:creationId xmlns:a16="http://schemas.microsoft.com/office/drawing/2014/main" id="{3A4ADDC5-AD25-ECA7-B14E-0157ED2E3DB5}"/>
              </a:ext>
            </a:extLst>
          </p:cNvPr>
          <p:cNvSpPr txBox="1"/>
          <p:nvPr/>
        </p:nvSpPr>
        <p:spPr>
          <a:xfrm>
            <a:off x="1455159" y="4429298"/>
            <a:ext cx="3303145"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it-IT" dirty="0"/>
              <a:t>LIMITED FUNDING</a:t>
            </a:r>
          </a:p>
          <a:p>
            <a:endParaRPr lang="it-IT" dirty="0"/>
          </a:p>
          <a:p>
            <a:pPr marL="285750" indent="-285750">
              <a:buFont typeface="Arial"/>
              <a:buChar char="•"/>
            </a:pPr>
            <a:r>
              <a:rPr lang="it-IT" dirty="0"/>
              <a:t>GENDER BIASES</a:t>
            </a:r>
          </a:p>
          <a:p>
            <a:pPr marL="285750" indent="-285750">
              <a:buFont typeface="Arial"/>
              <a:buChar char="•"/>
            </a:pPr>
            <a:endParaRPr lang="it-IT" dirty="0"/>
          </a:p>
          <a:p>
            <a:pPr marL="285750" indent="-285750">
              <a:buFont typeface="Arial"/>
              <a:buChar char="•"/>
            </a:pPr>
            <a:r>
              <a:rPr lang="it-IT"/>
              <a:t>WORK-LIFE BALANCE</a:t>
            </a:r>
          </a:p>
          <a:p>
            <a:pPr marL="285750" indent="-285750">
              <a:buFont typeface="Arial"/>
              <a:buChar char="•"/>
            </a:pPr>
            <a:endParaRPr lang="it-IT" dirty="0"/>
          </a:p>
          <a:p>
            <a:pPr marL="285750" indent="-285750">
              <a:buFont typeface="Arial"/>
              <a:buChar char="•"/>
            </a:pPr>
            <a:r>
              <a:rPr lang="it-IT"/>
              <a:t>LACK OF SUPPORT</a:t>
            </a:r>
          </a:p>
          <a:p>
            <a:pPr marL="285750" indent="-285750">
              <a:buFont typeface="Arial"/>
              <a:buChar char="•"/>
            </a:pPr>
            <a:endParaRPr lang="it-IT" dirty="0"/>
          </a:p>
          <a:p>
            <a:pPr marL="285750" indent="-285750">
              <a:buFont typeface="Arial"/>
              <a:buChar char="•"/>
            </a:pPr>
            <a:r>
              <a:rPr lang="it-IT" dirty="0"/>
              <a:t>COVID-19 PANDEMIC</a:t>
            </a:r>
          </a:p>
        </p:txBody>
      </p:sp>
      <p:pic>
        <p:nvPicPr>
          <p:cNvPr id="20" name="Immagine 19" descr="Immagine che contiene testo, vestiti, schermata, persona&#10;&#10;Descrizione generata automaticamente">
            <a:extLst>
              <a:ext uri="{FF2B5EF4-FFF2-40B4-BE49-F238E27FC236}">
                <a16:creationId xmlns:a16="http://schemas.microsoft.com/office/drawing/2014/main" id="{8265F229-071C-2BC8-B356-812A120D5BC4}"/>
              </a:ext>
            </a:extLst>
          </p:cNvPr>
          <p:cNvPicPr>
            <a:picLocks noChangeAspect="1"/>
          </p:cNvPicPr>
          <p:nvPr/>
        </p:nvPicPr>
        <p:blipFill>
          <a:blip r:embed="rId3"/>
          <a:stretch>
            <a:fillRect/>
          </a:stretch>
        </p:blipFill>
        <p:spPr>
          <a:xfrm>
            <a:off x="5468194" y="5280588"/>
            <a:ext cx="6483512" cy="347313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Box 5"/>
          <p:cNvSpPr txBox="1"/>
          <p:nvPr/>
        </p:nvSpPr>
        <p:spPr>
          <a:xfrm>
            <a:off x="762111" y="4230633"/>
            <a:ext cx="11148149" cy="2454646"/>
          </a:xfrm>
          <a:prstGeom prst="rect">
            <a:avLst/>
          </a:prstGeom>
        </p:spPr>
        <p:txBody>
          <a:bodyPr wrap="square" lIns="0" tIns="0" rIns="0" bIns="0" rtlCol="0" anchor="t">
            <a:spAutoFit/>
          </a:bodyPr>
          <a:lstStyle/>
          <a:p>
            <a:pPr>
              <a:lnSpc>
                <a:spcPts val="3871"/>
              </a:lnSpc>
            </a:pPr>
            <a:r>
              <a:rPr lang="en-US" sz="2400" spc="131" dirty="0">
                <a:solidFill>
                  <a:srgbClr val="2E2C2D"/>
                </a:solidFill>
                <a:latin typeface="Calibri"/>
                <a:ea typeface="Calibri"/>
                <a:cs typeface="Calibri"/>
              </a:rPr>
              <a:t>We define environmental stewardship as the responsibility for environmental quality shared by all those whose actions affect the environment. This sense of responsibility is a value that can be reflected through the choices of individuals, companies, communities, and government organizations, and shaped by unique environmental, social, and economic interests.</a:t>
            </a:r>
            <a:endParaRPr lang="it-IT" sz="2400" dirty="0"/>
          </a:p>
        </p:txBody>
      </p:sp>
      <p:sp>
        <p:nvSpPr>
          <p:cNvPr id="9" name="Freeform 9"/>
          <p:cNvSpPr/>
          <p:nvPr/>
        </p:nvSpPr>
        <p:spPr>
          <a:xfrm>
            <a:off x="736453" y="8696947"/>
            <a:ext cx="2792772" cy="1591862"/>
          </a:xfrm>
          <a:custGeom>
            <a:avLst/>
            <a:gdLst/>
            <a:ahLst/>
            <a:cxnLst/>
            <a:rect l="l" t="t" r="r" b="b"/>
            <a:pathLst>
              <a:path w="2792772" h="1591862">
                <a:moveTo>
                  <a:pt x="0" y="0"/>
                </a:moveTo>
                <a:lnTo>
                  <a:pt x="2792772" y="0"/>
                </a:lnTo>
                <a:lnTo>
                  <a:pt x="2792772" y="1591862"/>
                </a:lnTo>
                <a:lnTo>
                  <a:pt x="0" y="1591862"/>
                </a:lnTo>
                <a:lnTo>
                  <a:pt x="0" y="0"/>
                </a:lnTo>
                <a:close/>
              </a:path>
            </a:pathLst>
          </a:custGeom>
          <a:blipFill>
            <a:blip r:embed="rId2"/>
            <a:stretch>
              <a:fillRect l="-18514" t="-68106" r="-20305" b="-75440"/>
            </a:stretch>
          </a:blipFill>
        </p:spPr>
        <p:txBody>
          <a:bodyPr/>
          <a:lstStyle/>
          <a:p>
            <a:endParaRPr lang="en-US"/>
          </a:p>
        </p:txBody>
      </p:sp>
      <p:sp>
        <p:nvSpPr>
          <p:cNvPr id="19" name="TextBox 2">
            <a:extLst>
              <a:ext uri="{FF2B5EF4-FFF2-40B4-BE49-F238E27FC236}">
                <a16:creationId xmlns:a16="http://schemas.microsoft.com/office/drawing/2014/main" id="{E8619EBB-4FC3-6077-43D5-BEEBE077B5F1}"/>
              </a:ext>
            </a:extLst>
          </p:cNvPr>
          <p:cNvSpPr txBox="1"/>
          <p:nvPr/>
        </p:nvSpPr>
        <p:spPr>
          <a:xfrm>
            <a:off x="2921756" y="539775"/>
            <a:ext cx="9693686" cy="788677"/>
          </a:xfrm>
          <a:prstGeom prst="rect">
            <a:avLst/>
          </a:prstGeom>
        </p:spPr>
        <p:txBody>
          <a:bodyPr wrap="square" lIns="0" tIns="0" rIns="0" bIns="0" rtlCol="0" anchor="t">
            <a:spAutoFit/>
          </a:bodyPr>
          <a:lstStyle/>
          <a:p>
            <a:pPr algn="ctr">
              <a:lnSpc>
                <a:spcPts val="6611"/>
              </a:lnSpc>
            </a:pPr>
            <a:r>
              <a:rPr lang="en-US" sz="4000" b="1" dirty="0">
                <a:solidFill>
                  <a:srgbClr val="1C7B3B"/>
                </a:solidFill>
                <a:latin typeface="Martel Heavy"/>
              </a:rPr>
              <a:t>ENVIRONMENTAL STEWARDSHIP</a:t>
            </a:r>
            <a:endParaRPr lang="en-US" sz="4000" b="1">
              <a:solidFill>
                <a:srgbClr val="1C7B3B"/>
              </a:solidFill>
              <a:latin typeface="Martel Heavy"/>
              <a:cs typeface="Martel Heavy"/>
            </a:endParaRPr>
          </a:p>
        </p:txBody>
      </p:sp>
      <p:sp>
        <p:nvSpPr>
          <p:cNvPr id="20" name="TextBox 5">
            <a:extLst>
              <a:ext uri="{FF2B5EF4-FFF2-40B4-BE49-F238E27FC236}">
                <a16:creationId xmlns:a16="http://schemas.microsoft.com/office/drawing/2014/main" id="{15896194-8014-F02E-F9AD-CD31231CF160}"/>
              </a:ext>
            </a:extLst>
          </p:cNvPr>
          <p:cNvSpPr txBox="1"/>
          <p:nvPr/>
        </p:nvSpPr>
        <p:spPr>
          <a:xfrm>
            <a:off x="5408270" y="7199724"/>
            <a:ext cx="8655821" cy="1954509"/>
          </a:xfrm>
          <a:prstGeom prst="rect">
            <a:avLst/>
          </a:prstGeom>
        </p:spPr>
        <p:txBody>
          <a:bodyPr wrap="square" lIns="0" tIns="0" rIns="0" bIns="0" rtlCol="0" anchor="t">
            <a:spAutoFit/>
          </a:bodyPr>
          <a:lstStyle/>
          <a:p>
            <a:pPr algn="just">
              <a:lnSpc>
                <a:spcPts val="3871"/>
              </a:lnSpc>
            </a:pPr>
            <a:r>
              <a:rPr lang="en-US" sz="2400" spc="131" dirty="0">
                <a:solidFill>
                  <a:srgbClr val="2E2C2D"/>
                </a:solidFill>
                <a:latin typeface="Calibri"/>
                <a:ea typeface="Calibri"/>
                <a:cs typeface="Calibri"/>
              </a:rPr>
              <a:t>Stewardship calls for a range of behaviors. These behaviors often include sacrifice on the part of individuals to benefit ecosystems that communities depend on, as well as influencing the behaviors of others within the community. </a:t>
            </a:r>
            <a:endParaRPr lang="it-IT" sz="2400" dirty="0"/>
          </a:p>
        </p:txBody>
      </p:sp>
      <p:pic>
        <p:nvPicPr>
          <p:cNvPr id="12" name="Immagine 11" descr="Immagine che contiene testo, Carattere, schermata, logo&#10;&#10;Descrizione generata automaticamente">
            <a:extLst>
              <a:ext uri="{FF2B5EF4-FFF2-40B4-BE49-F238E27FC236}">
                <a16:creationId xmlns:a16="http://schemas.microsoft.com/office/drawing/2014/main" id="{CBA1D2A4-F187-13D2-7DFC-8B60FBBF5AA3}"/>
              </a:ext>
            </a:extLst>
          </p:cNvPr>
          <p:cNvPicPr>
            <a:picLocks noChangeAspect="1"/>
          </p:cNvPicPr>
          <p:nvPr/>
        </p:nvPicPr>
        <p:blipFill>
          <a:blip r:embed="rId3"/>
          <a:stretch>
            <a:fillRect/>
          </a:stretch>
        </p:blipFill>
        <p:spPr>
          <a:xfrm>
            <a:off x="2300469" y="1450031"/>
            <a:ext cx="11430000" cy="24098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2701"/>
            <a:ext cx="18288001" cy="10299701"/>
            <a:chOff x="0" y="-8467"/>
            <a:chExt cx="12192000" cy="6866467"/>
          </a:xfrm>
        </p:grpSpPr>
        <p:cxnSp>
          <p:nvCxnSpPr>
            <p:cNvPr id="62" name="Straight Connector 61">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4"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65"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66" name="Isosceles Triangle 65">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67"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68"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69"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70" name="Isosceles Triangle 69">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71" name="Isosceles Triangle 70">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grpSp>
      <p:sp>
        <p:nvSpPr>
          <p:cNvPr id="2" name="CasellaDiTesto 1">
            <a:extLst>
              <a:ext uri="{FF2B5EF4-FFF2-40B4-BE49-F238E27FC236}">
                <a16:creationId xmlns:a16="http://schemas.microsoft.com/office/drawing/2014/main" id="{CFF042FB-B419-3027-5BA4-5B8C217D8BA5}"/>
              </a:ext>
            </a:extLst>
          </p:cNvPr>
          <p:cNvSpPr txBox="1"/>
          <p:nvPr/>
        </p:nvSpPr>
        <p:spPr>
          <a:xfrm>
            <a:off x="1015119" y="914400"/>
            <a:ext cx="11959689" cy="190885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457200">
              <a:spcBef>
                <a:spcPct val="0"/>
              </a:spcBef>
              <a:spcAft>
                <a:spcPts val="600"/>
              </a:spcAft>
            </a:pPr>
            <a:r>
              <a:rPr lang="en-US" sz="3600" b="1">
                <a:solidFill>
                  <a:schemeClr val="accent1"/>
                </a:solidFill>
                <a:latin typeface="+mj-lt"/>
                <a:ea typeface="+mj-ea"/>
                <a:cs typeface="+mj-cs"/>
              </a:rPr>
              <a:t>HOW CAN WE BECOME ENVIRONMENTAL STEWARDS?</a:t>
            </a:r>
            <a:endParaRPr lang="en-US" sz="3600">
              <a:solidFill>
                <a:schemeClr val="accent1"/>
              </a:solidFill>
              <a:latin typeface="+mj-lt"/>
              <a:ea typeface="+mj-ea"/>
              <a:cs typeface="+mj-cs"/>
            </a:endParaRPr>
          </a:p>
          <a:p>
            <a:pPr defTabSz="457200">
              <a:spcBef>
                <a:spcPct val="0"/>
              </a:spcBef>
              <a:spcAft>
                <a:spcPts val="600"/>
              </a:spcAft>
            </a:pPr>
            <a:endParaRPr lang="en-US" sz="3600">
              <a:solidFill>
                <a:schemeClr val="accent1"/>
              </a:solidFill>
              <a:latin typeface="+mj-lt"/>
              <a:ea typeface="+mj-ea"/>
              <a:cs typeface="+mj-cs"/>
            </a:endParaRPr>
          </a:p>
        </p:txBody>
      </p:sp>
      <p:pic>
        <p:nvPicPr>
          <p:cNvPr id="6" name="Immagine 5" descr="Immagine che contiene testo, schermata, Carattere, diagramma&#10;&#10;Descrizione generata automaticamente">
            <a:extLst>
              <a:ext uri="{FF2B5EF4-FFF2-40B4-BE49-F238E27FC236}">
                <a16:creationId xmlns:a16="http://schemas.microsoft.com/office/drawing/2014/main" id="{C0F0C22F-E010-D8EF-F698-850536FF4885}"/>
              </a:ext>
            </a:extLst>
          </p:cNvPr>
          <p:cNvPicPr>
            <a:picLocks noChangeAspect="1"/>
          </p:cNvPicPr>
          <p:nvPr/>
        </p:nvPicPr>
        <p:blipFill>
          <a:blip r:embed="rId2"/>
          <a:stretch>
            <a:fillRect/>
          </a:stretch>
        </p:blipFill>
        <p:spPr>
          <a:xfrm>
            <a:off x="846469" y="2374798"/>
            <a:ext cx="12315285" cy="6936389"/>
          </a:xfrm>
          <a:prstGeom prst="rect">
            <a:avLst/>
          </a:prstGeom>
        </p:spPr>
      </p:pic>
    </p:spTree>
    <p:extLst>
      <p:ext uri="{BB962C8B-B14F-4D97-AF65-F5344CB8AC3E}">
        <p14:creationId xmlns:p14="http://schemas.microsoft.com/office/powerpoint/2010/main" val="3466162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2701"/>
            <a:ext cx="18288001" cy="10299701"/>
            <a:chOff x="0" y="-8467"/>
            <a:chExt cx="12192000" cy="6866467"/>
          </a:xfrm>
        </p:grpSpPr>
        <p:cxnSp>
          <p:nvCxnSpPr>
            <p:cNvPr id="25" name="Straight Connector 2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9" name="Isosceles Triangle 2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3" name="Isosceles Triangle 3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4" name="Isosceles Triangle 3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grpSp>
      <p:sp>
        <p:nvSpPr>
          <p:cNvPr id="2" name="CasellaDiTesto 1">
            <a:extLst>
              <a:ext uri="{FF2B5EF4-FFF2-40B4-BE49-F238E27FC236}">
                <a16:creationId xmlns:a16="http://schemas.microsoft.com/office/drawing/2014/main" id="{AFEFBD5F-7D9F-B618-0776-056DFF0B2BF5}"/>
              </a:ext>
            </a:extLst>
          </p:cNvPr>
          <p:cNvSpPr txBox="1"/>
          <p:nvPr/>
        </p:nvSpPr>
        <p:spPr>
          <a:xfrm>
            <a:off x="8268412" y="2348403"/>
            <a:ext cx="6096659" cy="58211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457200">
              <a:spcBef>
                <a:spcPts val="1000"/>
              </a:spcBef>
              <a:buClr>
                <a:schemeClr val="accent1"/>
              </a:buClr>
              <a:buSzPct val="80000"/>
            </a:pPr>
            <a:r>
              <a:rPr lang="en-US" sz="2400" dirty="0">
                <a:solidFill>
                  <a:schemeClr val="tx1">
                    <a:lumMod val="75000"/>
                    <a:lumOff val="25000"/>
                  </a:schemeClr>
                </a:solidFill>
                <a:latin typeface="Calibri"/>
                <a:ea typeface="Calibri"/>
                <a:cs typeface="Calibri"/>
              </a:rPr>
              <a:t>There are also several reasons why supporting women in green and climate-related enterprises could lead to additional business gains and drive more sustainable impact: </a:t>
            </a:r>
          </a:p>
          <a:p>
            <a:pPr defTabSz="457200">
              <a:spcBef>
                <a:spcPts val="1000"/>
              </a:spcBef>
              <a:buClr>
                <a:schemeClr val="accent1"/>
              </a:buClr>
              <a:buSzPct val="80000"/>
              <a:buFont typeface="Wingdings 3" charset="2"/>
              <a:buChar char=""/>
            </a:pPr>
            <a:endParaRPr lang="en-US" sz="2400" dirty="0">
              <a:solidFill>
                <a:schemeClr val="tx1">
                  <a:lumMod val="75000"/>
                  <a:lumOff val="25000"/>
                </a:schemeClr>
              </a:solidFill>
              <a:latin typeface="Calibri"/>
              <a:ea typeface="Calibri"/>
              <a:cs typeface="Calibri"/>
            </a:endParaRPr>
          </a:p>
          <a:p>
            <a:pPr marL="114300" indent="-342900" defTabSz="457200">
              <a:spcBef>
                <a:spcPts val="1000"/>
              </a:spcBef>
              <a:buClr>
                <a:schemeClr val="accent1"/>
              </a:buClr>
              <a:buSzPct val="80000"/>
              <a:buFont typeface="Wingdings 3" charset="2"/>
              <a:buChar char=""/>
            </a:pPr>
            <a:r>
              <a:rPr lang="en-US" sz="2400" dirty="0">
                <a:solidFill>
                  <a:schemeClr val="tx1">
                    <a:lumMod val="75000"/>
                    <a:lumOff val="25000"/>
                  </a:schemeClr>
                </a:solidFill>
                <a:latin typeface="Calibri"/>
                <a:ea typeface="Calibri"/>
                <a:cs typeface="Calibri"/>
              </a:rPr>
              <a:t>Women tend to be more impacted by climate change and related challenges;</a:t>
            </a:r>
          </a:p>
          <a:p>
            <a:pPr indent="-228600" defTabSz="457200">
              <a:spcBef>
                <a:spcPts val="1000"/>
              </a:spcBef>
              <a:buClr>
                <a:schemeClr val="accent1"/>
              </a:buClr>
              <a:buSzPct val="80000"/>
              <a:buFont typeface="Wingdings 3" charset="2"/>
              <a:buChar char=""/>
            </a:pPr>
            <a:endParaRPr lang="en-US" sz="2400" dirty="0">
              <a:solidFill>
                <a:schemeClr val="tx1">
                  <a:lumMod val="75000"/>
                  <a:lumOff val="25000"/>
                </a:schemeClr>
              </a:solidFill>
              <a:latin typeface="Calibri"/>
              <a:ea typeface="Calibri"/>
              <a:cs typeface="Calibri"/>
            </a:endParaRPr>
          </a:p>
          <a:p>
            <a:pPr marL="114300" indent="-342900" defTabSz="457200">
              <a:spcBef>
                <a:spcPts val="1000"/>
              </a:spcBef>
              <a:buClr>
                <a:schemeClr val="accent1"/>
              </a:buClr>
              <a:buSzPct val="80000"/>
              <a:buFont typeface="Wingdings 3" charset="2"/>
              <a:buChar char=""/>
            </a:pPr>
            <a:r>
              <a:rPr lang="en-US" sz="2400" dirty="0">
                <a:solidFill>
                  <a:schemeClr val="tx1">
                    <a:lumMod val="75000"/>
                    <a:lumOff val="25000"/>
                  </a:schemeClr>
                </a:solidFill>
                <a:latin typeface="Calibri"/>
                <a:ea typeface="Calibri"/>
                <a:cs typeface="Calibri"/>
              </a:rPr>
              <a:t>Women outperform on environmental, social, and governance metrics when compared to men, including in the realm of entrepreneurship;</a:t>
            </a:r>
          </a:p>
          <a:p>
            <a:pPr indent="-228600" defTabSz="457200">
              <a:spcBef>
                <a:spcPts val="1000"/>
              </a:spcBef>
              <a:buClr>
                <a:schemeClr val="accent1"/>
              </a:buClr>
              <a:buSzPct val="80000"/>
              <a:buFont typeface="Wingdings 3" charset="2"/>
              <a:buChar char=""/>
            </a:pPr>
            <a:endParaRPr lang="en-US" sz="2400" dirty="0">
              <a:solidFill>
                <a:schemeClr val="tx1">
                  <a:lumMod val="75000"/>
                  <a:lumOff val="25000"/>
                </a:schemeClr>
              </a:solidFill>
              <a:latin typeface="Calibri"/>
              <a:ea typeface="Calibri"/>
              <a:cs typeface="Calibri"/>
            </a:endParaRPr>
          </a:p>
          <a:p>
            <a:pPr marL="114300" indent="-342900" defTabSz="457200">
              <a:spcBef>
                <a:spcPts val="1000"/>
              </a:spcBef>
              <a:buClr>
                <a:schemeClr val="accent1"/>
              </a:buClr>
              <a:buSzPct val="80000"/>
              <a:buFont typeface="Wingdings 3" charset="2"/>
              <a:buChar char=""/>
            </a:pPr>
            <a:r>
              <a:rPr lang="en-US" sz="2400" dirty="0">
                <a:solidFill>
                  <a:schemeClr val="tx1">
                    <a:lumMod val="75000"/>
                    <a:lumOff val="25000"/>
                  </a:schemeClr>
                </a:solidFill>
                <a:latin typeface="Calibri"/>
                <a:ea typeface="Calibri"/>
                <a:cs typeface="Calibri"/>
              </a:rPr>
              <a:t>Women perform better in leadership, problem-solving, and innovation, which can contribute to advancing green technologies and climate solutions.</a:t>
            </a:r>
          </a:p>
        </p:txBody>
      </p:sp>
      <p:pic>
        <p:nvPicPr>
          <p:cNvPr id="3" name="Immagine 2" descr="Immagine che contiene disegno, illustrazione, dipinto, persona&#10;&#10;Descrizione generata automaticamente">
            <a:extLst>
              <a:ext uri="{FF2B5EF4-FFF2-40B4-BE49-F238E27FC236}">
                <a16:creationId xmlns:a16="http://schemas.microsoft.com/office/drawing/2014/main" id="{1218BA31-6BAD-2E2F-3376-1B5A55902A2D}"/>
              </a:ext>
            </a:extLst>
          </p:cNvPr>
          <p:cNvPicPr>
            <a:picLocks noChangeAspect="1"/>
          </p:cNvPicPr>
          <p:nvPr/>
        </p:nvPicPr>
        <p:blipFill>
          <a:blip r:embed="rId2"/>
          <a:srcRect l="11816" r="27218"/>
          <a:stretch/>
        </p:blipFill>
        <p:spPr>
          <a:xfrm>
            <a:off x="20" y="109602"/>
            <a:ext cx="8092420" cy="10287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6" name="Isosceles Triangle 35">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1263894" cy="8499231"/>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2192392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0D959"/>
        </a:solidFill>
        <a:effectLst/>
      </p:bgPr>
    </p:bg>
    <p:spTree>
      <p:nvGrpSpPr>
        <p:cNvPr id="1" name=""/>
        <p:cNvGrpSpPr/>
        <p:nvPr/>
      </p:nvGrpSpPr>
      <p:grpSpPr>
        <a:xfrm>
          <a:off x="0" y="0"/>
          <a:ext cx="0" cy="0"/>
          <a:chOff x="0" y="0"/>
          <a:chExt cx="0" cy="0"/>
        </a:xfrm>
      </p:grpSpPr>
      <p:grpSp>
        <p:nvGrpSpPr>
          <p:cNvPr id="2" name="Group 2"/>
          <p:cNvGrpSpPr/>
          <p:nvPr/>
        </p:nvGrpSpPr>
        <p:grpSpPr>
          <a:xfrm>
            <a:off x="11277599" y="342900"/>
            <a:ext cx="6676301" cy="9575896"/>
            <a:chOff x="0" y="0"/>
            <a:chExt cx="758598" cy="850064"/>
          </a:xfrm>
        </p:grpSpPr>
        <p:sp>
          <p:nvSpPr>
            <p:cNvPr id="3" name="Freeform 3"/>
            <p:cNvSpPr/>
            <p:nvPr/>
          </p:nvSpPr>
          <p:spPr>
            <a:xfrm>
              <a:off x="0" y="0"/>
              <a:ext cx="758598" cy="850064"/>
            </a:xfrm>
            <a:custGeom>
              <a:avLst/>
              <a:gdLst/>
              <a:ahLst/>
              <a:cxnLst/>
              <a:rect l="l" t="t" r="r" b="b"/>
              <a:pathLst>
                <a:path w="758598" h="850064">
                  <a:moveTo>
                    <a:pt x="0" y="0"/>
                  </a:moveTo>
                  <a:lnTo>
                    <a:pt x="758598" y="0"/>
                  </a:lnTo>
                  <a:lnTo>
                    <a:pt x="758598" y="850064"/>
                  </a:lnTo>
                  <a:lnTo>
                    <a:pt x="0" y="850064"/>
                  </a:lnTo>
                  <a:close/>
                </a:path>
              </a:pathLst>
            </a:custGeom>
            <a:solidFill>
              <a:srgbClr val="FBF6F1"/>
            </a:solidFill>
          </p:spPr>
          <p:txBody>
            <a:bodyPr/>
            <a:lstStyle/>
            <a:p>
              <a:endParaRPr lang="en-US"/>
            </a:p>
          </p:txBody>
        </p:sp>
        <p:sp>
          <p:nvSpPr>
            <p:cNvPr id="4" name="TextBox 4"/>
            <p:cNvSpPr txBox="1"/>
            <p:nvPr/>
          </p:nvSpPr>
          <p:spPr>
            <a:xfrm>
              <a:off x="0" y="-38100"/>
              <a:ext cx="758598" cy="888164"/>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314450" y="2974022"/>
            <a:ext cx="8667750" cy="3000821"/>
          </a:xfrm>
          <a:prstGeom prst="rect">
            <a:avLst/>
          </a:prstGeom>
        </p:spPr>
        <p:txBody>
          <a:bodyPr wrap="square" lIns="0" tIns="0" rIns="0" bIns="0" rtlCol="0" anchor="t">
            <a:spAutoFit/>
          </a:bodyPr>
          <a:lstStyle/>
          <a:p>
            <a:pPr algn="ctr">
              <a:lnSpc>
                <a:spcPts val="11660"/>
              </a:lnSpc>
            </a:pPr>
            <a:r>
              <a:rPr lang="en-US" sz="9600" dirty="0">
                <a:solidFill>
                  <a:srgbClr val="FBF6F1"/>
                </a:solidFill>
                <a:latin typeface="Martel Heavy"/>
              </a:rPr>
              <a:t>Thank you very much!</a:t>
            </a:r>
          </a:p>
        </p:txBody>
      </p:sp>
      <p:sp>
        <p:nvSpPr>
          <p:cNvPr id="7" name="Freeform 7"/>
          <p:cNvSpPr/>
          <p:nvPr/>
        </p:nvSpPr>
        <p:spPr>
          <a:xfrm>
            <a:off x="13639800" y="9181782"/>
            <a:ext cx="2514600" cy="685800"/>
          </a:xfrm>
          <a:custGeom>
            <a:avLst/>
            <a:gdLst/>
            <a:ahLst/>
            <a:cxnLst/>
            <a:rect l="l" t="t" r="r" b="b"/>
            <a:pathLst>
              <a:path w="4811515" h="1004466">
                <a:moveTo>
                  <a:pt x="0" y="0"/>
                </a:moveTo>
                <a:lnTo>
                  <a:pt x="4811515" y="0"/>
                </a:lnTo>
                <a:lnTo>
                  <a:pt x="4811515" y="1004466"/>
                </a:lnTo>
                <a:lnTo>
                  <a:pt x="0" y="1004466"/>
                </a:lnTo>
                <a:lnTo>
                  <a:pt x="0" y="0"/>
                </a:lnTo>
                <a:close/>
              </a:path>
            </a:pathLst>
          </a:custGeom>
          <a:blipFill>
            <a:blip r:embed="rId2"/>
            <a:stretch>
              <a:fillRect/>
            </a:stretch>
          </a:blipFill>
        </p:spPr>
        <p:txBody>
          <a:bodyPr/>
          <a:lstStyle/>
          <a:p>
            <a:endParaRPr lang="en-US"/>
          </a:p>
        </p:txBody>
      </p:sp>
      <p:sp>
        <p:nvSpPr>
          <p:cNvPr id="8" name="Freeform 9">
            <a:extLst>
              <a:ext uri="{FF2B5EF4-FFF2-40B4-BE49-F238E27FC236}">
                <a16:creationId xmlns:a16="http://schemas.microsoft.com/office/drawing/2014/main" id="{BA64940B-4884-D6A3-9ED0-BA3B087724F4}"/>
              </a:ext>
            </a:extLst>
          </p:cNvPr>
          <p:cNvSpPr/>
          <p:nvPr/>
        </p:nvSpPr>
        <p:spPr>
          <a:xfrm>
            <a:off x="12268200" y="3238500"/>
            <a:ext cx="4937362" cy="3342815"/>
          </a:xfrm>
          <a:custGeom>
            <a:avLst/>
            <a:gdLst/>
            <a:ahLst/>
            <a:cxnLst/>
            <a:rect l="l" t="t" r="r" b="b"/>
            <a:pathLst>
              <a:path w="2792772" h="1591862">
                <a:moveTo>
                  <a:pt x="0" y="0"/>
                </a:moveTo>
                <a:lnTo>
                  <a:pt x="2792772" y="0"/>
                </a:lnTo>
                <a:lnTo>
                  <a:pt x="2792772" y="1591862"/>
                </a:lnTo>
                <a:lnTo>
                  <a:pt x="0" y="1591862"/>
                </a:lnTo>
                <a:lnTo>
                  <a:pt x="0" y="0"/>
                </a:lnTo>
                <a:close/>
              </a:path>
            </a:pathLst>
          </a:custGeom>
          <a:blipFill>
            <a:blip r:embed="rId3"/>
            <a:stretch>
              <a:fillRect l="-18514" t="-68106" r="-20305" b="-75440"/>
            </a:stretch>
          </a:blipFill>
        </p:spPr>
        <p:txBody>
          <a:bodyPr/>
          <a:lstStyle/>
          <a:p>
            <a:endParaRPr lang="en-US"/>
          </a:p>
        </p:txBody>
      </p:sp>
      <p:sp>
        <p:nvSpPr>
          <p:cNvPr id="9" name="TextBox 6">
            <a:extLst>
              <a:ext uri="{FF2B5EF4-FFF2-40B4-BE49-F238E27FC236}">
                <a16:creationId xmlns:a16="http://schemas.microsoft.com/office/drawing/2014/main" id="{091F88CE-57F4-9C0F-BB8D-B8AFCD8E5C92}"/>
              </a:ext>
            </a:extLst>
          </p:cNvPr>
          <p:cNvSpPr txBox="1"/>
          <p:nvPr/>
        </p:nvSpPr>
        <p:spPr>
          <a:xfrm>
            <a:off x="11277599" y="6816945"/>
            <a:ext cx="6676302" cy="430887"/>
          </a:xfrm>
          <a:prstGeom prst="rect">
            <a:avLst/>
          </a:prstGeom>
        </p:spPr>
        <p:txBody>
          <a:bodyPr wrap="square" lIns="0" tIns="0" rIns="0" bIns="0" rtlCol="0" anchor="t">
            <a:spAutoFit/>
          </a:bodyPr>
          <a:lstStyle/>
          <a:p>
            <a:pPr algn="ctr"/>
            <a:r>
              <a:rPr lang="en-US" sz="2800" b="1" dirty="0">
                <a:solidFill>
                  <a:srgbClr val="1C7B3B"/>
                </a:solidFill>
              </a:rPr>
              <a:t>2023-1-EL01-KA210-ADU-000164781</a:t>
            </a:r>
          </a:p>
        </p:txBody>
      </p:sp>
      <p:sp>
        <p:nvSpPr>
          <p:cNvPr id="5" name="TextBox 6">
            <a:extLst>
              <a:ext uri="{FF2B5EF4-FFF2-40B4-BE49-F238E27FC236}">
                <a16:creationId xmlns:a16="http://schemas.microsoft.com/office/drawing/2014/main" id="{3726CDDC-C694-23D1-F177-2F2AFBDF5372}"/>
              </a:ext>
            </a:extLst>
          </p:cNvPr>
          <p:cNvSpPr txBox="1"/>
          <p:nvPr/>
        </p:nvSpPr>
        <p:spPr>
          <a:xfrm>
            <a:off x="334100" y="8420100"/>
            <a:ext cx="10562500" cy="830997"/>
          </a:xfrm>
          <a:prstGeom prst="rect">
            <a:avLst/>
          </a:prstGeom>
        </p:spPr>
        <p:txBody>
          <a:bodyPr wrap="square" lIns="0" tIns="0" rIns="0" bIns="0" rtlCol="0" anchor="t">
            <a:spAutoFit/>
          </a:bodyPr>
          <a:lstStyle/>
          <a:p>
            <a:pPr algn="ctr"/>
            <a:r>
              <a:rPr lang="en-US" i="0" dirty="0">
                <a:solidFill>
                  <a:srgbClr val="1C7B3B"/>
                </a:solidFill>
                <a:effectLst/>
              </a:rPr>
              <a:t>The European Commission </a:t>
            </a:r>
            <a:r>
              <a:rPr lang="en-US" i="0" dirty="0" err="1">
                <a:solidFill>
                  <a:srgbClr val="1C7B3B"/>
                </a:solidFill>
                <a:effectLst/>
              </a:rPr>
              <a:t>suport</a:t>
            </a:r>
            <a:r>
              <a:rPr lang="en-US" i="0" dirty="0">
                <a:solidFill>
                  <a:srgbClr val="1C7B3B"/>
                </a:solidFill>
                <a:effectLst/>
              </a:rPr>
              <a:t> for the production of this publication does not constitute an endorsement of the contents which reflects the views only of the authors, and the Commission can not be held responsible for any use which may be made of the information contained therein</a:t>
            </a:r>
            <a:endParaRPr lang="en-US" dirty="0">
              <a:solidFill>
                <a:srgbClr val="1C7B3B"/>
              </a:solidFill>
            </a:endParaRP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25</TotalTime>
  <Words>645</Words>
  <Application>Microsoft Office PowerPoint</Application>
  <PresentationFormat>Προσαρμογή</PresentationFormat>
  <Paragraphs>51</Paragraphs>
  <Slides>9</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9</vt:i4>
      </vt:variant>
    </vt:vector>
  </HeadingPairs>
  <TitlesOfParts>
    <vt:vector size="16" baseType="lpstr">
      <vt:lpstr>Martel Heavy</vt:lpstr>
      <vt:lpstr>Arial</vt:lpstr>
      <vt:lpstr>Wingdings 3</vt:lpstr>
      <vt:lpstr>Trebuchet MS</vt:lpstr>
      <vt:lpstr>Calibri</vt:lpstr>
      <vt:lpstr>Arial,Sans-Serif</vt:lpstr>
      <vt:lpstr>Facet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Mng &amp; Coord Plan_Women Greener</dc:title>
  <cp:lastModifiedBy>Jenny Eleme</cp:lastModifiedBy>
  <cp:revision>403</cp:revision>
  <dcterms:created xsi:type="dcterms:W3CDTF">2006-08-16T00:00:00Z</dcterms:created>
  <dcterms:modified xsi:type="dcterms:W3CDTF">2024-10-25T10:16:29Z</dcterms:modified>
  <dc:identifier>DAF7dEt6gQ8</dc:identifier>
</cp:coreProperties>
</file>