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sldIdLst>
    <p:sldId id="256" r:id="rId2"/>
    <p:sldId id="257" r:id="rId3"/>
    <p:sldId id="258" r:id="rId4"/>
    <p:sldId id="260" r:id="rId5"/>
    <p:sldId id="263" r:id="rId6"/>
    <p:sldId id="264" r:id="rId7"/>
    <p:sldId id="269" r:id="rId8"/>
    <p:sldId id="270" r:id="rId9"/>
    <p:sldId id="271" r:id="rId10"/>
    <p:sldId id="272" r:id="rId11"/>
    <p:sldId id="274" r:id="rId12"/>
    <p:sldId id="273" r:id="rId13"/>
    <p:sldId id="275" r:id="rId14"/>
    <p:sldId id="268" r:id="rId15"/>
  </p:sldIdLst>
  <p:sldSz cx="18288000" cy="10287000"/>
  <p:notesSz cx="6858000" cy="9144000"/>
  <p:embeddedFontLst>
    <p:embeddedFont>
      <p:font typeface="Martel Heavy" panose="020B0604020202020204" charset="0"/>
      <p:regular r:id="rId16"/>
    </p:embeddedFont>
    <p:embeddedFont>
      <p:font typeface="Trebuchet MS" panose="020B0603020202020204" pitchFamily="34" charset="0"/>
      <p:regular r:id="rId17"/>
      <p:bold r:id="rId18"/>
      <p:italic r:id="rId19"/>
      <p:boldItalic r:id="rId20"/>
    </p:embeddedFont>
    <p:embeddedFont>
      <p:font typeface="Wingdings 3" panose="05040102010807070707" pitchFamily="18" charset="2"/>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957"/>
    <a:srgbClr val="1C7B3B"/>
    <a:srgbClr val="BE66FF"/>
    <a:srgbClr val="A819A8"/>
    <a:srgbClr val="FBF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24765-7A0F-8ABC-897E-803675C1A405}" v="1144" dt="2024-09-09T09:10:08.306"/>
    <p1510:client id="{E49CF7D2-12EA-AA89-5862-E065D935F126}" v="49" dt="2024-09-09T09:21:45.246"/>
    <p1510:client id="{E60DAD43-84A9-DFCD-1B18-AD07AAECAB83}" v="114" dt="2024-09-09T09:18:27.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14"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9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extLst>
      <p:ext uri="{BB962C8B-B14F-4D97-AF65-F5344CB8AC3E}">
        <p14:creationId xmlns:p14="http://schemas.microsoft.com/office/powerpoint/2010/main" val="38058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7822" b="0" cap="none"/>
            </a:lvl1pPr>
          </a:lstStyle>
          <a:p>
            <a:r>
              <a:rPr lang="en-US"/>
              <a:t>Click to edit Master title style</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3200">
                <a:solidFill>
                  <a:schemeClr val="tx1">
                    <a:lumMod val="75000"/>
                    <a:lumOff val="2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extLst>
      <p:ext uri="{BB962C8B-B14F-4D97-AF65-F5344CB8AC3E}">
        <p14:creationId xmlns:p14="http://schemas.microsoft.com/office/powerpoint/2010/main" val="155630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7822" b="0" cap="none"/>
            </a:lvl1pPr>
          </a:lstStyle>
          <a:p>
            <a:r>
              <a:rPr lang="en-US"/>
              <a:t>Click to edit Master title style</a:t>
            </a:r>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844">
                <a:solidFill>
                  <a:schemeClr val="tx1">
                    <a:lumMod val="50000"/>
                    <a:lumOff val="50000"/>
                  </a:schemeClr>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3200">
                <a:solidFill>
                  <a:schemeClr val="tx1">
                    <a:lumMod val="75000"/>
                    <a:lumOff val="2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
        <p:nvSpPr>
          <p:cNvPr id="20" name="TextBox 19"/>
          <p:cNvSpPr txBox="1"/>
          <p:nvPr/>
        </p:nvSpPr>
        <p:spPr>
          <a:xfrm>
            <a:off x="812805" y="1185567"/>
            <a:ext cx="914400" cy="877164"/>
          </a:xfrm>
          <a:prstGeom prst="rect">
            <a:avLst/>
          </a:prstGeom>
        </p:spPr>
        <p:txBody>
          <a:bodyPr vert="horz" lIns="162560" tIns="81280" rIns="162560" bIns="81280" rtlCol="0" anchor="ctr">
            <a:noAutofit/>
          </a:bodyPr>
          <a:lstStyle/>
          <a:p>
            <a:pPr lvl="0"/>
            <a:r>
              <a:rPr lang="en-US" sz="14222" baseline="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62560" tIns="81280" rIns="162560" bIns="81280" rtlCol="0" anchor="ctr">
            <a:noAutofit/>
          </a:bodyPr>
          <a:lstStyle/>
          <a:p>
            <a:pPr lvl="0"/>
            <a:r>
              <a:rPr lang="en-US" sz="14222" baseline="0">
                <a:ln w="3175" cmpd="sng">
                  <a:noFill/>
                </a:ln>
                <a:solidFill>
                  <a:schemeClr val="accent1">
                    <a:lumMod val="60000"/>
                    <a:lumOff val="40000"/>
                  </a:schemeClr>
                </a:solidFill>
                <a:latin typeface="Arial"/>
              </a:rPr>
              <a:t>”</a:t>
            </a:r>
            <a:endParaRPr lang="en-US" sz="3200">
              <a:solidFill>
                <a:schemeClr val="accent1">
                  <a:lumMod val="60000"/>
                  <a:lumOff val="40000"/>
                </a:schemeClr>
              </a:solidFill>
              <a:latin typeface="Arial"/>
            </a:endParaRPr>
          </a:p>
        </p:txBody>
      </p:sp>
    </p:spTree>
    <p:extLst>
      <p:ext uri="{BB962C8B-B14F-4D97-AF65-F5344CB8AC3E}">
        <p14:creationId xmlns:p14="http://schemas.microsoft.com/office/powerpoint/2010/main" val="414094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7822" b="0" cap="none"/>
            </a:lvl1pPr>
          </a:lstStyle>
          <a:p>
            <a:r>
              <a:rPr lang="en-US"/>
              <a:t>Click to edit Master title style</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3200">
                <a:solidFill>
                  <a:schemeClr val="tx1">
                    <a:lumMod val="75000"/>
                    <a:lumOff val="2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extLst>
      <p:ext uri="{BB962C8B-B14F-4D97-AF65-F5344CB8AC3E}">
        <p14:creationId xmlns:p14="http://schemas.microsoft.com/office/powerpoint/2010/main" val="27772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7822" b="0" cap="none"/>
            </a:lvl1pPr>
          </a:lstStyle>
          <a:p>
            <a:r>
              <a:rPr lang="en-US"/>
              <a:t>Click to edit Master title style</a:t>
            </a:r>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4267">
                <a:solidFill>
                  <a:schemeClr val="tx1">
                    <a:lumMod val="75000"/>
                    <a:lumOff val="25000"/>
                  </a:schemeClr>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3200">
                <a:solidFill>
                  <a:schemeClr val="tx1">
                    <a:lumMod val="50000"/>
                    <a:lumOff val="5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
        <p:nvSpPr>
          <p:cNvPr id="24" name="TextBox 23"/>
          <p:cNvSpPr txBox="1"/>
          <p:nvPr/>
        </p:nvSpPr>
        <p:spPr>
          <a:xfrm>
            <a:off x="812805" y="1185567"/>
            <a:ext cx="914400" cy="877164"/>
          </a:xfrm>
          <a:prstGeom prst="rect">
            <a:avLst/>
          </a:prstGeom>
        </p:spPr>
        <p:txBody>
          <a:bodyPr vert="horz" lIns="162560" tIns="81280" rIns="162560" bIns="81280" rtlCol="0" anchor="ctr">
            <a:noAutofit/>
          </a:bodyPr>
          <a:lstStyle/>
          <a:p>
            <a:pPr lvl="0"/>
            <a:r>
              <a:rPr lang="en-US" sz="14222" baseline="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62560" tIns="81280" rIns="162560" bIns="81280" rtlCol="0" anchor="ctr">
            <a:noAutofit/>
          </a:bodyPr>
          <a:lstStyle/>
          <a:p>
            <a:pPr lvl="0"/>
            <a:r>
              <a:rPr lang="en-US" sz="14222"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9865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7822" b="0" cap="none"/>
            </a:lvl1pPr>
          </a:lstStyle>
          <a:p>
            <a:r>
              <a:rPr lang="en-US"/>
              <a:t>Click to edit Master title style</a:t>
            </a:r>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4267">
                <a:solidFill>
                  <a:schemeClr val="accent1"/>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3200">
                <a:solidFill>
                  <a:schemeClr val="tx1">
                    <a:lumMod val="50000"/>
                    <a:lumOff val="5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extLst>
      <p:ext uri="{BB962C8B-B14F-4D97-AF65-F5344CB8AC3E}">
        <p14:creationId xmlns:p14="http://schemas.microsoft.com/office/powerpoint/2010/main" val="1814231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a:p>
        </p:txBody>
      </p:sp>
    </p:spTree>
    <p:extLst>
      <p:ext uri="{BB962C8B-B14F-4D97-AF65-F5344CB8AC3E}">
        <p14:creationId xmlns:p14="http://schemas.microsoft.com/office/powerpoint/2010/main" val="4221489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extLst>
      <p:ext uri="{BB962C8B-B14F-4D97-AF65-F5344CB8AC3E}">
        <p14:creationId xmlns:p14="http://schemas.microsoft.com/office/powerpoint/2010/main" val="20831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4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extLst>
      <p:ext uri="{BB962C8B-B14F-4D97-AF65-F5344CB8AC3E}">
        <p14:creationId xmlns:p14="http://schemas.microsoft.com/office/powerpoint/2010/main" val="152541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7111" b="0" cap="none"/>
            </a:lvl1pPr>
          </a:lstStyle>
          <a:p>
            <a:r>
              <a:rPr lang="en-US"/>
              <a:t>Click to edit Master title style</a:t>
            </a:r>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556">
                <a:solidFill>
                  <a:schemeClr val="tx1">
                    <a:lumMod val="50000"/>
                    <a:lumOff val="5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extLst>
      <p:ext uri="{BB962C8B-B14F-4D97-AF65-F5344CB8AC3E}">
        <p14:creationId xmlns:p14="http://schemas.microsoft.com/office/powerpoint/2010/main" val="183379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2" y="3240884"/>
            <a:ext cx="6276053" cy="58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34955" y="3240884"/>
            <a:ext cx="6276051" cy="582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a:p>
        </p:txBody>
      </p:sp>
    </p:spTree>
    <p:extLst>
      <p:ext uri="{BB962C8B-B14F-4D97-AF65-F5344CB8AC3E}">
        <p14:creationId xmlns:p14="http://schemas.microsoft.com/office/powerpoint/2010/main" val="261001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4267"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4267"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a:p>
        </p:txBody>
      </p:sp>
    </p:spTree>
    <p:extLst>
      <p:ext uri="{BB962C8B-B14F-4D97-AF65-F5344CB8AC3E}">
        <p14:creationId xmlns:p14="http://schemas.microsoft.com/office/powerpoint/2010/main" val="25382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a:p>
        </p:txBody>
      </p:sp>
    </p:spTree>
    <p:extLst>
      <p:ext uri="{BB962C8B-B14F-4D97-AF65-F5344CB8AC3E}">
        <p14:creationId xmlns:p14="http://schemas.microsoft.com/office/powerpoint/2010/main" val="332932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a:p>
        </p:txBody>
      </p:sp>
    </p:spTree>
    <p:extLst>
      <p:ext uri="{BB962C8B-B14F-4D97-AF65-F5344CB8AC3E}">
        <p14:creationId xmlns:p14="http://schemas.microsoft.com/office/powerpoint/2010/main" val="201631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556"/>
            </a:lvl1pPr>
          </a:lstStyle>
          <a:p>
            <a:r>
              <a:rPr lang="en-US"/>
              <a:t>Click to edit Master title style</a:t>
            </a:r>
          </a:p>
        </p:txBody>
      </p:sp>
      <p:sp>
        <p:nvSpPr>
          <p:cNvPr id="3" name="Content Placeholder 2"/>
          <p:cNvSpPr>
            <a:spLocks noGrp="1"/>
          </p:cNvSpPr>
          <p:nvPr>
            <p:ph idx="1"/>
          </p:nvPr>
        </p:nvSpPr>
        <p:spPr>
          <a:xfrm>
            <a:off x="7140692" y="772387"/>
            <a:ext cx="6770312" cy="828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489"/>
            </a:lvl1pPr>
            <a:lvl2pPr marL="812567" indent="0">
              <a:buNone/>
              <a:defRPr sz="2489"/>
            </a:lvl2pPr>
            <a:lvl3pPr marL="1625133" indent="0">
              <a:buNone/>
              <a:defRPr sz="2133"/>
            </a:lvl3pPr>
            <a:lvl4pPr marL="2437700" indent="0">
              <a:buNone/>
              <a:defRPr sz="1778"/>
            </a:lvl4pPr>
            <a:lvl5pPr marL="3250265" indent="0">
              <a:buNone/>
              <a:defRPr sz="1778"/>
            </a:lvl5pPr>
            <a:lvl6pPr marL="4062831" indent="0">
              <a:buNone/>
              <a:defRPr sz="1778"/>
            </a:lvl6pPr>
            <a:lvl7pPr marL="4875398" indent="0">
              <a:buNone/>
              <a:defRPr sz="1778"/>
            </a:lvl7pPr>
            <a:lvl8pPr marL="5687964" indent="0">
              <a:buNone/>
              <a:defRPr sz="1778"/>
            </a:lvl8pPr>
            <a:lvl9pPr marL="650053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a:p>
        </p:txBody>
      </p:sp>
    </p:spTree>
    <p:extLst>
      <p:ext uri="{BB962C8B-B14F-4D97-AF65-F5344CB8AC3E}">
        <p14:creationId xmlns:p14="http://schemas.microsoft.com/office/powerpoint/2010/main" val="145203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4267" b="0"/>
            </a:lvl1pPr>
          </a:lstStyle>
          <a:p>
            <a:r>
              <a:rPr lang="en-US"/>
              <a:t>Click to edit Master title style</a:t>
            </a:r>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2133"/>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a:p>
        </p:txBody>
      </p:sp>
    </p:spTree>
    <p:extLst>
      <p:ext uri="{BB962C8B-B14F-4D97-AF65-F5344CB8AC3E}">
        <p14:creationId xmlns:p14="http://schemas.microsoft.com/office/powerpoint/2010/main" val="90965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600">
                <a:solidFill>
                  <a:schemeClr val="tx1">
                    <a:tint val="75000"/>
                  </a:schemeClr>
                </a:solidFill>
              </a:defRPr>
            </a:lvl1pPr>
          </a:lstStyle>
          <a:p>
            <a:fld id="{B61BEF0D-F0BB-DE4B-95CE-6DB70DBA9567}" type="datetimeFigureOut">
              <a:rPr lang="en-US" dirty="0"/>
              <a:pPr/>
              <a:t>9/9/2024</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600">
                <a:solidFill>
                  <a:schemeClr val="accent1"/>
                </a:solidFill>
              </a:defRPr>
            </a:lvl1pPr>
          </a:lstStyle>
          <a:p>
            <a:fld id="{D57F1E4F-1CFF-5643-939E-217C01CDF565}" type="slidenum">
              <a:rPr lang="en-US" dirty="0"/>
              <a:pPr/>
              <a:t>‹N›</a:t>
            </a:fld>
            <a:endParaRPr lang="en-US"/>
          </a:p>
        </p:txBody>
      </p:sp>
    </p:spTree>
    <p:extLst>
      <p:ext uri="{BB962C8B-B14F-4D97-AF65-F5344CB8AC3E}">
        <p14:creationId xmlns:p14="http://schemas.microsoft.com/office/powerpoint/2010/main" val="9122725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s://www.oecd-ilibrary.org/governance/italy-s-national-action-plan-for-policy-coherence-for-sustainable-development_54226722-e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823E"/>
        </a:solidFill>
        <a:effectLst/>
      </p:bgPr>
    </p:bg>
    <p:spTree>
      <p:nvGrpSpPr>
        <p:cNvPr id="1" name=""/>
        <p:cNvGrpSpPr/>
        <p:nvPr/>
      </p:nvGrpSpPr>
      <p:grpSpPr>
        <a:xfrm>
          <a:off x="0" y="0"/>
          <a:ext cx="0" cy="0"/>
          <a:chOff x="0" y="0"/>
          <a:chExt cx="0" cy="0"/>
        </a:xfrm>
      </p:grpSpPr>
      <p:grpSp>
        <p:nvGrpSpPr>
          <p:cNvPr id="2" name="Group 2"/>
          <p:cNvGrpSpPr/>
          <p:nvPr/>
        </p:nvGrpSpPr>
        <p:grpSpPr>
          <a:xfrm>
            <a:off x="8107441" y="368204"/>
            <a:ext cx="10180559" cy="9550592"/>
            <a:chOff x="0" y="0"/>
            <a:chExt cx="906135" cy="850064"/>
          </a:xfrm>
        </p:grpSpPr>
        <p:sp>
          <p:nvSpPr>
            <p:cNvPr id="3" name="Freeform 3"/>
            <p:cNvSpPr/>
            <p:nvPr/>
          </p:nvSpPr>
          <p:spPr>
            <a:xfrm>
              <a:off x="0" y="0"/>
              <a:ext cx="906135" cy="850064"/>
            </a:xfrm>
            <a:custGeom>
              <a:avLst/>
              <a:gdLst/>
              <a:ahLst/>
              <a:cxnLst/>
              <a:rect l="l" t="t" r="r" b="b"/>
              <a:pathLst>
                <a:path w="906135" h="850064">
                  <a:moveTo>
                    <a:pt x="0" y="0"/>
                  </a:moveTo>
                  <a:lnTo>
                    <a:pt x="906135" y="0"/>
                  </a:lnTo>
                  <a:lnTo>
                    <a:pt x="906135" y="850064"/>
                  </a:lnTo>
                  <a:lnTo>
                    <a:pt x="0" y="850064"/>
                  </a:lnTo>
                  <a:close/>
                </a:path>
              </a:pathLst>
            </a:custGeom>
            <a:solidFill>
              <a:srgbClr val="FBF6F1"/>
            </a:solidFill>
          </p:spPr>
          <p:txBody>
            <a:bodyPr/>
            <a:lstStyle/>
            <a:p>
              <a:endParaRPr lang="en-US"/>
            </a:p>
          </p:txBody>
        </p:sp>
        <p:sp>
          <p:nvSpPr>
            <p:cNvPr id="4" name="TextBox 4"/>
            <p:cNvSpPr txBox="1"/>
            <p:nvPr/>
          </p:nvSpPr>
          <p:spPr>
            <a:xfrm>
              <a:off x="0" y="-38100"/>
              <a:ext cx="906135" cy="88816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9463512" y="-1866900"/>
            <a:ext cx="8031319" cy="9050874"/>
          </a:xfrm>
          <a:custGeom>
            <a:avLst/>
            <a:gdLst/>
            <a:ahLst/>
            <a:cxnLst/>
            <a:rect l="l" t="t" r="r" b="b"/>
            <a:pathLst>
              <a:path w="10788205" h="10788205">
                <a:moveTo>
                  <a:pt x="0" y="0"/>
                </a:moveTo>
                <a:lnTo>
                  <a:pt x="10788205" y="0"/>
                </a:lnTo>
                <a:lnTo>
                  <a:pt x="10788205" y="10788204"/>
                </a:lnTo>
                <a:lnTo>
                  <a:pt x="0" y="10788204"/>
                </a:lnTo>
                <a:lnTo>
                  <a:pt x="0" y="0"/>
                </a:lnTo>
                <a:close/>
              </a:path>
            </a:pathLst>
          </a:custGeom>
          <a:blipFill>
            <a:blip r:embed="rId2"/>
            <a:stretch>
              <a:fillRect/>
            </a:stretch>
          </a:blipFill>
        </p:spPr>
        <p:txBody>
          <a:bodyPr/>
          <a:lstStyle/>
          <a:p>
            <a:endParaRPr lang="en-US"/>
          </a:p>
        </p:txBody>
      </p:sp>
      <p:sp>
        <p:nvSpPr>
          <p:cNvPr id="6" name="Freeform 6"/>
          <p:cNvSpPr/>
          <p:nvPr/>
        </p:nvSpPr>
        <p:spPr>
          <a:xfrm>
            <a:off x="8107441" y="8676972"/>
            <a:ext cx="3584550" cy="1133241"/>
          </a:xfrm>
          <a:custGeom>
            <a:avLst/>
            <a:gdLst/>
            <a:ahLst/>
            <a:cxnLst/>
            <a:rect l="l" t="t" r="r" b="b"/>
            <a:pathLst>
              <a:path w="3584550" h="1133241">
                <a:moveTo>
                  <a:pt x="0" y="0"/>
                </a:moveTo>
                <a:lnTo>
                  <a:pt x="3584550" y="0"/>
                </a:lnTo>
                <a:lnTo>
                  <a:pt x="3584550" y="1133241"/>
                </a:lnTo>
                <a:lnTo>
                  <a:pt x="0" y="1133241"/>
                </a:lnTo>
                <a:lnTo>
                  <a:pt x="0" y="0"/>
                </a:lnTo>
                <a:close/>
              </a:path>
            </a:pathLst>
          </a:custGeom>
          <a:blipFill>
            <a:blip r:embed="rId3"/>
            <a:stretch>
              <a:fillRect/>
            </a:stretch>
          </a:blipFill>
        </p:spPr>
        <p:txBody>
          <a:bodyPr/>
          <a:lstStyle/>
          <a:p>
            <a:endParaRPr lang="en-US"/>
          </a:p>
        </p:txBody>
      </p:sp>
      <p:sp>
        <p:nvSpPr>
          <p:cNvPr id="7" name="Freeform 7"/>
          <p:cNvSpPr/>
          <p:nvPr/>
        </p:nvSpPr>
        <p:spPr>
          <a:xfrm>
            <a:off x="12280189" y="8676972"/>
            <a:ext cx="1734552" cy="1133241"/>
          </a:xfrm>
          <a:custGeom>
            <a:avLst/>
            <a:gdLst/>
            <a:ahLst/>
            <a:cxnLst/>
            <a:rect l="l" t="t" r="r" b="b"/>
            <a:pathLst>
              <a:path w="1734552" h="1133241">
                <a:moveTo>
                  <a:pt x="0" y="0"/>
                </a:moveTo>
                <a:lnTo>
                  <a:pt x="1734552" y="0"/>
                </a:lnTo>
                <a:lnTo>
                  <a:pt x="1734552" y="1133241"/>
                </a:lnTo>
                <a:lnTo>
                  <a:pt x="0" y="1133241"/>
                </a:lnTo>
                <a:lnTo>
                  <a:pt x="0" y="0"/>
                </a:lnTo>
                <a:close/>
              </a:path>
            </a:pathLst>
          </a:custGeom>
          <a:blipFill>
            <a:blip r:embed="rId4"/>
            <a:stretch>
              <a:fillRect/>
            </a:stretch>
          </a:blipFill>
        </p:spPr>
        <p:txBody>
          <a:bodyPr/>
          <a:lstStyle/>
          <a:p>
            <a:endParaRPr lang="en-US"/>
          </a:p>
        </p:txBody>
      </p:sp>
      <p:sp>
        <p:nvSpPr>
          <p:cNvPr id="8" name="Freeform 8"/>
          <p:cNvSpPr/>
          <p:nvPr/>
        </p:nvSpPr>
        <p:spPr>
          <a:xfrm>
            <a:off x="14269165" y="8722568"/>
            <a:ext cx="3845654" cy="1042048"/>
          </a:xfrm>
          <a:custGeom>
            <a:avLst/>
            <a:gdLst/>
            <a:ahLst/>
            <a:cxnLst/>
            <a:rect l="l" t="t" r="r" b="b"/>
            <a:pathLst>
              <a:path w="3845654" h="1042048">
                <a:moveTo>
                  <a:pt x="0" y="0"/>
                </a:moveTo>
                <a:lnTo>
                  <a:pt x="3845653" y="0"/>
                </a:lnTo>
                <a:lnTo>
                  <a:pt x="3845653" y="1042049"/>
                </a:lnTo>
                <a:lnTo>
                  <a:pt x="0" y="1042049"/>
                </a:lnTo>
                <a:lnTo>
                  <a:pt x="0" y="0"/>
                </a:lnTo>
                <a:close/>
              </a:path>
            </a:pathLst>
          </a:custGeom>
          <a:blipFill>
            <a:blip r:embed="rId5"/>
            <a:stretch>
              <a:fillRect/>
            </a:stretch>
          </a:blipFill>
        </p:spPr>
        <p:txBody>
          <a:bodyPr/>
          <a:lstStyle/>
          <a:p>
            <a:endParaRPr lang="en-US"/>
          </a:p>
        </p:txBody>
      </p:sp>
      <p:sp>
        <p:nvSpPr>
          <p:cNvPr id="9" name="Freeform 9"/>
          <p:cNvSpPr/>
          <p:nvPr/>
        </p:nvSpPr>
        <p:spPr>
          <a:xfrm>
            <a:off x="1642287" y="8722568"/>
            <a:ext cx="4811515" cy="1004466"/>
          </a:xfrm>
          <a:custGeom>
            <a:avLst/>
            <a:gdLst/>
            <a:ahLst/>
            <a:cxnLst/>
            <a:rect l="l" t="t" r="r" b="b"/>
            <a:pathLst>
              <a:path w="4811515" h="1004466">
                <a:moveTo>
                  <a:pt x="0" y="0"/>
                </a:moveTo>
                <a:lnTo>
                  <a:pt x="4811515" y="0"/>
                </a:lnTo>
                <a:lnTo>
                  <a:pt x="4811515" y="1004466"/>
                </a:lnTo>
                <a:lnTo>
                  <a:pt x="0" y="1004466"/>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1" y="2184109"/>
            <a:ext cx="8096089" cy="3216906"/>
          </a:xfrm>
          <a:prstGeom prst="rect">
            <a:avLst/>
          </a:prstGeom>
        </p:spPr>
        <p:txBody>
          <a:bodyPr lIns="0" tIns="0" rIns="0" bIns="0" rtlCol="0" anchor="t">
            <a:spAutoFit/>
          </a:bodyPr>
          <a:lstStyle/>
          <a:p>
            <a:pPr algn="ctr">
              <a:lnSpc>
                <a:spcPts val="13115"/>
              </a:lnSpc>
            </a:pPr>
            <a:r>
              <a:rPr lang="en-US" sz="7200" dirty="0">
                <a:solidFill>
                  <a:srgbClr val="80D959"/>
                </a:solidFill>
                <a:latin typeface="Martel Heavy"/>
              </a:rPr>
              <a:t>Eco-Enthusiasm </a:t>
            </a:r>
            <a:r>
              <a:rPr lang="en-US" sz="7200" dirty="0" err="1">
                <a:solidFill>
                  <a:srgbClr val="80D959"/>
                </a:solidFill>
                <a:latin typeface="Martel Heavy"/>
              </a:rPr>
              <a:t>Uleashed</a:t>
            </a:r>
            <a:endParaRPr lang="en-US" sz="7200" dirty="0">
              <a:solidFill>
                <a:srgbClr val="80D959"/>
              </a:solidFill>
              <a:latin typeface="Martel Heavy"/>
            </a:endParaRPr>
          </a:p>
        </p:txBody>
      </p:sp>
      <p:sp>
        <p:nvSpPr>
          <p:cNvPr id="11" name="TextBox 11"/>
          <p:cNvSpPr txBox="1"/>
          <p:nvPr/>
        </p:nvSpPr>
        <p:spPr>
          <a:xfrm>
            <a:off x="8889853" y="5088094"/>
            <a:ext cx="9178636" cy="2172970"/>
          </a:xfrm>
          <a:prstGeom prst="rect">
            <a:avLst/>
          </a:prstGeom>
        </p:spPr>
        <p:txBody>
          <a:bodyPr lIns="0" tIns="0" rIns="0" bIns="0" rtlCol="0" anchor="t">
            <a:spAutoFit/>
          </a:bodyPr>
          <a:lstStyle/>
          <a:p>
            <a:pPr algn="ctr">
              <a:lnSpc>
                <a:spcPts val="4340"/>
              </a:lnSpc>
            </a:pPr>
            <a:r>
              <a:rPr lang="en-US" sz="3500">
                <a:solidFill>
                  <a:srgbClr val="22823E"/>
                </a:solidFill>
                <a:latin typeface="Martel Heavy"/>
              </a:rPr>
              <a:t>Reducing the environmental footprint of Female Entrepreneurship </a:t>
            </a:r>
          </a:p>
          <a:p>
            <a:pPr algn="ctr">
              <a:lnSpc>
                <a:spcPts val="4340"/>
              </a:lnSpc>
            </a:pPr>
            <a:endParaRPr lang="en-US" sz="3500">
              <a:solidFill>
                <a:srgbClr val="22823E"/>
              </a:solidFill>
              <a:latin typeface="Martel Heavy"/>
            </a:endParaRPr>
          </a:p>
          <a:p>
            <a:pPr algn="ctr">
              <a:lnSpc>
                <a:spcPts val="4340"/>
              </a:lnSpc>
            </a:pPr>
            <a:r>
              <a:rPr lang="en-US" sz="3500">
                <a:solidFill>
                  <a:srgbClr val="22823E"/>
                </a:solidFill>
                <a:latin typeface="Martel Heavy"/>
              </a:rPr>
              <a:t>WomEn Going Greener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944EAA5-E670-4C7B-2A69-31E082F68D1A}"/>
              </a:ext>
            </a:extLst>
          </p:cNvPr>
          <p:cNvSpPr txBox="1"/>
          <p:nvPr/>
        </p:nvSpPr>
        <p:spPr>
          <a:xfrm>
            <a:off x="4568537" y="448156"/>
            <a:ext cx="9150926" cy="625428"/>
          </a:xfrm>
          <a:prstGeom prst="rect">
            <a:avLst/>
          </a:prstGeom>
          <a:noFill/>
        </p:spPr>
        <p:txBody>
          <a:bodyPr wrap="square">
            <a:spAutoFit/>
          </a:bodyPr>
          <a:lstStyle/>
          <a:p>
            <a:pPr>
              <a:lnSpc>
                <a:spcPct val="115000"/>
              </a:lnSpc>
              <a:spcAft>
                <a:spcPts val="800"/>
              </a:spcAft>
            </a:pPr>
            <a:r>
              <a:rPr lang="en-GB" sz="3200" b="1" kern="100" dirty="0">
                <a:solidFill>
                  <a:srgbClr val="7ED957"/>
                </a:solidFill>
                <a:effectLst/>
                <a:latin typeface="Calibri" panose="020F0502020204030204" pitchFamily="34" charset="0"/>
              </a:rPr>
              <a:t>Italian, Greek and Serbian social policies</a:t>
            </a:r>
            <a:endParaRPr lang="it-IT" sz="3200" b="1" kern="100" dirty="0">
              <a:solidFill>
                <a:srgbClr val="7ED957"/>
              </a:solidFill>
              <a:effectLst/>
              <a:latin typeface="Calibri" panose="020F0502020204030204" pitchFamily="34" charset="0"/>
            </a:endParaRPr>
          </a:p>
        </p:txBody>
      </p:sp>
      <p:sp>
        <p:nvSpPr>
          <p:cNvPr id="7" name="CasellaDiTesto 6">
            <a:extLst>
              <a:ext uri="{FF2B5EF4-FFF2-40B4-BE49-F238E27FC236}">
                <a16:creationId xmlns:a16="http://schemas.microsoft.com/office/drawing/2014/main" id="{866D0812-9735-067D-F353-39FCCDA3FD71}"/>
              </a:ext>
            </a:extLst>
          </p:cNvPr>
          <p:cNvSpPr txBox="1"/>
          <p:nvPr/>
        </p:nvSpPr>
        <p:spPr>
          <a:xfrm>
            <a:off x="1011379" y="2041296"/>
            <a:ext cx="13147966" cy="2191049"/>
          </a:xfrm>
          <a:prstGeom prst="rect">
            <a:avLst/>
          </a:prstGeom>
          <a:noFill/>
        </p:spPr>
        <p:txBody>
          <a:bodyPr wrap="square">
            <a:spAutoFit/>
          </a:bodyPr>
          <a:lstStyle/>
          <a:p>
            <a:pPr algn="just">
              <a:lnSpc>
                <a:spcPct val="115000"/>
              </a:lnSpc>
              <a:spcAft>
                <a:spcPts val="800"/>
              </a:spcAft>
            </a:pPr>
            <a:r>
              <a:rPr lang="en-US" sz="2400" kern="100" dirty="0">
                <a:effectLst/>
                <a:latin typeface="Calibri" panose="020F0502020204030204" pitchFamily="34" charset="0"/>
                <a:ea typeface="Aptos" panose="020B0004020202020204" pitchFamily="34" charset="0"/>
                <a:cs typeface="Calibri" panose="020F0502020204030204" pitchFamily="34" charset="0"/>
              </a:rPr>
              <a:t>To improve its policy coherence, Italy set out a </a:t>
            </a:r>
            <a:r>
              <a:rPr lang="it-IT" sz="2400" u="sng" kern="100"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2"/>
              </a:rPr>
              <a:t>National Action Plan for Policy </a:t>
            </a:r>
            <a:r>
              <a:rPr lang="it-IT" sz="2400" u="sng" kern="100" dirty="0" err="1">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2"/>
              </a:rPr>
              <a:t>Coherence</a:t>
            </a:r>
            <a:r>
              <a:rPr lang="it-IT" sz="2400" u="sng" kern="100"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2"/>
              </a:rPr>
              <a:t> for </a:t>
            </a:r>
            <a:r>
              <a:rPr lang="it-IT" sz="2400" u="sng" kern="100" dirty="0" err="1">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2"/>
              </a:rPr>
              <a:t>Sustainable</a:t>
            </a:r>
            <a:r>
              <a:rPr lang="it-IT" sz="2400" u="sng" kern="100"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2"/>
              </a:rPr>
              <a:t> Development</a:t>
            </a:r>
            <a:r>
              <a:rPr lang="en-US" sz="2400" kern="100" dirty="0">
                <a:effectLst/>
                <a:latin typeface="Calibri" panose="020F0502020204030204" pitchFamily="34" charset="0"/>
                <a:ea typeface="Aptos" panose="020B0004020202020204" pitchFamily="34" charset="0"/>
                <a:cs typeface="Calibri" panose="020F0502020204030204" pitchFamily="34" charset="0"/>
              </a:rPr>
              <a:t> (NAP PCSD) in 2022. It aims to strengthen governance tools and mechanisms; improve the dialogue between central and local administrations, civil society and other stakeholders; ensure </a:t>
            </a:r>
            <a:r>
              <a:rPr lang="en-US" sz="2400" kern="100" dirty="0" err="1">
                <a:effectLst/>
                <a:latin typeface="Calibri" panose="020F0502020204030204" pitchFamily="34" charset="0"/>
                <a:ea typeface="Aptos" panose="020B0004020202020204" pitchFamily="34" charset="0"/>
                <a:cs typeface="Calibri" panose="020F0502020204030204" pitchFamily="34" charset="0"/>
              </a:rPr>
              <a:t>co-ordinated</a:t>
            </a:r>
            <a:r>
              <a:rPr lang="en-US" sz="2400" kern="100" dirty="0">
                <a:effectLst/>
                <a:latin typeface="Calibri" panose="020F0502020204030204" pitchFamily="34" charset="0"/>
                <a:ea typeface="Aptos" panose="020B0004020202020204" pitchFamily="34" charset="0"/>
                <a:cs typeface="Calibri" panose="020F0502020204030204" pitchFamily="34" charset="0"/>
              </a:rPr>
              <a:t> action for sustainable development; and promote systematic analysis and monitoring of policy impact and synergies across all relevant sectors and stakeholders.</a:t>
            </a: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06740E70-3454-835D-93DA-14D049F023B2}"/>
              </a:ext>
            </a:extLst>
          </p:cNvPr>
          <p:cNvSpPr txBox="1"/>
          <p:nvPr/>
        </p:nvSpPr>
        <p:spPr>
          <a:xfrm>
            <a:off x="1011379" y="5200057"/>
            <a:ext cx="13147966" cy="3889976"/>
          </a:xfrm>
          <a:prstGeom prst="rect">
            <a:avLst/>
          </a:prstGeom>
          <a:noFill/>
        </p:spPr>
        <p:txBody>
          <a:bodyPr wrap="square">
            <a:spAutoFit/>
          </a:bodyPr>
          <a:lstStyle/>
          <a:p>
            <a:pPr algn="just">
              <a:lnSpc>
                <a:spcPct val="115000"/>
              </a:lnSpc>
              <a:spcAft>
                <a:spcPts val="800"/>
              </a:spcAft>
            </a:pPr>
            <a:r>
              <a:rPr lang="en-US" sz="2400" kern="100" dirty="0">
                <a:effectLst/>
                <a:latin typeface="Calibri" panose="020F0502020204030204" pitchFamily="34" charset="0"/>
                <a:ea typeface="Aptos" panose="020B0004020202020204" pitchFamily="34" charset="0"/>
                <a:cs typeface="Calibri" panose="020F0502020204030204" pitchFamily="34" charset="0"/>
              </a:rPr>
              <a:t>Greece presented its Voluntary National Reviews in 2018 and 2022. The first VNR of Greece reflects on the institutional mechanism operating in the country, ensuring both high-level political commitment and the conduct of social dialogue, government policies developed within the framework of the 8 national priorities for the SDGs and their interconnection with specific SDGs, as well as the new National Development Strategy</a:t>
            </a:r>
            <a:r>
              <a:rPr lang="en-US" sz="2400" kern="100" dirty="0">
                <a:latin typeface="Calibri" panose="020F0502020204030204" pitchFamily="34" charset="0"/>
                <a:ea typeface="Aptos" panose="020B0004020202020204" pitchFamily="34" charset="0"/>
                <a:cs typeface="Calibri" panose="020F0502020204030204" pitchFamily="34" charset="0"/>
              </a:rPr>
              <a:t>.</a:t>
            </a:r>
            <a:r>
              <a:rPr lang="en-US" sz="2400" kern="100" dirty="0">
                <a:effectLst/>
                <a:latin typeface="Calibri" panose="020F0502020204030204" pitchFamily="34" charset="0"/>
                <a:ea typeface="Aptos" panose="020B0004020202020204" pitchFamily="34" charset="0"/>
                <a:cs typeface="Calibri" panose="020F0502020204030204" pitchFamily="34" charset="0"/>
              </a:rPr>
              <a:t> The second VNR in 2022 highlights the challenges and strategies related to three successive crises: the aftermath of the decade-long national recession, with the persistent economic and social issues it caused, the subsequent COVID-19 pandemic, which exerted significant pressure on the National Health System and the economy, and the consequences of the recent geopolitical turmoil in the European continent (Ukraine).</a:t>
            </a: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36582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CC10D70-EC60-6B1E-4F0E-25DD0D0D5301}"/>
              </a:ext>
            </a:extLst>
          </p:cNvPr>
          <p:cNvSpPr txBox="1"/>
          <p:nvPr/>
        </p:nvSpPr>
        <p:spPr>
          <a:xfrm>
            <a:off x="1731817" y="3410878"/>
            <a:ext cx="12022281" cy="3465244"/>
          </a:xfrm>
          <a:prstGeom prst="rect">
            <a:avLst/>
          </a:prstGeom>
          <a:noFill/>
        </p:spPr>
        <p:txBody>
          <a:bodyPr wrap="square">
            <a:spAutoFit/>
          </a:bodyPr>
          <a:lstStyle/>
          <a:p>
            <a:pPr algn="just">
              <a:lnSpc>
                <a:spcPct val="115000"/>
              </a:lnSpc>
              <a:spcAft>
                <a:spcPts val="800"/>
              </a:spcAft>
            </a:pPr>
            <a:r>
              <a:rPr lang="en-US" sz="2400" kern="100" dirty="0">
                <a:effectLst/>
                <a:latin typeface="Calibri" panose="020F0502020204030204" pitchFamily="34" charset="0"/>
                <a:ea typeface="Aptos" panose="020B0004020202020204" pitchFamily="34" charset="0"/>
                <a:cs typeface="Calibri" panose="020F0502020204030204" pitchFamily="34" charset="0"/>
              </a:rPr>
              <a:t>Serbia will contribute to the achievement of the SDGs of the 2030 Agenda through a series of measures and activities, thereby reaffirming its sustained commitment to improving the living conditions of all its citizens in all three dimensions of sustainable development: economic growth, environmental protection and social inclusion. This political determination of Serbia is based on analyzes of the planning framework related to the achievement of 17 SDGs and relevant data, and was also confirmed at the UN Summit on Sustainable Development Goals held in September last year in New York, where transformative and accelerated actions to meet the goals set until 2030 were presented.</a:t>
            </a: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81349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FA21841-399D-9242-3881-449FAE2229E7}"/>
              </a:ext>
            </a:extLst>
          </p:cNvPr>
          <p:cNvSpPr txBox="1"/>
          <p:nvPr/>
        </p:nvSpPr>
        <p:spPr>
          <a:xfrm>
            <a:off x="4727864" y="462010"/>
            <a:ext cx="9150926" cy="558743"/>
          </a:xfrm>
          <a:prstGeom prst="rect">
            <a:avLst/>
          </a:prstGeom>
          <a:noFill/>
        </p:spPr>
        <p:txBody>
          <a:bodyPr wrap="square">
            <a:spAutoFit/>
          </a:bodyPr>
          <a:lstStyle/>
          <a:p>
            <a:pPr>
              <a:lnSpc>
                <a:spcPct val="115000"/>
              </a:lnSpc>
              <a:spcAft>
                <a:spcPts val="800"/>
              </a:spcAft>
            </a:pPr>
            <a:r>
              <a:rPr lang="en-GB" sz="2800" b="1" kern="100" dirty="0">
                <a:solidFill>
                  <a:srgbClr val="7ED957"/>
                </a:solidFill>
                <a:effectLst/>
                <a:latin typeface="Calibri" panose="020F0502020204030204" pitchFamily="34" charset="0"/>
              </a:rPr>
              <a:t>INSPIRATIONAL SUCCESS STORIES FROM ENTREPRENEURS</a:t>
            </a:r>
            <a:endParaRPr lang="it-IT" sz="2800" b="1" kern="100" dirty="0">
              <a:solidFill>
                <a:srgbClr val="7ED957"/>
              </a:solidFill>
              <a:effectLst/>
              <a:latin typeface="Calibri" panose="020F0502020204030204" pitchFamily="34" charset="0"/>
            </a:endParaRPr>
          </a:p>
        </p:txBody>
      </p:sp>
      <p:sp>
        <p:nvSpPr>
          <p:cNvPr id="7" name="CasellaDiTesto 6">
            <a:extLst>
              <a:ext uri="{FF2B5EF4-FFF2-40B4-BE49-F238E27FC236}">
                <a16:creationId xmlns:a16="http://schemas.microsoft.com/office/drawing/2014/main" id="{87D2A8DF-61F6-081B-DFDA-1DD94081393C}"/>
              </a:ext>
            </a:extLst>
          </p:cNvPr>
          <p:cNvSpPr txBox="1"/>
          <p:nvPr/>
        </p:nvSpPr>
        <p:spPr>
          <a:xfrm>
            <a:off x="872836" y="1455491"/>
            <a:ext cx="13186063" cy="2293641"/>
          </a:xfrm>
          <a:prstGeom prst="rect">
            <a:avLst/>
          </a:prstGeom>
          <a:noFill/>
        </p:spPr>
        <p:txBody>
          <a:bodyPr wrap="square">
            <a:spAutoFit/>
          </a:bodyPr>
          <a:lstStyle/>
          <a:p>
            <a:pPr algn="just">
              <a:lnSpc>
                <a:spcPct val="115000"/>
              </a:lnSpc>
              <a:spcAft>
                <a:spcPts val="800"/>
              </a:spcAft>
            </a:pPr>
            <a:r>
              <a:rPr lang="en-US" sz="2400" kern="100" dirty="0">
                <a:effectLst/>
                <a:latin typeface="Calibri" panose="020F0502020204030204" pitchFamily="34" charset="0"/>
                <a:ea typeface="Aptos" panose="020B0004020202020204" pitchFamily="34" charset="0"/>
                <a:cs typeface="Calibri" panose="020F0502020204030204" pitchFamily="34" charset="0"/>
              </a:rPr>
              <a:t>In the late 19th and early 20th century, women with an entrepreneurial flair began to see the possibility of </a:t>
            </a:r>
            <a:r>
              <a:rPr lang="en-US" sz="2400" kern="100" dirty="0" err="1">
                <a:effectLst/>
                <a:latin typeface="Calibri" panose="020F0502020204030204" pitchFamily="34" charset="0"/>
                <a:ea typeface="Aptos" panose="020B0004020202020204" pitchFamily="34" charset="0"/>
                <a:cs typeface="Calibri" panose="020F0502020204030204" pitchFamily="34" charset="0"/>
              </a:rPr>
              <a:t>realising</a:t>
            </a:r>
            <a:r>
              <a:rPr lang="en-US" sz="2400" kern="100" dirty="0">
                <a:effectLst/>
                <a:latin typeface="Calibri" panose="020F0502020204030204" pitchFamily="34" charset="0"/>
                <a:ea typeface="Aptos" panose="020B0004020202020204" pitchFamily="34" charset="0"/>
                <a:cs typeface="Calibri" panose="020F0502020204030204" pitchFamily="34" charset="0"/>
              </a:rPr>
              <a:t> their business ideas. The time was ripe enough for a sector that had always been the preserve of men alone to start opening up to them. Not without difficulty, because as we know, the road to a complete </a:t>
            </a:r>
            <a:r>
              <a:rPr lang="en-US" sz="2400" kern="100" dirty="0" err="1">
                <a:effectLst/>
                <a:latin typeface="Calibri" panose="020F0502020204030204" pitchFamily="34" charset="0"/>
                <a:ea typeface="Aptos" panose="020B0004020202020204" pitchFamily="34" charset="0"/>
                <a:cs typeface="Calibri" panose="020F0502020204030204" pitchFamily="34" charset="0"/>
              </a:rPr>
              <a:t>normalisation</a:t>
            </a:r>
            <a:r>
              <a:rPr lang="en-US" sz="2400" kern="100" dirty="0">
                <a:effectLst/>
                <a:latin typeface="Calibri" panose="020F0502020204030204" pitchFamily="34" charset="0"/>
                <a:ea typeface="Aptos" panose="020B0004020202020204" pitchFamily="34" charset="0"/>
                <a:cs typeface="Calibri" panose="020F0502020204030204" pitchFamily="34" charset="0"/>
              </a:rPr>
              <a:t> of the role of women in the world of work cannot be said to be finished.</a:t>
            </a: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a:p>
            <a:pPr algn="just">
              <a:lnSpc>
                <a:spcPct val="115000"/>
              </a:lnSpc>
              <a:spcAft>
                <a:spcPts val="800"/>
              </a:spcAft>
            </a:pPr>
            <a:r>
              <a:rPr lang="en-GB" sz="2400" kern="100" dirty="0">
                <a:effectLst/>
                <a:latin typeface="Calibri" panose="020F0502020204030204" pitchFamily="34" charset="0"/>
                <a:ea typeface="Aptos" panose="020B0004020202020204" pitchFamily="34" charset="0"/>
                <a:cs typeface="Calibri" panose="020F0502020204030204" pitchFamily="34" charset="0"/>
              </a:rPr>
              <a:t>Among the various women who have been successful in the business sphere are: </a:t>
            </a: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9" name="CasellaDiTesto 8">
            <a:extLst>
              <a:ext uri="{FF2B5EF4-FFF2-40B4-BE49-F238E27FC236}">
                <a16:creationId xmlns:a16="http://schemas.microsoft.com/office/drawing/2014/main" id="{09048FCF-0841-F594-80CD-8319D0BF6B56}"/>
              </a:ext>
            </a:extLst>
          </p:cNvPr>
          <p:cNvSpPr txBox="1"/>
          <p:nvPr/>
        </p:nvSpPr>
        <p:spPr>
          <a:xfrm>
            <a:off x="3901786" y="4178420"/>
            <a:ext cx="10484427" cy="2191049"/>
          </a:xfrm>
          <a:prstGeom prst="rect">
            <a:avLst/>
          </a:prstGeom>
          <a:noFill/>
        </p:spPr>
        <p:txBody>
          <a:bodyPr wrap="square">
            <a:spAutoFit/>
          </a:bodyPr>
          <a:lstStyle/>
          <a:p>
            <a:pPr marL="342900" lvl="0" indent="-342900" algn="just">
              <a:lnSpc>
                <a:spcPct val="115000"/>
              </a:lnSpc>
              <a:spcAft>
                <a:spcPts val="800"/>
              </a:spcAft>
              <a:buFont typeface="Aptos" panose="020B0004020202020204" pitchFamily="34" charset="0"/>
              <a:buChar char="-"/>
            </a:pPr>
            <a:r>
              <a:rPr lang="it-IT" sz="2400" kern="100" dirty="0">
                <a:effectLst/>
                <a:latin typeface="Calibri" panose="020F0502020204030204" pitchFamily="34" charset="0"/>
                <a:ea typeface="Aptos" panose="020B0004020202020204" pitchFamily="34" charset="0"/>
                <a:cs typeface="Calibri" panose="020F0502020204030204" pitchFamily="34" charset="0"/>
              </a:rPr>
              <a:t>Marianna Palella, with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her</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mother</a:t>
            </a:r>
            <a:r>
              <a:rPr lang="it-IT" sz="2400" kern="100" dirty="0">
                <a:effectLst/>
                <a:latin typeface="Calibri" panose="020F0502020204030204" pitchFamily="34" charset="0"/>
                <a:ea typeface="Aptos" panose="020B0004020202020204" pitchFamily="34" charset="0"/>
                <a:cs typeface="Calibri" panose="020F0502020204030204" pitchFamily="34" charset="0"/>
              </a:rPr>
              <a:t> Paola Pappalardo,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founded</a:t>
            </a:r>
            <a:r>
              <a:rPr lang="it-IT" sz="2400" kern="100" dirty="0">
                <a:effectLst/>
                <a:latin typeface="Calibri" panose="020F0502020204030204" pitchFamily="34" charset="0"/>
                <a:ea typeface="Aptos" panose="020B0004020202020204" pitchFamily="34" charset="0"/>
                <a:cs typeface="Calibri" panose="020F0502020204030204" pitchFamily="34" charset="0"/>
              </a:rPr>
              <a:t> Citrus l'Orto Italiano in 2015, a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fruit</a:t>
            </a:r>
            <a:r>
              <a:rPr lang="it-IT" sz="2400" kern="100" dirty="0">
                <a:effectLst/>
                <a:latin typeface="Calibri" panose="020F0502020204030204" pitchFamily="34" charset="0"/>
                <a:ea typeface="Aptos" panose="020B0004020202020204" pitchFamily="34" charset="0"/>
                <a:cs typeface="Calibri" panose="020F0502020204030204" pitchFamily="34" charset="0"/>
              </a:rPr>
              <a:t> and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vegetable</a:t>
            </a:r>
            <a:r>
              <a:rPr lang="it-IT" sz="2400" kern="100" dirty="0">
                <a:effectLst/>
                <a:latin typeface="Calibri" panose="020F0502020204030204" pitchFamily="34" charset="0"/>
                <a:ea typeface="Aptos" panose="020B0004020202020204" pitchFamily="34" charset="0"/>
                <a:cs typeface="Calibri" panose="020F0502020204030204" pitchFamily="34" charset="0"/>
              </a:rPr>
              <a:t> company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that</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enhances</a:t>
            </a:r>
            <a:r>
              <a:rPr lang="it-IT" sz="2400" kern="100" dirty="0">
                <a:effectLst/>
                <a:latin typeface="Calibri" panose="020F0502020204030204" pitchFamily="34" charset="0"/>
                <a:ea typeface="Aptos" panose="020B0004020202020204" pitchFamily="34" charset="0"/>
                <a:cs typeface="Calibri" panose="020F0502020204030204" pitchFamily="34" charset="0"/>
              </a:rPr>
              <a:t> Made in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Italy</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excellence</a:t>
            </a:r>
            <a:r>
              <a:rPr lang="it-IT" sz="2400" kern="100" dirty="0">
                <a:effectLst/>
                <a:latin typeface="Calibri" panose="020F0502020204030204" pitchFamily="34" charset="0"/>
                <a:ea typeface="Aptos" panose="020B0004020202020204" pitchFamily="34" charset="0"/>
                <a:cs typeface="Calibri" panose="020F0502020204030204" pitchFamily="34" charset="0"/>
              </a:rPr>
              <a:t> and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brings</a:t>
            </a:r>
            <a:r>
              <a:rPr lang="it-IT" sz="2400" kern="100" dirty="0">
                <a:effectLst/>
                <a:latin typeface="Calibri" panose="020F0502020204030204" pitchFamily="34" charset="0"/>
                <a:ea typeface="Aptos" panose="020B0004020202020204" pitchFamily="34" charset="0"/>
                <a:cs typeface="Calibri" panose="020F0502020204030204" pitchFamily="34" charset="0"/>
              </a:rPr>
              <a:t> a wide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variety</a:t>
            </a:r>
            <a:r>
              <a:rPr lang="it-IT" sz="2400" kern="100" dirty="0">
                <a:effectLst/>
                <a:latin typeface="Calibri" panose="020F0502020204030204" pitchFamily="34" charset="0"/>
                <a:ea typeface="Aptos" panose="020B0004020202020204" pitchFamily="34" charset="0"/>
                <a:cs typeface="Calibri" panose="020F0502020204030204" pitchFamily="34" charset="0"/>
              </a:rPr>
              <a:t> of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fresh</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fruit</a:t>
            </a:r>
            <a:r>
              <a:rPr lang="it-IT" sz="2400" kern="100" dirty="0">
                <a:effectLst/>
                <a:latin typeface="Calibri" panose="020F0502020204030204" pitchFamily="34" charset="0"/>
                <a:ea typeface="Aptos" panose="020B0004020202020204" pitchFamily="34" charset="0"/>
                <a:cs typeface="Calibri" panose="020F0502020204030204" pitchFamily="34" charset="0"/>
              </a:rPr>
              <a:t> and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vegetables</a:t>
            </a:r>
            <a:r>
              <a:rPr lang="it-IT" sz="2400" kern="100" dirty="0">
                <a:effectLst/>
                <a:latin typeface="Calibri" panose="020F0502020204030204" pitchFamily="34" charset="0"/>
                <a:ea typeface="Aptos" panose="020B0004020202020204" pitchFamily="34" charset="0"/>
                <a:cs typeface="Calibri" panose="020F0502020204030204" pitchFamily="34" charset="0"/>
              </a:rPr>
              <a:t> to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Italian</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homes</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including</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even</a:t>
            </a:r>
            <a:r>
              <a:rPr lang="it-IT" sz="2400" kern="100" dirty="0">
                <a:effectLst/>
                <a:latin typeface="Calibri" panose="020F0502020204030204" pitchFamily="34" charset="0"/>
                <a:ea typeface="Aptos" panose="020B0004020202020204" pitchFamily="34" charset="0"/>
                <a:cs typeface="Calibri" panose="020F0502020204030204" pitchFamily="34" charset="0"/>
              </a:rPr>
              <a:t> products,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such</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as</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bergamot</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that</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would</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normally</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only</a:t>
            </a:r>
            <a:r>
              <a:rPr lang="it-IT" sz="2400" kern="100" dirty="0">
                <a:effectLst/>
                <a:latin typeface="Calibri" panose="020F0502020204030204" pitchFamily="34" charset="0"/>
                <a:ea typeface="Aptos" panose="020B0004020202020204" pitchFamily="34" charset="0"/>
                <a:cs typeface="Calibri" panose="020F0502020204030204" pitchFamily="34" charset="0"/>
              </a:rPr>
              <a:t> be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destined</a:t>
            </a:r>
            <a:r>
              <a:rPr lang="it-IT" sz="2400" kern="100" dirty="0">
                <a:effectLst/>
                <a:latin typeface="Calibri" panose="020F0502020204030204" pitchFamily="34" charset="0"/>
                <a:ea typeface="Aptos" panose="020B0004020202020204" pitchFamily="34" charset="0"/>
                <a:cs typeface="Calibri" panose="020F0502020204030204" pitchFamily="34" charset="0"/>
              </a:rPr>
              <a:t> for the beauty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sector</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p>
        </p:txBody>
      </p:sp>
      <p:pic>
        <p:nvPicPr>
          <p:cNvPr id="6146" name="Picture 2" descr="Marianna Palella racconta Citrus, la startup che rivoluziona lo  storytelling dell'ortofrutta">
            <a:extLst>
              <a:ext uri="{FF2B5EF4-FFF2-40B4-BE49-F238E27FC236}">
                <a16:creationId xmlns:a16="http://schemas.microsoft.com/office/drawing/2014/main" id="{94ADBA12-2C3F-9A32-D0C5-FD326E2CF8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86" y="4336473"/>
            <a:ext cx="3423797" cy="1924174"/>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16C0C3CF-F1FD-6F73-55BC-6BB0E919D069}"/>
              </a:ext>
            </a:extLst>
          </p:cNvPr>
          <p:cNvSpPr txBox="1"/>
          <p:nvPr/>
        </p:nvSpPr>
        <p:spPr>
          <a:xfrm>
            <a:off x="4312227" y="7298763"/>
            <a:ext cx="9150926" cy="2308324"/>
          </a:xfrm>
          <a:prstGeom prst="rect">
            <a:avLst/>
          </a:prstGeom>
          <a:noFill/>
        </p:spPr>
        <p:txBody>
          <a:bodyPr wrap="square">
            <a:spAutoFit/>
          </a:bodyPr>
          <a:lstStyle/>
          <a:p>
            <a:pPr algn="just"/>
            <a:r>
              <a:rPr lang="it-IT" sz="2400" dirty="0" err="1">
                <a:effectLst/>
                <a:latin typeface="Calibri" panose="020F0502020204030204" pitchFamily="34" charset="0"/>
                <a:ea typeface="Aptos" panose="020B0004020202020204" pitchFamily="34" charset="0"/>
                <a:cs typeface="Calibri" panose="020F0502020204030204" pitchFamily="34" charset="0"/>
              </a:rPr>
              <a:t>There</a:t>
            </a:r>
            <a:r>
              <a:rPr lang="it-IT" sz="2400" dirty="0">
                <a:effectLst/>
                <a:latin typeface="Calibri" panose="020F0502020204030204" pitchFamily="34" charset="0"/>
                <a:ea typeface="Aptos" panose="020B0004020202020204" pitchFamily="34" charset="0"/>
                <a:cs typeface="Calibri" panose="020F0502020204030204" pitchFamily="34" charset="0"/>
              </a:rPr>
              <a:t> are more </a:t>
            </a:r>
            <a:r>
              <a:rPr lang="it-IT" sz="2400" dirty="0" err="1">
                <a:effectLst/>
                <a:latin typeface="Calibri" panose="020F0502020204030204" pitchFamily="34" charset="0"/>
                <a:ea typeface="Aptos" panose="020B0004020202020204" pitchFamily="34" charset="0"/>
                <a:cs typeface="Calibri" panose="020F0502020204030204" pitchFamily="34" charset="0"/>
              </a:rPr>
              <a:t>than</a:t>
            </a:r>
            <a:r>
              <a:rPr lang="it-IT" sz="2400" dirty="0">
                <a:effectLst/>
                <a:latin typeface="Calibri" panose="020F0502020204030204" pitchFamily="34" charset="0"/>
                <a:ea typeface="Aptos" panose="020B0004020202020204" pitchFamily="34" charset="0"/>
                <a:cs typeface="Calibri" panose="020F0502020204030204" pitchFamily="34" charset="0"/>
              </a:rPr>
              <a:t> 15 </a:t>
            </a:r>
            <a:r>
              <a:rPr lang="it-IT" sz="2400" dirty="0" err="1">
                <a:effectLst/>
                <a:latin typeface="Calibri" panose="020F0502020204030204" pitchFamily="34" charset="0"/>
                <a:ea typeface="Aptos" panose="020B0004020202020204" pitchFamily="34" charset="0"/>
                <a:cs typeface="Calibri" panose="020F0502020204030204" pitchFamily="34" charset="0"/>
              </a:rPr>
              <a:t>thousand</a:t>
            </a:r>
            <a:r>
              <a:rPr lang="it-IT" sz="2400" dirty="0">
                <a:effectLst/>
                <a:latin typeface="Calibri" panose="020F0502020204030204" pitchFamily="34" charset="0"/>
                <a:ea typeface="Aptos" panose="020B0004020202020204" pitchFamily="34" charset="0"/>
                <a:cs typeface="Calibri" panose="020F0502020204030204" pitchFamily="34" charset="0"/>
              </a:rPr>
              <a:t> points of sale in </a:t>
            </a:r>
            <a:r>
              <a:rPr lang="it-IT" sz="2400" dirty="0" err="1">
                <a:effectLst/>
                <a:latin typeface="Calibri" panose="020F0502020204030204" pitchFamily="34" charset="0"/>
                <a:ea typeface="Aptos" panose="020B0004020202020204" pitchFamily="34" charset="0"/>
                <a:cs typeface="Calibri" panose="020F0502020204030204" pitchFamily="34" charset="0"/>
              </a:rPr>
              <a:t>Italy</a:t>
            </a:r>
            <a:r>
              <a:rPr lang="it-IT" sz="2400" dirty="0">
                <a:effectLst/>
                <a:latin typeface="Calibri" panose="020F0502020204030204" pitchFamily="34" charset="0"/>
                <a:ea typeface="Aptos" panose="020B0004020202020204" pitchFamily="34" charset="0"/>
                <a:cs typeface="Calibri" panose="020F0502020204030204" pitchFamily="34" charset="0"/>
              </a:rPr>
              <a:t> and </a:t>
            </a:r>
            <a:r>
              <a:rPr lang="it-IT" sz="2400" dirty="0" err="1">
                <a:effectLst/>
                <a:latin typeface="Calibri" panose="020F0502020204030204" pitchFamily="34" charset="0"/>
                <a:ea typeface="Aptos" panose="020B0004020202020204" pitchFamily="34" charset="0"/>
                <a:cs typeface="Calibri" panose="020F0502020204030204" pitchFamily="34" charset="0"/>
              </a:rPr>
              <a:t>abroad</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where</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it</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is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possible</a:t>
            </a:r>
            <a:r>
              <a:rPr lang="it-IT" sz="2400" dirty="0">
                <a:effectLst/>
                <a:latin typeface="Calibri" panose="020F0502020204030204" pitchFamily="34" charset="0"/>
                <a:ea typeface="Aptos" panose="020B0004020202020204" pitchFamily="34" charset="0"/>
                <a:cs typeface="Calibri" panose="020F0502020204030204" pitchFamily="34" charset="0"/>
              </a:rPr>
              <a:t> to taste the </a:t>
            </a:r>
            <a:r>
              <a:rPr lang="it-IT" sz="2400" dirty="0" err="1">
                <a:effectLst/>
                <a:latin typeface="Calibri" panose="020F0502020204030204" pitchFamily="34" charset="0"/>
                <a:ea typeface="Aptos" panose="020B0004020202020204" pitchFamily="34" charset="0"/>
                <a:cs typeface="Calibri" panose="020F0502020204030204" pitchFamily="34" charset="0"/>
              </a:rPr>
              <a:t>delicacies</a:t>
            </a:r>
            <a:r>
              <a:rPr lang="it-IT" sz="2400" dirty="0">
                <a:effectLst/>
                <a:latin typeface="Calibri" panose="020F0502020204030204" pitchFamily="34" charset="0"/>
                <a:ea typeface="Aptos" panose="020B0004020202020204" pitchFamily="34" charset="0"/>
                <a:cs typeface="Calibri" panose="020F0502020204030204" pitchFamily="34" charset="0"/>
              </a:rPr>
              <a:t> of the Mulan Group, the company </a:t>
            </a:r>
            <a:r>
              <a:rPr lang="it-IT" sz="2400" dirty="0" err="1">
                <a:effectLst/>
                <a:latin typeface="Calibri" panose="020F0502020204030204" pitchFamily="34" charset="0"/>
                <a:ea typeface="Aptos" panose="020B0004020202020204" pitchFamily="34" charset="0"/>
                <a:cs typeface="Calibri" panose="020F0502020204030204" pitchFamily="34" charset="0"/>
              </a:rPr>
              <a:t>founded</a:t>
            </a:r>
            <a:r>
              <a:rPr lang="it-IT" sz="2400" dirty="0">
                <a:effectLst/>
                <a:latin typeface="Calibri" panose="020F0502020204030204" pitchFamily="34" charset="0"/>
                <a:ea typeface="Aptos" panose="020B0004020202020204" pitchFamily="34" charset="0"/>
                <a:cs typeface="Calibri" panose="020F0502020204030204" pitchFamily="34" charset="0"/>
              </a:rPr>
              <a:t> in 2002 and </a:t>
            </a:r>
            <a:r>
              <a:rPr lang="it-IT" sz="2400" dirty="0" err="1">
                <a:effectLst/>
                <a:latin typeface="Calibri" panose="020F0502020204030204" pitchFamily="34" charset="0"/>
                <a:ea typeface="Aptos" panose="020B0004020202020204" pitchFamily="34" charset="0"/>
                <a:cs typeface="Calibri" panose="020F0502020204030204" pitchFamily="34" charset="0"/>
              </a:rPr>
              <a:t>now</a:t>
            </a:r>
            <a:r>
              <a:rPr lang="it-IT" sz="2400" dirty="0">
                <a:effectLst/>
                <a:latin typeface="Calibri" panose="020F0502020204030204" pitchFamily="34" charset="0"/>
                <a:ea typeface="Aptos" panose="020B0004020202020204" pitchFamily="34" charset="0"/>
                <a:cs typeface="Calibri" panose="020F0502020204030204" pitchFamily="34" charset="0"/>
              </a:rPr>
              <a:t> led by 27-year-old Giada Zhang. Mulan, </a:t>
            </a:r>
            <a:r>
              <a:rPr lang="it-IT" sz="2400" dirty="0" err="1">
                <a:effectLst/>
                <a:latin typeface="Calibri" panose="020F0502020204030204" pitchFamily="34" charset="0"/>
                <a:ea typeface="Aptos" panose="020B0004020202020204" pitchFamily="34" charset="0"/>
                <a:cs typeface="Calibri" panose="020F0502020204030204" pitchFamily="34" charset="0"/>
              </a:rPr>
              <a:t>today</a:t>
            </a:r>
            <a:r>
              <a:rPr lang="it-IT" sz="2400" dirty="0">
                <a:effectLst/>
                <a:latin typeface="Calibri" panose="020F0502020204030204" pitchFamily="34" charset="0"/>
                <a:ea typeface="Aptos" panose="020B0004020202020204" pitchFamily="34" charset="0"/>
                <a:cs typeface="Calibri" panose="020F0502020204030204" pitchFamily="34" charset="0"/>
              </a:rPr>
              <a:t>, combines </a:t>
            </a:r>
            <a:r>
              <a:rPr lang="it-IT" sz="2400" dirty="0" err="1">
                <a:effectLst/>
                <a:latin typeface="Calibri" panose="020F0502020204030204" pitchFamily="34" charset="0"/>
                <a:ea typeface="Aptos" panose="020B0004020202020204" pitchFamily="34" charset="0"/>
                <a:cs typeface="Calibri" panose="020F0502020204030204" pitchFamily="34" charset="0"/>
              </a:rPr>
              <a:t>traditional</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Chinese</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recipes</a:t>
            </a:r>
            <a:r>
              <a:rPr lang="it-IT" sz="2400" dirty="0">
                <a:effectLst/>
                <a:latin typeface="Calibri" panose="020F0502020204030204" pitchFamily="34" charset="0"/>
                <a:ea typeface="Aptos" panose="020B0004020202020204" pitchFamily="34" charset="0"/>
                <a:cs typeface="Calibri" panose="020F0502020204030204" pitchFamily="34" charset="0"/>
              </a:rPr>
              <a:t> with the </a:t>
            </a:r>
            <a:r>
              <a:rPr lang="it-IT" sz="2400" dirty="0" err="1">
                <a:effectLst/>
                <a:latin typeface="Calibri" panose="020F0502020204030204" pitchFamily="34" charset="0"/>
                <a:ea typeface="Aptos" panose="020B0004020202020204" pitchFamily="34" charset="0"/>
                <a:cs typeface="Calibri" panose="020F0502020204030204" pitchFamily="34" charset="0"/>
              </a:rPr>
              <a:t>quality</a:t>
            </a:r>
            <a:r>
              <a:rPr lang="it-IT" sz="2400" dirty="0">
                <a:effectLst/>
                <a:latin typeface="Calibri" panose="020F0502020204030204" pitchFamily="34" charset="0"/>
                <a:ea typeface="Aptos" panose="020B0004020202020204" pitchFamily="34" charset="0"/>
                <a:cs typeface="Calibri" panose="020F0502020204030204" pitchFamily="34" charset="0"/>
              </a:rPr>
              <a:t> of </a:t>
            </a:r>
            <a:r>
              <a:rPr lang="it-IT" sz="2400" dirty="0" err="1">
                <a:effectLst/>
                <a:latin typeface="Calibri" panose="020F0502020204030204" pitchFamily="34" charset="0"/>
                <a:ea typeface="Aptos" panose="020B0004020202020204" pitchFamily="34" charset="0"/>
                <a:cs typeface="Calibri" panose="020F0502020204030204" pitchFamily="34" charset="0"/>
              </a:rPr>
              <a:t>Italian</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ingredients</a:t>
            </a:r>
            <a:r>
              <a:rPr lang="it-IT" sz="2400" dirty="0">
                <a:effectLst/>
                <a:latin typeface="Calibri" panose="020F0502020204030204" pitchFamily="34" charset="0"/>
                <a:ea typeface="Aptos" panose="020B0004020202020204" pitchFamily="34" charset="0"/>
                <a:cs typeface="Calibri" panose="020F0502020204030204" pitchFamily="34" charset="0"/>
              </a:rPr>
              <a:t> with the </a:t>
            </a:r>
            <a:r>
              <a:rPr lang="it-IT" sz="2400" dirty="0" err="1">
                <a:effectLst/>
                <a:latin typeface="Calibri" panose="020F0502020204030204" pitchFamily="34" charset="0"/>
                <a:ea typeface="Aptos" panose="020B0004020202020204" pitchFamily="34" charset="0"/>
                <a:cs typeface="Calibri" panose="020F0502020204030204" pitchFamily="34" charset="0"/>
              </a:rPr>
              <a:t>ambition</a:t>
            </a:r>
            <a:r>
              <a:rPr lang="it-IT" sz="2400" dirty="0">
                <a:effectLst/>
                <a:latin typeface="Calibri" panose="020F0502020204030204" pitchFamily="34" charset="0"/>
                <a:ea typeface="Aptos" panose="020B0004020202020204" pitchFamily="34" charset="0"/>
                <a:cs typeface="Calibri" panose="020F0502020204030204" pitchFamily="34" charset="0"/>
              </a:rPr>
              <a:t> of </a:t>
            </a:r>
            <a:r>
              <a:rPr lang="it-IT" sz="2400" dirty="0" err="1">
                <a:effectLst/>
                <a:latin typeface="Calibri" panose="020F0502020204030204" pitchFamily="34" charset="0"/>
                <a:ea typeface="Aptos" panose="020B0004020202020204" pitchFamily="34" charset="0"/>
                <a:cs typeface="Calibri" panose="020F0502020204030204" pitchFamily="34" charset="0"/>
              </a:rPr>
              <a:t>bringing</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together</a:t>
            </a:r>
            <a:r>
              <a:rPr lang="it-IT" sz="2400" dirty="0">
                <a:effectLst/>
                <a:latin typeface="Calibri" panose="020F0502020204030204" pitchFamily="34" charset="0"/>
                <a:ea typeface="Aptos" panose="020B0004020202020204" pitchFamily="34" charset="0"/>
                <a:cs typeface="Calibri" panose="020F0502020204030204" pitchFamily="34" charset="0"/>
              </a:rPr>
              <a:t> the </a:t>
            </a:r>
            <a:r>
              <a:rPr lang="it-IT" sz="2400" dirty="0" err="1">
                <a:effectLst/>
                <a:latin typeface="Calibri" panose="020F0502020204030204" pitchFamily="34" charset="0"/>
                <a:ea typeface="Aptos" panose="020B0004020202020204" pitchFamily="34" charset="0"/>
                <a:cs typeface="Calibri" panose="020F0502020204030204" pitchFamily="34" charset="0"/>
              </a:rPr>
              <a:t>Italian</a:t>
            </a:r>
            <a:r>
              <a:rPr lang="it-IT" sz="2400" dirty="0">
                <a:effectLst/>
                <a:latin typeface="Calibri" panose="020F0502020204030204" pitchFamily="34" charset="0"/>
                <a:ea typeface="Aptos" panose="020B0004020202020204" pitchFamily="34" charset="0"/>
                <a:cs typeface="Calibri" panose="020F0502020204030204" pitchFamily="34" charset="0"/>
              </a:rPr>
              <a:t> and </a:t>
            </a:r>
            <a:r>
              <a:rPr lang="it-IT" sz="2400" dirty="0" err="1">
                <a:effectLst/>
                <a:latin typeface="Calibri" panose="020F0502020204030204" pitchFamily="34" charset="0"/>
                <a:ea typeface="Aptos" panose="020B0004020202020204" pitchFamily="34" charset="0"/>
                <a:cs typeface="Calibri" panose="020F0502020204030204" pitchFamily="34" charset="0"/>
              </a:rPr>
              <a:t>Chinese</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culinary</a:t>
            </a:r>
            <a:r>
              <a:rPr lang="it-IT" sz="2400" dirty="0">
                <a:effectLst/>
                <a:latin typeface="Calibri" panose="020F0502020204030204" pitchFamily="34" charset="0"/>
                <a:ea typeface="Aptos" panose="020B0004020202020204" pitchFamily="34" charset="0"/>
                <a:cs typeface="Calibri" panose="020F0502020204030204" pitchFamily="34" charset="0"/>
              </a:rPr>
              <a:t> worlds. </a:t>
            </a:r>
            <a:endParaRPr lang="it-IT" sz="2400" dirty="0">
              <a:latin typeface="Calibri" panose="020F0502020204030204" pitchFamily="34" charset="0"/>
              <a:cs typeface="Calibri" panose="020F0502020204030204" pitchFamily="34" charset="0"/>
            </a:endParaRPr>
          </a:p>
        </p:txBody>
      </p:sp>
      <p:pic>
        <p:nvPicPr>
          <p:cNvPr id="6148" name="Picture 4" descr="Mulan Group, la storia di Giada Zhang e dei piatti cinesi Made in Italy -  Fortune Italia">
            <a:extLst>
              <a:ext uri="{FF2B5EF4-FFF2-40B4-BE49-F238E27FC236}">
                <a16:creationId xmlns:a16="http://schemas.microsoft.com/office/drawing/2014/main" id="{52DEA664-B358-CB88-3D05-12BAD5A0E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04" y="7186775"/>
            <a:ext cx="3031979" cy="227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7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FC5A806-400C-9789-9369-065239163F60}"/>
              </a:ext>
            </a:extLst>
          </p:cNvPr>
          <p:cNvSpPr txBox="1"/>
          <p:nvPr/>
        </p:nvSpPr>
        <p:spPr>
          <a:xfrm>
            <a:off x="4575464" y="4131301"/>
            <a:ext cx="9150926" cy="461665"/>
          </a:xfrm>
          <a:prstGeom prst="rect">
            <a:avLst/>
          </a:prstGeom>
          <a:noFill/>
        </p:spPr>
        <p:txBody>
          <a:bodyPr wrap="square">
            <a:spAutoFit/>
          </a:bodyPr>
          <a:lstStyle/>
          <a:p>
            <a:pPr algn="just"/>
            <a:endParaRPr lang="it-IT" sz="2400" dirty="0">
              <a:latin typeface="Calibri" panose="020F0502020204030204" pitchFamily="34" charset="0"/>
              <a:cs typeface="Calibri" panose="020F0502020204030204" pitchFamily="34" charset="0"/>
            </a:endParaRPr>
          </a:p>
        </p:txBody>
      </p:sp>
      <p:pic>
        <p:nvPicPr>
          <p:cNvPr id="7170" name="Picture 2" descr="Enrica Arena – BRAVES">
            <a:extLst>
              <a:ext uri="{FF2B5EF4-FFF2-40B4-BE49-F238E27FC236}">
                <a16:creationId xmlns:a16="http://schemas.microsoft.com/office/drawing/2014/main" id="{D9BFC2B1-C8A7-500C-FF9C-008182C456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21" y="1564022"/>
            <a:ext cx="2931760" cy="195565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F570D23-B021-7A22-106D-3407DCA16D95}"/>
              </a:ext>
            </a:extLst>
          </p:cNvPr>
          <p:cNvSpPr txBox="1"/>
          <p:nvPr/>
        </p:nvSpPr>
        <p:spPr>
          <a:xfrm>
            <a:off x="3532908" y="1084313"/>
            <a:ext cx="10193482" cy="3046988"/>
          </a:xfrm>
          <a:prstGeom prst="rect">
            <a:avLst/>
          </a:prstGeom>
          <a:noFill/>
        </p:spPr>
        <p:txBody>
          <a:bodyPr wrap="square">
            <a:spAutoFit/>
          </a:bodyPr>
          <a:lstStyle/>
          <a:p>
            <a:pPr algn="just"/>
            <a:r>
              <a:rPr lang="it-IT" sz="2400" dirty="0">
                <a:effectLst/>
                <a:latin typeface="Calibri" panose="020F0502020204030204" pitchFamily="34" charset="0"/>
                <a:ea typeface="Aptos" panose="020B0004020202020204" pitchFamily="34" charset="0"/>
                <a:cs typeface="Calibri" panose="020F0502020204030204" pitchFamily="34" charset="0"/>
              </a:rPr>
              <a:t>Orange </a:t>
            </a:r>
            <a:r>
              <a:rPr lang="it-IT" sz="2400" dirty="0" err="1">
                <a:effectLst/>
                <a:latin typeface="Calibri" panose="020F0502020204030204" pitchFamily="34" charset="0"/>
                <a:ea typeface="Aptos" panose="020B0004020202020204" pitchFamily="34" charset="0"/>
                <a:cs typeface="Calibri" panose="020F0502020204030204" pitchFamily="34" charset="0"/>
              </a:rPr>
              <a:t>Fiber</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is</a:t>
            </a:r>
            <a:r>
              <a:rPr lang="it-IT" sz="2400" dirty="0">
                <a:effectLst/>
                <a:latin typeface="Calibri" panose="020F0502020204030204" pitchFamily="34" charset="0"/>
                <a:ea typeface="Aptos" panose="020B0004020202020204" pitchFamily="34" charset="0"/>
                <a:cs typeface="Calibri" panose="020F0502020204030204" pitchFamily="34" charset="0"/>
              </a:rPr>
              <a:t> the name of the company led by Enrica Arena </a:t>
            </a:r>
            <a:r>
              <a:rPr lang="it-IT" sz="2400" dirty="0" err="1">
                <a:effectLst/>
                <a:latin typeface="Calibri" panose="020F0502020204030204" pitchFamily="34" charset="0"/>
                <a:ea typeface="Aptos" panose="020B0004020202020204" pitchFamily="34" charset="0"/>
                <a:cs typeface="Calibri" panose="020F0502020204030204" pitchFamily="34" charset="0"/>
              </a:rPr>
              <a:t>that</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transforms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orange</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peel</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waste</a:t>
            </a:r>
            <a:r>
              <a:rPr lang="it-IT" sz="2400" dirty="0">
                <a:effectLst/>
                <a:latin typeface="Calibri" panose="020F0502020204030204" pitchFamily="34" charset="0"/>
                <a:ea typeface="Aptos" panose="020B0004020202020204" pitchFamily="34" charset="0"/>
                <a:cs typeface="Calibri" panose="020F0502020204030204" pitchFamily="34" charset="0"/>
              </a:rPr>
              <a:t> from the </a:t>
            </a:r>
            <a:r>
              <a:rPr lang="it-IT" sz="2400" dirty="0" err="1">
                <a:effectLst/>
                <a:latin typeface="Calibri" panose="020F0502020204030204" pitchFamily="34" charset="0"/>
                <a:ea typeface="Aptos" panose="020B0004020202020204" pitchFamily="34" charset="0"/>
                <a:cs typeface="Calibri" panose="020F0502020204030204" pitchFamily="34" charset="0"/>
              </a:rPr>
              <a:t>fruit</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juice</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industry</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into</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fabrics</a:t>
            </a:r>
            <a:r>
              <a:rPr lang="it-IT" sz="2400" dirty="0">
                <a:effectLst/>
                <a:latin typeface="Calibri" panose="020F0502020204030204" pitchFamily="34" charset="0"/>
                <a:ea typeface="Aptos" panose="020B0004020202020204" pitchFamily="34" charset="0"/>
                <a:cs typeface="Calibri" panose="020F0502020204030204" pitchFamily="34" charset="0"/>
              </a:rPr>
              <a:t>. The </a:t>
            </a:r>
            <a:r>
              <a:rPr lang="it-IT" sz="2400" dirty="0" err="1">
                <a:effectLst/>
                <a:latin typeface="Calibri" panose="020F0502020204030204" pitchFamily="34" charset="0"/>
                <a:ea typeface="Aptos" panose="020B0004020202020204" pitchFamily="34" charset="0"/>
                <a:cs typeface="Calibri" panose="020F0502020204030204" pitchFamily="34" charset="0"/>
              </a:rPr>
              <a:t>Sicilian</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citrus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fruit</a:t>
            </a:r>
            <a:r>
              <a:rPr lang="it-IT" sz="2400" dirty="0">
                <a:effectLst/>
                <a:latin typeface="Calibri" panose="020F0502020204030204" pitchFamily="34" charset="0"/>
                <a:ea typeface="Aptos" panose="020B0004020202020204" pitchFamily="34" charset="0"/>
                <a:cs typeface="Calibri" panose="020F0502020204030204" pitchFamily="34" charset="0"/>
              </a:rPr>
              <a:t> par </a:t>
            </a:r>
            <a:r>
              <a:rPr lang="it-IT" sz="2400" dirty="0" err="1">
                <a:effectLst/>
                <a:latin typeface="Calibri" panose="020F0502020204030204" pitchFamily="34" charset="0"/>
                <a:ea typeface="Aptos" panose="020B0004020202020204" pitchFamily="34" charset="0"/>
                <a:cs typeface="Calibri" panose="020F0502020204030204" pitchFamily="34" charset="0"/>
              </a:rPr>
              <a:t>excellence</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thus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becomes</a:t>
            </a:r>
            <a:r>
              <a:rPr lang="it-IT" sz="2400" dirty="0">
                <a:effectLst/>
                <a:latin typeface="Calibri" panose="020F0502020204030204" pitchFamily="34" charset="0"/>
                <a:ea typeface="Aptos" panose="020B0004020202020204" pitchFamily="34" charset="0"/>
                <a:cs typeface="Calibri" panose="020F0502020204030204" pitchFamily="34" charset="0"/>
              </a:rPr>
              <a:t> the </a:t>
            </a:r>
            <a:r>
              <a:rPr lang="it-IT" sz="2400" dirty="0" err="1">
                <a:effectLst/>
                <a:latin typeface="Calibri" panose="020F0502020204030204" pitchFamily="34" charset="0"/>
                <a:ea typeface="Aptos" panose="020B0004020202020204" pitchFamily="34" charset="0"/>
                <a:cs typeface="Calibri" panose="020F0502020204030204" pitchFamily="34" charset="0"/>
              </a:rPr>
              <a:t>protagonist</a:t>
            </a:r>
            <a:r>
              <a:rPr lang="it-IT" sz="2400" dirty="0">
                <a:effectLst/>
                <a:latin typeface="Calibri" panose="020F0502020204030204" pitchFamily="34" charset="0"/>
                <a:ea typeface="Aptos" panose="020B0004020202020204" pitchFamily="34" charset="0"/>
                <a:cs typeface="Calibri" panose="020F0502020204030204" pitchFamily="34" charset="0"/>
              </a:rPr>
              <a:t> of a </a:t>
            </a:r>
            <a:r>
              <a:rPr lang="it-IT" sz="2400" dirty="0" err="1">
                <a:effectLst/>
                <a:latin typeface="Calibri" panose="020F0502020204030204" pitchFamily="34" charset="0"/>
                <a:ea typeface="Aptos" panose="020B0004020202020204" pitchFamily="34" charset="0"/>
                <a:cs typeface="Calibri" panose="020F0502020204030204" pitchFamily="34" charset="0"/>
              </a:rPr>
              <a:t>circular</a:t>
            </a:r>
            <a:r>
              <a:rPr lang="it-IT" sz="2400" dirty="0">
                <a:effectLst/>
                <a:latin typeface="Calibri" panose="020F0502020204030204" pitchFamily="34" charset="0"/>
                <a:ea typeface="Aptos" panose="020B0004020202020204" pitchFamily="34" charset="0"/>
                <a:cs typeface="Calibri" panose="020F0502020204030204" pitchFamily="34" charset="0"/>
              </a:rPr>
              <a:t> economy project </a:t>
            </a:r>
            <a:r>
              <a:rPr lang="it-IT" sz="2400" dirty="0" err="1">
                <a:effectLst/>
                <a:latin typeface="Calibri" panose="020F0502020204030204" pitchFamily="34" charset="0"/>
                <a:ea typeface="Aptos" panose="020B0004020202020204" pitchFamily="34" charset="0"/>
                <a:cs typeface="Calibri" panose="020F0502020204030204" pitchFamily="34" charset="0"/>
              </a:rPr>
              <a:t>that</a:t>
            </a:r>
            <a:r>
              <a:rPr lang="it-IT" sz="2400" dirty="0">
                <a:effectLst/>
                <a:latin typeface="Calibri" panose="020F0502020204030204" pitchFamily="34" charset="0"/>
                <a:ea typeface="Aptos" panose="020B0004020202020204" pitchFamily="34" charset="0"/>
                <a:cs typeface="Calibri" panose="020F0502020204030204" pitchFamily="34" charset="0"/>
              </a:rPr>
              <a:t> links the food and fashion </a:t>
            </a:r>
            <a:r>
              <a:rPr lang="it-IT" sz="2400" dirty="0" err="1">
                <a:effectLst/>
                <a:latin typeface="Calibri" panose="020F0502020204030204" pitchFamily="34" charset="0"/>
                <a:ea typeface="Aptos" panose="020B0004020202020204" pitchFamily="34" charset="0"/>
                <a:cs typeface="Calibri" panose="020F0502020204030204" pitchFamily="34" charset="0"/>
              </a:rPr>
              <a:t>sectors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finding</a:t>
            </a:r>
            <a:r>
              <a:rPr lang="it-IT" sz="2400" dirty="0">
                <a:effectLst/>
                <a:latin typeface="Calibri" panose="020F0502020204030204" pitchFamily="34" charset="0"/>
                <a:ea typeface="Aptos" panose="020B0004020202020204" pitchFamily="34" charset="0"/>
                <a:cs typeface="Calibri" panose="020F0502020204030204" pitchFamily="34" charset="0"/>
              </a:rPr>
              <a:t> innovative </a:t>
            </a:r>
            <a:r>
              <a:rPr lang="it-IT" sz="2400" dirty="0" err="1">
                <a:effectLst/>
                <a:latin typeface="Calibri" panose="020F0502020204030204" pitchFamily="34" charset="0"/>
                <a:ea typeface="Aptos" panose="020B0004020202020204" pitchFamily="34" charset="0"/>
                <a:cs typeface="Calibri" panose="020F0502020204030204" pitchFamily="34" charset="0"/>
              </a:rPr>
              <a:t>solutions</a:t>
            </a:r>
            <a:r>
              <a:rPr lang="it-IT" sz="2400" dirty="0">
                <a:effectLst/>
                <a:latin typeface="Calibri" panose="020F0502020204030204" pitchFamily="34" charset="0"/>
                <a:ea typeface="Aptos" panose="020B0004020202020204" pitchFamily="34" charset="0"/>
                <a:cs typeface="Calibri" panose="020F0502020204030204" pitchFamily="34" charset="0"/>
              </a:rPr>
              <a:t> under the banner of zero </a:t>
            </a:r>
            <a:r>
              <a:rPr lang="it-IT" sz="2400" dirty="0" err="1">
                <a:effectLst/>
                <a:latin typeface="Calibri" panose="020F0502020204030204" pitchFamily="34" charset="0"/>
                <a:ea typeface="Aptos" panose="020B0004020202020204" pitchFamily="34" charset="0"/>
                <a:cs typeface="Calibri" panose="020F0502020204030204" pitchFamily="34" charset="0"/>
              </a:rPr>
              <a:t>waste</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Since</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its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foundation</a:t>
            </a:r>
            <a:r>
              <a:rPr lang="it-IT" sz="2400" dirty="0">
                <a:effectLst/>
                <a:latin typeface="Calibri" panose="020F0502020204030204" pitchFamily="34" charset="0"/>
                <a:ea typeface="Aptos" panose="020B0004020202020204" pitchFamily="34" charset="0"/>
                <a:cs typeface="Calibri" panose="020F0502020204030204" pitchFamily="34" charset="0"/>
              </a:rPr>
              <a:t> in 2014, the company </a:t>
            </a:r>
            <a:r>
              <a:rPr lang="it-IT" sz="2400" dirty="0" err="1">
                <a:effectLst/>
                <a:latin typeface="Calibri" panose="020F0502020204030204" pitchFamily="34" charset="0"/>
                <a:ea typeface="Aptos" panose="020B0004020202020204" pitchFamily="34" charset="0"/>
                <a:cs typeface="Calibri" panose="020F0502020204030204" pitchFamily="34" charset="0"/>
              </a:rPr>
              <a:t>has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achieved</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numerous</a:t>
            </a:r>
            <a:r>
              <a:rPr lang="it-IT" sz="2400" dirty="0">
                <a:effectLst/>
                <a:latin typeface="Calibri" panose="020F0502020204030204" pitchFamily="34" charset="0"/>
                <a:ea typeface="Aptos" panose="020B0004020202020204" pitchFamily="34" charset="0"/>
                <a:cs typeface="Calibri" panose="020F0502020204030204" pitchFamily="34" charset="0"/>
              </a:rPr>
              <a:t> milestones. In 2017, the first fashion show with the </a:t>
            </a:r>
            <a:r>
              <a:rPr lang="it-IT" sz="2400" dirty="0" err="1">
                <a:effectLst/>
                <a:latin typeface="Calibri" panose="020F0502020204030204" pitchFamily="34" charset="0"/>
                <a:ea typeface="Aptos" panose="020B0004020202020204" pitchFamily="34" charset="0"/>
                <a:cs typeface="Calibri" panose="020F0502020204030204" pitchFamily="34" charset="0"/>
              </a:rPr>
              <a:t>Florentine</a:t>
            </a:r>
            <a:r>
              <a:rPr lang="it-IT" sz="2400" dirty="0">
                <a:effectLst/>
                <a:latin typeface="Calibri" panose="020F0502020204030204" pitchFamily="34" charset="0"/>
                <a:ea typeface="Aptos" panose="020B0004020202020204" pitchFamily="34" charset="0"/>
                <a:cs typeface="Calibri" panose="020F0502020204030204" pitchFamily="34" charset="0"/>
              </a:rPr>
              <a:t> Maison Ferragamo, and in 2019 first the </a:t>
            </a:r>
            <a:r>
              <a:rPr lang="it-IT" sz="2400" dirty="0" err="1">
                <a:effectLst/>
                <a:latin typeface="Calibri" panose="020F0502020204030204" pitchFamily="34" charset="0"/>
                <a:ea typeface="Aptos" panose="020B0004020202020204" pitchFamily="34" charset="0"/>
                <a:cs typeface="Calibri" panose="020F0502020204030204" pitchFamily="34" charset="0"/>
              </a:rPr>
              <a:t>selection</a:t>
            </a:r>
            <a:r>
              <a:rPr lang="it-IT" sz="2400" dirty="0">
                <a:effectLst/>
                <a:latin typeface="Calibri" panose="020F0502020204030204" pitchFamily="34" charset="0"/>
                <a:ea typeface="Aptos" panose="020B0004020202020204" pitchFamily="34" charset="0"/>
                <a:cs typeface="Calibri" panose="020F0502020204030204" pitchFamily="34" charset="0"/>
              </a:rPr>
              <a:t> for </a:t>
            </a:r>
            <a:r>
              <a:rPr lang="it-IT" sz="2400" dirty="0" err="1">
                <a:effectLst/>
                <a:latin typeface="Calibri" panose="020F0502020204030204" pitchFamily="34" charset="0"/>
                <a:ea typeface="Aptos" panose="020B0004020202020204" pitchFamily="34" charset="0"/>
                <a:cs typeface="Calibri" panose="020F0502020204030204" pitchFamily="34" charset="0"/>
              </a:rPr>
              <a:t>H&amp;M's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Conscious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Exclusive</a:t>
            </a:r>
            <a:r>
              <a:rPr lang="it-IT" sz="2400" dirty="0">
                <a:effectLst/>
                <a:latin typeface="Calibri" panose="020F0502020204030204" pitchFamily="34" charset="0"/>
                <a:ea typeface="Aptos" panose="020B0004020202020204" pitchFamily="34" charset="0"/>
                <a:cs typeface="Calibri" panose="020F0502020204030204" pitchFamily="34" charset="0"/>
              </a:rPr>
              <a:t> Collection and </a:t>
            </a:r>
            <a:r>
              <a:rPr lang="it-IT" sz="2400" dirty="0" err="1">
                <a:effectLst/>
                <a:latin typeface="Calibri" panose="020F0502020204030204" pitchFamily="34" charset="0"/>
                <a:ea typeface="Aptos" panose="020B0004020202020204" pitchFamily="34" charset="0"/>
                <a:cs typeface="Calibri" panose="020F0502020204030204" pitchFamily="34" charset="0"/>
              </a:rPr>
              <a:t>then</a:t>
            </a:r>
            <a:r>
              <a:rPr lang="it-IT" sz="2400" dirty="0">
                <a:effectLst/>
                <a:latin typeface="Calibri" panose="020F0502020204030204" pitchFamily="34" charset="0"/>
                <a:ea typeface="Aptos" panose="020B0004020202020204" pitchFamily="34" charset="0"/>
                <a:cs typeface="Calibri" panose="020F0502020204030204" pitchFamily="34" charset="0"/>
              </a:rPr>
              <a:t> the capsule </a:t>
            </a:r>
            <a:r>
              <a:rPr lang="it-IT" sz="2400" dirty="0" err="1">
                <a:effectLst/>
                <a:latin typeface="Calibri" panose="020F0502020204030204" pitchFamily="34" charset="0"/>
                <a:ea typeface="Aptos" panose="020B0004020202020204" pitchFamily="34" charset="0"/>
                <a:cs typeface="Calibri" panose="020F0502020204030204" pitchFamily="34" charset="0"/>
              </a:rPr>
              <a:t>collection</a:t>
            </a:r>
            <a:r>
              <a:rPr lang="it-IT" sz="2400" dirty="0">
                <a:effectLst/>
                <a:latin typeface="Calibri" panose="020F0502020204030204" pitchFamily="34" charset="0"/>
                <a:ea typeface="Aptos" panose="020B0004020202020204" pitchFamily="34" charset="0"/>
                <a:cs typeface="Calibri" panose="020F0502020204030204" pitchFamily="34" charset="0"/>
              </a:rPr>
              <a:t> with the </a:t>
            </a:r>
            <a:r>
              <a:rPr lang="it-IT" sz="2400" dirty="0" err="1">
                <a:effectLst/>
                <a:latin typeface="Calibri" panose="020F0502020204030204" pitchFamily="34" charset="0"/>
                <a:ea typeface="Aptos" panose="020B0004020202020204" pitchFamily="34" charset="0"/>
                <a:cs typeface="Calibri" panose="020F0502020204030204" pitchFamily="34" charset="0"/>
              </a:rPr>
              <a:t>historic</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tie</a:t>
            </a:r>
            <a:r>
              <a:rPr lang="it-IT" sz="2400" dirty="0">
                <a:effectLst/>
                <a:latin typeface="Calibri" panose="020F0502020204030204" pitchFamily="34" charset="0"/>
                <a:ea typeface="Aptos" panose="020B0004020202020204" pitchFamily="34" charset="0"/>
                <a:cs typeface="Calibri" panose="020F0502020204030204" pitchFamily="34" charset="0"/>
              </a:rPr>
              <a:t> brand Marinella. </a:t>
            </a:r>
            <a:endParaRPr lang="it-IT" sz="2400" dirty="0">
              <a:latin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66EBC22A-8583-E466-7BC3-B4DC9274CF96}"/>
              </a:ext>
            </a:extLst>
          </p:cNvPr>
          <p:cNvSpPr txBox="1"/>
          <p:nvPr/>
        </p:nvSpPr>
        <p:spPr>
          <a:xfrm>
            <a:off x="3532908" y="5176570"/>
            <a:ext cx="9150926" cy="2308324"/>
          </a:xfrm>
          <a:prstGeom prst="rect">
            <a:avLst/>
          </a:prstGeom>
          <a:noFill/>
        </p:spPr>
        <p:txBody>
          <a:bodyPr wrap="square">
            <a:spAutoFit/>
          </a:bodyPr>
          <a:lstStyle/>
          <a:p>
            <a:pPr algn="just"/>
            <a:r>
              <a:rPr lang="it-IT" sz="2400" dirty="0" err="1">
                <a:effectLst/>
                <a:latin typeface="Calibri" panose="020F0502020204030204" pitchFamily="34" charset="0"/>
                <a:ea typeface="Aptos" panose="020B0004020202020204" pitchFamily="34" charset="0"/>
                <a:cs typeface="Calibri" panose="020F0502020204030204" pitchFamily="34" charset="0"/>
              </a:rPr>
              <a:t>Growing</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cedars</a:t>
            </a:r>
            <a:r>
              <a:rPr lang="it-IT" sz="2400" dirty="0">
                <a:effectLst/>
                <a:latin typeface="Calibri" panose="020F0502020204030204" pitchFamily="34" charset="0"/>
                <a:ea typeface="Aptos" panose="020B0004020202020204" pitchFamily="34" charset="0"/>
                <a:cs typeface="Calibri" panose="020F0502020204030204" pitchFamily="34" charset="0"/>
              </a:rPr>
              <a:t> in the </a:t>
            </a:r>
            <a:r>
              <a:rPr lang="it-IT" sz="2400" dirty="0" err="1">
                <a:effectLst/>
                <a:latin typeface="Calibri" panose="020F0502020204030204" pitchFamily="34" charset="0"/>
                <a:ea typeface="Aptos" panose="020B0004020202020204" pitchFamily="34" charset="0"/>
                <a:cs typeface="Calibri" panose="020F0502020204030204" pitchFamily="34" charset="0"/>
              </a:rPr>
              <a:t>shade</a:t>
            </a:r>
            <a:r>
              <a:rPr lang="it-IT" sz="2400" dirty="0">
                <a:effectLst/>
                <a:latin typeface="Calibri" panose="020F0502020204030204" pitchFamily="34" charset="0"/>
                <a:ea typeface="Aptos" panose="020B0004020202020204" pitchFamily="34" charset="0"/>
                <a:cs typeface="Calibri" panose="020F0502020204030204" pitchFamily="34" charset="0"/>
              </a:rPr>
              <a:t> of </a:t>
            </a:r>
            <a:r>
              <a:rPr lang="it-IT" sz="2400" dirty="0" err="1">
                <a:effectLst/>
                <a:latin typeface="Calibri" panose="020F0502020204030204" pitchFamily="34" charset="0"/>
                <a:ea typeface="Aptos" panose="020B0004020202020204" pitchFamily="34" charset="0"/>
                <a:cs typeface="Calibri" panose="020F0502020204030204" pitchFamily="34" charset="0"/>
              </a:rPr>
              <a:t>photovoltaics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is</a:t>
            </a:r>
            <a:r>
              <a:rPr lang="it-IT" sz="2400" dirty="0">
                <a:effectLst/>
                <a:latin typeface="Calibri" panose="020F0502020204030204" pitchFamily="34" charset="0"/>
                <a:ea typeface="Aptos" panose="020B0004020202020204" pitchFamily="34" charset="0"/>
                <a:cs typeface="Calibri" panose="020F0502020204030204" pitchFamily="34" charset="0"/>
              </a:rPr>
              <a:t> the </a:t>
            </a:r>
            <a:r>
              <a:rPr lang="it-IT" sz="2400" dirty="0" err="1">
                <a:effectLst/>
                <a:latin typeface="Calibri" panose="020F0502020204030204" pitchFamily="34" charset="0"/>
                <a:ea typeface="Aptos" panose="020B0004020202020204" pitchFamily="34" charset="0"/>
                <a:cs typeface="Calibri" panose="020F0502020204030204" pitchFamily="34" charset="0"/>
              </a:rPr>
              <a:t>bet</a:t>
            </a:r>
            <a:r>
              <a:rPr lang="it-IT" sz="2400" dirty="0">
                <a:effectLst/>
                <a:latin typeface="Calibri" panose="020F0502020204030204" pitchFamily="34" charset="0"/>
                <a:ea typeface="Aptos" panose="020B0004020202020204" pitchFamily="34" charset="0"/>
                <a:cs typeface="Calibri" panose="020F0502020204030204" pitchFamily="34" charset="0"/>
              </a:rPr>
              <a:t> won by Mariangela Lancellotta of </a:t>
            </a:r>
            <a:r>
              <a:rPr lang="it-IT" sz="2400" dirty="0" err="1">
                <a:effectLst/>
                <a:latin typeface="Calibri" panose="020F0502020204030204" pitchFamily="34" charset="0"/>
                <a:ea typeface="Aptos" panose="020B0004020202020204" pitchFamily="34" charset="0"/>
                <a:cs typeface="Calibri" panose="020F0502020204030204" pitchFamily="34" charset="0"/>
              </a:rPr>
              <a:t>LeGreenhouse</a:t>
            </a:r>
            <a:r>
              <a:rPr lang="it-IT" sz="2400" dirty="0">
                <a:effectLst/>
                <a:latin typeface="Calibri" panose="020F0502020204030204" pitchFamily="34" charset="0"/>
                <a:ea typeface="Aptos" panose="020B0004020202020204" pitchFamily="34" charset="0"/>
                <a:cs typeface="Calibri" panose="020F0502020204030204" pitchFamily="34" charset="0"/>
              </a:rPr>
              <a:t>, the first consortium of </a:t>
            </a:r>
            <a:r>
              <a:rPr lang="it-IT" sz="2400" dirty="0" err="1">
                <a:effectLst/>
                <a:latin typeface="Calibri" panose="020F0502020204030204" pitchFamily="34" charset="0"/>
                <a:ea typeface="Aptos" panose="020B0004020202020204" pitchFamily="34" charset="0"/>
                <a:cs typeface="Calibri" panose="020F0502020204030204" pitchFamily="34" charset="0"/>
              </a:rPr>
              <a:t>Italian</a:t>
            </a:r>
            <a:r>
              <a:rPr lang="it-IT" sz="2400" dirty="0">
                <a:effectLst/>
                <a:latin typeface="Calibri" panose="020F0502020204030204" pitchFamily="34" charset="0"/>
                <a:ea typeface="Aptos" panose="020B0004020202020204" pitchFamily="34" charset="0"/>
                <a:cs typeface="Calibri" panose="020F0502020204030204" pitchFamily="34" charset="0"/>
              </a:rPr>
              <a:t> farms to combine </a:t>
            </a:r>
            <a:r>
              <a:rPr lang="it-IT" sz="2400" dirty="0" err="1">
                <a:effectLst/>
                <a:latin typeface="Calibri" panose="020F0502020204030204" pitchFamily="34" charset="0"/>
                <a:ea typeface="Aptos" panose="020B0004020202020204" pitchFamily="34" charset="0"/>
                <a:cs typeface="Calibri" panose="020F0502020204030204" pitchFamily="34" charset="0"/>
              </a:rPr>
              <a:t>electrical</a:t>
            </a:r>
            <a:r>
              <a:rPr lang="it-IT" sz="2400" dirty="0">
                <a:effectLst/>
                <a:latin typeface="Calibri" panose="020F0502020204030204" pitchFamily="34" charset="0"/>
                <a:ea typeface="Aptos" panose="020B0004020202020204" pitchFamily="34" charset="0"/>
                <a:cs typeface="Calibri" panose="020F0502020204030204" pitchFamily="34" charset="0"/>
              </a:rPr>
              <a:t> and </a:t>
            </a:r>
            <a:r>
              <a:rPr lang="it-IT" sz="2400" dirty="0" err="1">
                <a:effectLst/>
                <a:latin typeface="Calibri" panose="020F0502020204030204" pitchFamily="34" charset="0"/>
                <a:ea typeface="Aptos" panose="020B0004020202020204" pitchFamily="34" charset="0"/>
                <a:cs typeface="Calibri" panose="020F0502020204030204" pitchFamily="34" charset="0"/>
              </a:rPr>
              <a:t>agricultural</a:t>
            </a:r>
            <a:r>
              <a:rPr lang="it-IT" sz="2400" dirty="0">
                <a:effectLst/>
                <a:latin typeface="Calibri" panose="020F0502020204030204" pitchFamily="34" charset="0"/>
                <a:ea typeface="Aptos" panose="020B0004020202020204" pitchFamily="34" charset="0"/>
                <a:cs typeface="Calibri" panose="020F0502020204030204" pitchFamily="34" charset="0"/>
              </a:rPr>
              <a:t> production. </a:t>
            </a:r>
            <a:r>
              <a:rPr lang="it-IT" sz="2400" dirty="0" err="1">
                <a:effectLst/>
                <a:latin typeface="Calibri" panose="020F0502020204030204" pitchFamily="34" charset="0"/>
                <a:ea typeface="Aptos" panose="020B0004020202020204" pitchFamily="34" charset="0"/>
                <a:cs typeface="Calibri" panose="020F0502020204030204" pitchFamily="34" charset="0"/>
              </a:rPr>
              <a:t>Around</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fifty</a:t>
            </a:r>
            <a:r>
              <a:rPr lang="it-IT" sz="2400" dirty="0">
                <a:effectLst/>
                <a:latin typeface="Calibri" panose="020F0502020204030204" pitchFamily="34" charset="0"/>
                <a:ea typeface="Aptos" panose="020B0004020202020204" pitchFamily="34" charset="0"/>
                <a:cs typeface="Calibri" panose="020F0502020204030204" pitchFamily="34" charset="0"/>
              </a:rPr>
              <a:t> people work in Calabria, Sardinia and Umbria, </a:t>
            </a:r>
            <a:r>
              <a:rPr lang="it-IT" sz="2400" dirty="0" err="1">
                <a:effectLst/>
                <a:latin typeface="Calibri" panose="020F0502020204030204" pitchFamily="34" charset="0"/>
                <a:ea typeface="Aptos" panose="020B0004020202020204" pitchFamily="34" charset="0"/>
                <a:cs typeface="Calibri" panose="020F0502020204030204" pitchFamily="34" charset="0"/>
              </a:rPr>
              <a:t>whose</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crops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now</a:t>
            </a:r>
            <a:r>
              <a:rPr lang="it-IT" sz="2400" dirty="0">
                <a:effectLst/>
                <a:latin typeface="Calibri" panose="020F0502020204030204" pitchFamily="34" charset="0"/>
                <a:ea typeface="Aptos" panose="020B0004020202020204" pitchFamily="34" charset="0"/>
                <a:cs typeface="Calibri" panose="020F0502020204030204" pitchFamily="34" charset="0"/>
              </a:rPr>
              <a:t> include </a:t>
            </a:r>
            <a:r>
              <a:rPr lang="it-IT" sz="2400" dirty="0" err="1">
                <a:effectLst/>
                <a:latin typeface="Calibri" panose="020F0502020204030204" pitchFamily="34" charset="0"/>
                <a:ea typeface="Aptos" panose="020B0004020202020204" pitchFamily="34" charset="0"/>
                <a:cs typeface="Calibri" panose="020F0502020204030204" pitchFamily="34" charset="0"/>
              </a:rPr>
              <a:t>lemons</a:t>
            </a:r>
            <a:r>
              <a:rPr lang="it-IT" sz="2400" dirty="0">
                <a:effectLst/>
                <a:latin typeface="Calibri" panose="020F0502020204030204" pitchFamily="34" charset="0"/>
                <a:ea typeface="Aptos" panose="020B0004020202020204" pitchFamily="34" charset="0"/>
                <a:cs typeface="Calibri" panose="020F0502020204030204" pitchFamily="34" charset="0"/>
              </a:rPr>
              <a:t>, limes, </a:t>
            </a:r>
            <a:r>
              <a:rPr lang="it-IT" sz="2400" dirty="0" err="1">
                <a:effectLst/>
                <a:latin typeface="Calibri" panose="020F0502020204030204" pitchFamily="34" charset="0"/>
                <a:ea typeface="Aptos" panose="020B0004020202020204" pitchFamily="34" charset="0"/>
                <a:cs typeface="Calibri" panose="020F0502020204030204" pitchFamily="34" charset="0"/>
              </a:rPr>
              <a:t>oranges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clementines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Sardinian</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pompia</a:t>
            </a:r>
            <a:r>
              <a:rPr lang="it-IT" sz="2400" dirty="0">
                <a:effectLst/>
                <a:latin typeface="Calibri" panose="020F0502020204030204" pitchFamily="34" charset="0"/>
                <a:ea typeface="Aptos" panose="020B0004020202020204" pitchFamily="34" charset="0"/>
                <a:cs typeface="Calibri" panose="020F0502020204030204" pitchFamily="34" charset="0"/>
              </a:rPr>
              <a:t> and </a:t>
            </a:r>
            <a:r>
              <a:rPr lang="it-IT" sz="2400" dirty="0" err="1">
                <a:effectLst/>
                <a:latin typeface="Calibri" panose="020F0502020204030204" pitchFamily="34" charset="0"/>
                <a:ea typeface="Aptos" panose="020B0004020202020204" pitchFamily="34" charset="0"/>
                <a:cs typeface="Calibri" panose="020F0502020204030204" pitchFamily="34" charset="0"/>
              </a:rPr>
              <a:t>various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vegetables</a:t>
            </a:r>
            <a:r>
              <a:rPr lang="it-IT" sz="2400" dirty="0">
                <a:effectLst/>
                <a:latin typeface="Calibri" panose="020F0502020204030204" pitchFamily="34" charset="0"/>
                <a:ea typeface="Aptos" panose="020B0004020202020204" pitchFamily="34" charset="0"/>
                <a:cs typeface="Calibri" panose="020F0502020204030204" pitchFamily="34" charset="0"/>
              </a:rPr>
              <a:t>. </a:t>
            </a:r>
            <a:endParaRPr lang="it-IT" sz="2400" dirty="0">
              <a:latin typeface="Calibri" panose="020F0502020204030204" pitchFamily="34" charset="0"/>
              <a:cs typeface="Calibri" panose="020F0502020204030204" pitchFamily="34" charset="0"/>
            </a:endParaRPr>
          </a:p>
        </p:txBody>
      </p:sp>
      <p:pic>
        <p:nvPicPr>
          <p:cNvPr id="7172" name="Picture 4" descr="Mariangela Lancellotta - SET Sviluppo - SET Energie - Le Greenhouse |  LinkedIn">
            <a:extLst>
              <a:ext uri="{FF2B5EF4-FFF2-40B4-BE49-F238E27FC236}">
                <a16:creationId xmlns:a16="http://schemas.microsoft.com/office/drawing/2014/main" id="{CD3F9104-7ADF-8C89-D11E-CD01AF38A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84" y="4916315"/>
            <a:ext cx="2828835" cy="282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15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D959"/>
        </a:solidFill>
        <a:effectLst/>
      </p:bgPr>
    </p:bg>
    <p:spTree>
      <p:nvGrpSpPr>
        <p:cNvPr id="1" name=""/>
        <p:cNvGrpSpPr/>
        <p:nvPr/>
      </p:nvGrpSpPr>
      <p:grpSpPr>
        <a:xfrm>
          <a:off x="0" y="0"/>
          <a:ext cx="0" cy="0"/>
          <a:chOff x="0" y="0"/>
          <a:chExt cx="0" cy="0"/>
        </a:xfrm>
      </p:grpSpPr>
      <p:grpSp>
        <p:nvGrpSpPr>
          <p:cNvPr id="2" name="Group 2"/>
          <p:cNvGrpSpPr/>
          <p:nvPr/>
        </p:nvGrpSpPr>
        <p:grpSpPr>
          <a:xfrm>
            <a:off x="11277599" y="342900"/>
            <a:ext cx="6676301" cy="9575896"/>
            <a:chOff x="0" y="0"/>
            <a:chExt cx="758598" cy="850064"/>
          </a:xfrm>
        </p:grpSpPr>
        <p:sp>
          <p:nvSpPr>
            <p:cNvPr id="3" name="Freeform 3"/>
            <p:cNvSpPr/>
            <p:nvPr/>
          </p:nvSpPr>
          <p:spPr>
            <a:xfrm>
              <a:off x="0" y="0"/>
              <a:ext cx="758598" cy="850064"/>
            </a:xfrm>
            <a:custGeom>
              <a:avLst/>
              <a:gdLst/>
              <a:ahLst/>
              <a:cxnLst/>
              <a:rect l="l" t="t" r="r" b="b"/>
              <a:pathLst>
                <a:path w="758598" h="850064">
                  <a:moveTo>
                    <a:pt x="0" y="0"/>
                  </a:moveTo>
                  <a:lnTo>
                    <a:pt x="758598" y="0"/>
                  </a:lnTo>
                  <a:lnTo>
                    <a:pt x="758598" y="850064"/>
                  </a:lnTo>
                  <a:lnTo>
                    <a:pt x="0" y="850064"/>
                  </a:lnTo>
                  <a:close/>
                </a:path>
              </a:pathLst>
            </a:custGeom>
            <a:solidFill>
              <a:srgbClr val="FBF6F1"/>
            </a:solidFill>
          </p:spPr>
          <p:txBody>
            <a:bodyPr/>
            <a:lstStyle/>
            <a:p>
              <a:endParaRPr lang="en-US"/>
            </a:p>
          </p:txBody>
        </p:sp>
        <p:sp>
          <p:nvSpPr>
            <p:cNvPr id="4" name="TextBox 4"/>
            <p:cNvSpPr txBox="1"/>
            <p:nvPr/>
          </p:nvSpPr>
          <p:spPr>
            <a:xfrm>
              <a:off x="0" y="-38100"/>
              <a:ext cx="758598" cy="888164"/>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314450" y="2974022"/>
            <a:ext cx="8667750" cy="3000821"/>
          </a:xfrm>
          <a:prstGeom prst="rect">
            <a:avLst/>
          </a:prstGeom>
        </p:spPr>
        <p:txBody>
          <a:bodyPr wrap="square" lIns="0" tIns="0" rIns="0" bIns="0" rtlCol="0" anchor="t">
            <a:spAutoFit/>
          </a:bodyPr>
          <a:lstStyle/>
          <a:p>
            <a:pPr algn="ctr">
              <a:lnSpc>
                <a:spcPts val="11660"/>
              </a:lnSpc>
            </a:pPr>
            <a:r>
              <a:rPr lang="en-US" sz="9600">
                <a:solidFill>
                  <a:srgbClr val="FBF6F1"/>
                </a:solidFill>
                <a:latin typeface="Martel Heavy"/>
              </a:rPr>
              <a:t>Thank you very much!</a:t>
            </a:r>
          </a:p>
        </p:txBody>
      </p:sp>
      <p:sp>
        <p:nvSpPr>
          <p:cNvPr id="7" name="Freeform 7"/>
          <p:cNvSpPr/>
          <p:nvPr/>
        </p:nvSpPr>
        <p:spPr>
          <a:xfrm>
            <a:off x="13639800" y="9181782"/>
            <a:ext cx="2514600" cy="685800"/>
          </a:xfrm>
          <a:custGeom>
            <a:avLst/>
            <a:gdLst/>
            <a:ahLst/>
            <a:cxnLst/>
            <a:rect l="l" t="t" r="r" b="b"/>
            <a:pathLst>
              <a:path w="4811515" h="1004466">
                <a:moveTo>
                  <a:pt x="0" y="0"/>
                </a:moveTo>
                <a:lnTo>
                  <a:pt x="4811515" y="0"/>
                </a:lnTo>
                <a:lnTo>
                  <a:pt x="4811515" y="1004466"/>
                </a:lnTo>
                <a:lnTo>
                  <a:pt x="0" y="1004466"/>
                </a:lnTo>
                <a:lnTo>
                  <a:pt x="0" y="0"/>
                </a:lnTo>
                <a:close/>
              </a:path>
            </a:pathLst>
          </a:custGeom>
          <a:blipFill>
            <a:blip r:embed="rId2"/>
            <a:stretch>
              <a:fillRect/>
            </a:stretch>
          </a:blipFill>
        </p:spPr>
        <p:txBody>
          <a:bodyPr/>
          <a:lstStyle/>
          <a:p>
            <a:endParaRPr lang="en-US"/>
          </a:p>
        </p:txBody>
      </p:sp>
      <p:sp>
        <p:nvSpPr>
          <p:cNvPr id="8" name="Freeform 9">
            <a:extLst>
              <a:ext uri="{FF2B5EF4-FFF2-40B4-BE49-F238E27FC236}">
                <a16:creationId xmlns:a16="http://schemas.microsoft.com/office/drawing/2014/main" id="{BA64940B-4884-D6A3-9ED0-BA3B087724F4}"/>
              </a:ext>
            </a:extLst>
          </p:cNvPr>
          <p:cNvSpPr/>
          <p:nvPr/>
        </p:nvSpPr>
        <p:spPr>
          <a:xfrm>
            <a:off x="12268200" y="3238500"/>
            <a:ext cx="4937362" cy="3342815"/>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3"/>
            <a:stretch>
              <a:fillRect l="-18514" t="-68106" r="-20305" b="-75440"/>
            </a:stretch>
          </a:blipFill>
        </p:spPr>
        <p:txBody>
          <a:bodyPr/>
          <a:lstStyle/>
          <a:p>
            <a:endParaRPr lang="en-US"/>
          </a:p>
        </p:txBody>
      </p:sp>
      <p:sp>
        <p:nvSpPr>
          <p:cNvPr id="9" name="TextBox 6">
            <a:extLst>
              <a:ext uri="{FF2B5EF4-FFF2-40B4-BE49-F238E27FC236}">
                <a16:creationId xmlns:a16="http://schemas.microsoft.com/office/drawing/2014/main" id="{091F88CE-57F4-9C0F-BB8D-B8AFCD8E5C92}"/>
              </a:ext>
            </a:extLst>
          </p:cNvPr>
          <p:cNvSpPr txBox="1"/>
          <p:nvPr/>
        </p:nvSpPr>
        <p:spPr>
          <a:xfrm>
            <a:off x="11277599" y="6816945"/>
            <a:ext cx="6676302" cy="430887"/>
          </a:xfrm>
          <a:prstGeom prst="rect">
            <a:avLst/>
          </a:prstGeom>
        </p:spPr>
        <p:txBody>
          <a:bodyPr wrap="square" lIns="0" tIns="0" rIns="0" bIns="0" rtlCol="0" anchor="t">
            <a:spAutoFit/>
          </a:bodyPr>
          <a:lstStyle/>
          <a:p>
            <a:pPr algn="ctr"/>
            <a:r>
              <a:rPr lang="en-US" sz="2800" b="1">
                <a:solidFill>
                  <a:srgbClr val="1C7B3B"/>
                </a:solidFill>
              </a:rPr>
              <a:t>2023-1-EL01-KA210-ADU-000164781</a:t>
            </a:r>
          </a:p>
        </p:txBody>
      </p:sp>
      <p:sp>
        <p:nvSpPr>
          <p:cNvPr id="5" name="TextBox 6">
            <a:extLst>
              <a:ext uri="{FF2B5EF4-FFF2-40B4-BE49-F238E27FC236}">
                <a16:creationId xmlns:a16="http://schemas.microsoft.com/office/drawing/2014/main" id="{3726CDDC-C694-23D1-F177-2F2AFBDF5372}"/>
              </a:ext>
            </a:extLst>
          </p:cNvPr>
          <p:cNvSpPr txBox="1"/>
          <p:nvPr/>
        </p:nvSpPr>
        <p:spPr>
          <a:xfrm>
            <a:off x="334100" y="8420100"/>
            <a:ext cx="10562500" cy="830997"/>
          </a:xfrm>
          <a:prstGeom prst="rect">
            <a:avLst/>
          </a:prstGeom>
        </p:spPr>
        <p:txBody>
          <a:bodyPr wrap="square" lIns="0" tIns="0" rIns="0" bIns="0" rtlCol="0" anchor="t">
            <a:spAutoFit/>
          </a:bodyPr>
          <a:lstStyle/>
          <a:p>
            <a:pPr algn="ctr"/>
            <a:r>
              <a:rPr lang="en-US" i="0">
                <a:solidFill>
                  <a:srgbClr val="1C7B3B"/>
                </a:solidFill>
                <a:effectLst/>
              </a:rPr>
              <a:t>The European Commission </a:t>
            </a:r>
            <a:r>
              <a:rPr lang="en-US" i="0" err="1">
                <a:solidFill>
                  <a:srgbClr val="1C7B3B"/>
                </a:solidFill>
                <a:effectLst/>
              </a:rPr>
              <a:t>suport</a:t>
            </a:r>
            <a:r>
              <a:rPr lang="en-US" i="0">
                <a:solidFill>
                  <a:srgbClr val="1C7B3B"/>
                </a:solidFill>
                <a:effectLst/>
              </a:rPr>
              <a:t> for the production of this publication does not constitute an endorsement of the contents which reflects the views only of the authors, and the Commission can not be held responsible for any use which may be made of the information contained therein</a:t>
            </a:r>
            <a:endParaRPr lang="en-US">
              <a:solidFill>
                <a:srgbClr val="1C7B3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81399" y="270393"/>
            <a:ext cx="16925201" cy="9318155"/>
          </a:xfrm>
          <a:prstGeom prst="rect">
            <a:avLst/>
          </a:prstGeom>
        </p:spPr>
        <p:txBody>
          <a:bodyPr lIns="50800" tIns="50800" rIns="50800" bIns="50800" rtlCol="0" anchor="ctr"/>
          <a:lstStyle/>
          <a:p>
            <a:pPr algn="ctr">
              <a:lnSpc>
                <a:spcPts val="2659"/>
              </a:lnSpc>
              <a:spcBef>
                <a:spcPct val="0"/>
              </a:spcBef>
            </a:pPr>
            <a:endParaRPr/>
          </a:p>
        </p:txBody>
      </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lIns="91440" tIns="45720" rIns="91440" bIns="45720" anchor="t"/>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4"/>
            <a:stretch>
              <a:fillRect l="-18514" t="-68106" r="-20305" b="-75440"/>
            </a:stretch>
          </a:blipFill>
        </p:spPr>
        <p:txBody>
          <a:bodyPr/>
          <a:lstStyle/>
          <a:p>
            <a:endParaRPr lang="en-US"/>
          </a:p>
        </p:txBody>
      </p:sp>
      <p:sp>
        <p:nvSpPr>
          <p:cNvPr id="9" name="CasellaDiTesto 8">
            <a:extLst>
              <a:ext uri="{FF2B5EF4-FFF2-40B4-BE49-F238E27FC236}">
                <a16:creationId xmlns:a16="http://schemas.microsoft.com/office/drawing/2014/main" id="{806CC8A6-C027-4FDE-5FD1-919316BF8D12}"/>
              </a:ext>
            </a:extLst>
          </p:cNvPr>
          <p:cNvSpPr txBox="1"/>
          <p:nvPr/>
        </p:nvSpPr>
        <p:spPr>
          <a:xfrm>
            <a:off x="3842976" y="569095"/>
            <a:ext cx="10123714" cy="584775"/>
          </a:xfrm>
          <a:prstGeom prst="rect">
            <a:avLst/>
          </a:prstGeom>
          <a:noFill/>
        </p:spPr>
        <p:txBody>
          <a:bodyPr wrap="square">
            <a:spAutoFit/>
          </a:bodyPr>
          <a:lstStyle/>
          <a:p>
            <a:r>
              <a:rPr lang="en-US" sz="3200" b="1" dirty="0">
                <a:solidFill>
                  <a:srgbClr val="1C7B3B"/>
                </a:solidFill>
                <a:effectLst/>
                <a:latin typeface="Calibri" panose="020F0502020204030204" pitchFamily="34" charset="0"/>
                <a:ea typeface="Aptos" panose="020B0004020202020204" pitchFamily="34" charset="0"/>
                <a:cs typeface="Calibri" panose="020F0502020204030204" pitchFamily="34" charset="0"/>
              </a:rPr>
              <a:t>SOME OF THE BENEFITS OF BEING ECO-FRIENDLY</a:t>
            </a:r>
            <a:endParaRPr lang="it-IT" sz="3200" b="1" dirty="0">
              <a:solidFill>
                <a:srgbClr val="1C7B3B"/>
              </a:solidFill>
              <a:latin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378AE423-22AB-FD5C-EDE7-A5C795F07963}"/>
              </a:ext>
            </a:extLst>
          </p:cNvPr>
          <p:cNvSpPr txBox="1"/>
          <p:nvPr/>
        </p:nvSpPr>
        <p:spPr>
          <a:xfrm>
            <a:off x="750871" y="2953743"/>
            <a:ext cx="10123714" cy="4944623"/>
          </a:xfrm>
          <a:prstGeom prst="rect">
            <a:avLst/>
          </a:prstGeom>
          <a:noFill/>
        </p:spPr>
        <p:txBody>
          <a:bodyPr wrap="square">
            <a:spAutoFit/>
          </a:bodyPr>
          <a:lstStyle/>
          <a:p>
            <a:pPr algn="just">
              <a:lnSpc>
                <a:spcPct val="115000"/>
              </a:lnSpc>
              <a:spcAft>
                <a:spcPts val="800"/>
              </a:spcAft>
            </a:pPr>
            <a:r>
              <a:rPr lang="it-IT" sz="2400" kern="100" dirty="0">
                <a:effectLst/>
                <a:latin typeface="Calibri" panose="020F0502020204030204" pitchFamily="34" charset="0"/>
                <a:ea typeface="Aptos" panose="020B0004020202020204" pitchFamily="34" charset="0"/>
                <a:cs typeface="Calibri" panose="020F0502020204030204" pitchFamily="34" charset="0"/>
              </a:rPr>
              <a:t>The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most</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important</a:t>
            </a:r>
            <a:r>
              <a:rPr lang="it-IT" sz="2400" kern="100" dirty="0">
                <a:effectLst/>
                <a:latin typeface="Calibri" panose="020F0502020204030204" pitchFamily="34" charset="0"/>
                <a:ea typeface="Aptos" panose="020B0004020202020204" pitchFamily="34" charset="0"/>
                <a:cs typeface="Calibri" panose="020F0502020204030204" pitchFamily="34" charset="0"/>
              </a:rPr>
              <a:t> benefits of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sustainable</a:t>
            </a:r>
            <a:r>
              <a:rPr lang="it-IT" sz="2400" kern="100" dirty="0">
                <a:effectLst/>
                <a:latin typeface="Calibri" panose="020F0502020204030204" pitchFamily="34" charset="0"/>
                <a:ea typeface="Aptos" panose="020B0004020202020204" pitchFamily="34" charset="0"/>
                <a:cs typeface="Calibri" panose="020F0502020204030204" pitchFamily="34" charset="0"/>
              </a:rPr>
              <a:t> living include:</a:t>
            </a:r>
          </a:p>
          <a:p>
            <a:pPr algn="just">
              <a:lnSpc>
                <a:spcPct val="115000"/>
              </a:lnSpc>
              <a:spcAft>
                <a:spcPts val="800"/>
              </a:spcAft>
            </a:pPr>
            <a:r>
              <a:rPr lang="it-IT" sz="2400" kern="100" dirty="0">
                <a:effectLst/>
                <a:latin typeface="Calibri" panose="020F0502020204030204" pitchFamily="34" charset="0"/>
                <a:ea typeface="Aptos" panose="020B0004020202020204" pitchFamily="34" charset="0"/>
                <a:cs typeface="Calibri" panose="020F0502020204030204" pitchFamily="34" charset="0"/>
              </a:rPr>
              <a:t> </a:t>
            </a:r>
          </a:p>
          <a:p>
            <a:pPr marL="342900" lvl="0" indent="-342900" algn="just">
              <a:lnSpc>
                <a:spcPct val="115000"/>
              </a:lnSpc>
              <a:buFont typeface="Symbol" panose="05050102010706020507" pitchFamily="18" charset="2"/>
              <a:buChar char=""/>
            </a:pPr>
            <a:r>
              <a:rPr lang="it-IT" sz="2400" kern="100" dirty="0" err="1">
                <a:effectLst/>
                <a:latin typeface="Calibri" panose="020F0502020204030204" pitchFamily="34" charset="0"/>
                <a:ea typeface="Aptos" panose="020B0004020202020204" pitchFamily="34" charset="0"/>
                <a:cs typeface="Calibri" panose="020F0502020204030204" pitchFamily="34" charset="0"/>
              </a:rPr>
              <a:t>Improved</a:t>
            </a:r>
            <a:r>
              <a:rPr lang="it-IT" sz="2400" kern="100" dirty="0">
                <a:effectLst/>
                <a:latin typeface="Calibri" panose="020F0502020204030204" pitchFamily="34" charset="0"/>
                <a:ea typeface="Aptos" panose="020B0004020202020204" pitchFamily="34" charset="0"/>
                <a:cs typeface="Calibri" panose="020F0502020204030204" pitchFamily="34" charset="0"/>
              </a:rPr>
              <a:t> health;</a:t>
            </a:r>
          </a:p>
          <a:p>
            <a:pPr lvl="0" algn="just">
              <a:lnSpc>
                <a:spcPct val="115000"/>
              </a:lnSpc>
            </a:pP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gn="just">
              <a:lnSpc>
                <a:spcPct val="115000"/>
              </a:lnSpc>
              <a:buFont typeface="Symbol" panose="05050102010706020507" pitchFamily="18" charset="2"/>
              <a:buChar char=""/>
            </a:pPr>
            <a:r>
              <a:rPr lang="it-IT" sz="2400" kern="100" dirty="0">
                <a:effectLst/>
                <a:latin typeface="Calibri" panose="020F0502020204030204" pitchFamily="34" charset="0"/>
                <a:ea typeface="Aptos" panose="020B0004020202020204" pitchFamily="34" charset="0"/>
                <a:cs typeface="Calibri" panose="020F0502020204030204" pitchFamily="34" charset="0"/>
              </a:rPr>
              <a:t>Lower energy bills;</a:t>
            </a:r>
          </a:p>
          <a:p>
            <a:pPr lvl="0" algn="just">
              <a:lnSpc>
                <a:spcPct val="115000"/>
              </a:lnSpc>
            </a:pP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gn="just">
              <a:lnSpc>
                <a:spcPct val="115000"/>
              </a:lnSpc>
              <a:buFont typeface="Symbol" panose="05050102010706020507" pitchFamily="18" charset="2"/>
              <a:buChar char=""/>
            </a:pPr>
            <a:r>
              <a:rPr lang="it-IT" sz="2400" kern="100" dirty="0" err="1">
                <a:effectLst/>
                <a:latin typeface="Calibri" panose="020F0502020204030204" pitchFamily="34" charset="0"/>
                <a:ea typeface="Aptos" panose="020B0004020202020204" pitchFamily="34" charset="0"/>
                <a:cs typeface="Calibri" panose="020F0502020204030204" pitchFamily="34" charset="0"/>
              </a:rPr>
              <a:t>Reduced</a:t>
            </a:r>
            <a:r>
              <a:rPr lang="it-IT" sz="2400" kern="100" dirty="0">
                <a:effectLst/>
                <a:latin typeface="Calibri" panose="020F0502020204030204" pitchFamily="34" charset="0"/>
                <a:ea typeface="Aptos" panose="020B0004020202020204" pitchFamily="34" charset="0"/>
                <a:cs typeface="Calibri" panose="020F0502020204030204" pitchFamily="34" charset="0"/>
              </a:rPr>
              <a:t> carbon footprint;</a:t>
            </a:r>
          </a:p>
          <a:p>
            <a:pPr lvl="0" algn="just">
              <a:lnSpc>
                <a:spcPct val="115000"/>
              </a:lnSpc>
            </a:pP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gn="just">
              <a:lnSpc>
                <a:spcPct val="115000"/>
              </a:lnSpc>
              <a:buFont typeface="Symbol" panose="05050102010706020507" pitchFamily="18" charset="2"/>
              <a:buChar char=""/>
            </a:pPr>
            <a:r>
              <a:rPr lang="it-IT" sz="2400" kern="100" dirty="0" err="1">
                <a:effectLst/>
                <a:latin typeface="Calibri" panose="020F0502020204030204" pitchFamily="34" charset="0"/>
                <a:ea typeface="Aptos" panose="020B0004020202020204" pitchFamily="34" charset="0"/>
                <a:cs typeface="Calibri" panose="020F0502020204030204" pitchFamily="34" charset="0"/>
              </a:rPr>
              <a:t>Reduced</a:t>
            </a:r>
            <a:r>
              <a:rPr lang="it-IT" sz="2400" kern="100" dirty="0">
                <a:effectLst/>
                <a:latin typeface="Calibri" panose="020F0502020204030204" pitchFamily="34" charset="0"/>
                <a:ea typeface="Aptos" panose="020B0004020202020204" pitchFamily="34" charset="0"/>
                <a:cs typeface="Calibri" panose="020F0502020204030204" pitchFamily="34" charset="0"/>
              </a:rPr>
              <a:t> energy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consumption</a:t>
            </a:r>
            <a:r>
              <a:rPr lang="it-IT" sz="2400" kern="100" dirty="0">
                <a:effectLst/>
                <a:latin typeface="Calibri" panose="020F0502020204030204" pitchFamily="34" charset="0"/>
                <a:ea typeface="Aptos" panose="020B0004020202020204" pitchFamily="34" charset="0"/>
                <a:cs typeface="Calibri" panose="020F0502020204030204" pitchFamily="34" charset="0"/>
              </a:rPr>
              <a:t>; </a:t>
            </a:r>
          </a:p>
          <a:p>
            <a:pPr lvl="0" algn="just">
              <a:lnSpc>
                <a:spcPct val="115000"/>
              </a:lnSpc>
            </a:pP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gn="just">
              <a:lnSpc>
                <a:spcPct val="115000"/>
              </a:lnSpc>
              <a:spcAft>
                <a:spcPts val="800"/>
              </a:spcAft>
              <a:buFont typeface="Symbol" panose="05050102010706020507" pitchFamily="18" charset="2"/>
              <a:buChar char=""/>
            </a:pPr>
            <a:r>
              <a:rPr lang="it-IT" sz="2400" kern="100" dirty="0">
                <a:effectLst/>
                <a:latin typeface="Calibri" panose="020F0502020204030204" pitchFamily="34" charset="0"/>
                <a:ea typeface="Aptos" panose="020B0004020202020204" pitchFamily="34" charset="0"/>
                <a:cs typeface="Calibri" panose="020F0502020204030204" pitchFamily="34" charset="0"/>
              </a:rPr>
              <a:t>Greater </a:t>
            </a:r>
            <a:r>
              <a:rPr lang="it-IT" sz="2400" kern="100" dirty="0" err="1">
                <a:effectLst/>
                <a:latin typeface="Calibri" panose="020F0502020204030204" pitchFamily="34" charset="0"/>
                <a:ea typeface="Aptos" panose="020B0004020202020204" pitchFamily="34" charset="0"/>
                <a:cs typeface="Calibri" panose="020F0502020204030204" pitchFamily="34" charset="0"/>
              </a:rPr>
              <a:t>biodiversity</a:t>
            </a:r>
            <a:r>
              <a:rPr lang="it-IT" sz="2400" kern="100" dirty="0">
                <a:effectLst/>
                <a:latin typeface="Calibri" panose="020F0502020204030204" pitchFamily="34" charset="0"/>
                <a:ea typeface="Aptos" panose="020B0004020202020204" pitchFamily="34" charset="0"/>
                <a:cs typeface="Calibri" panose="020F0502020204030204" pitchFamily="34" charset="0"/>
              </a:rPr>
              <a:t>.</a:t>
            </a:r>
          </a:p>
        </p:txBody>
      </p:sp>
      <p:pic>
        <p:nvPicPr>
          <p:cNvPr id="1028" name="Picture 4" descr="Top Eco-Friendly Products In India | Fresh Tableware">
            <a:extLst>
              <a:ext uri="{FF2B5EF4-FFF2-40B4-BE49-F238E27FC236}">
                <a16:creationId xmlns:a16="http://schemas.microsoft.com/office/drawing/2014/main" id="{25E4448F-687C-8D37-5F8C-89DB4FE513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2729" y="2449148"/>
            <a:ext cx="5583555" cy="5844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42" name="TextBox 42"/>
          <p:cNvSpPr txBox="1"/>
          <p:nvPr/>
        </p:nvSpPr>
        <p:spPr>
          <a:xfrm>
            <a:off x="4868248" y="9869970"/>
            <a:ext cx="982757" cy="5838073"/>
          </a:xfrm>
          <a:prstGeom prst="rect">
            <a:avLst/>
          </a:prstGeom>
        </p:spPr>
        <p:txBody>
          <a:bodyPr wrap="square" lIns="0" tIns="0" rIns="0" bIns="0" rtlCol="0" anchor="t">
            <a:spAutoFit/>
          </a:bodyPr>
          <a:lstStyle/>
          <a:p>
            <a:pPr algn="ctr">
              <a:lnSpc>
                <a:spcPts val="3479"/>
              </a:lnSpc>
            </a:pPr>
            <a:r>
              <a:rPr lang="en-US" sz="2999" dirty="0" err="1">
                <a:solidFill>
                  <a:srgbClr val="FBF6F1"/>
                </a:solidFill>
                <a:latin typeface="Martel Heavy"/>
              </a:rPr>
              <a:t>Encoureagod</a:t>
            </a:r>
            <a:r>
              <a:rPr lang="en-US" sz="2999" dirty="0">
                <a:solidFill>
                  <a:srgbClr val="FBF6F1"/>
                </a:solidFill>
                <a:latin typeface="Martel Heavy"/>
              </a:rPr>
              <a:t> finance management and best results</a:t>
            </a:r>
          </a:p>
        </p:txBody>
      </p:sp>
      <p:sp>
        <p:nvSpPr>
          <p:cNvPr id="47" name="Freeform 47"/>
          <p:cNvSpPr/>
          <p:nvPr/>
        </p:nvSpPr>
        <p:spPr>
          <a:xfrm>
            <a:off x="14734256" y="8245650"/>
            <a:ext cx="3581358" cy="2041350"/>
          </a:xfrm>
          <a:custGeom>
            <a:avLst/>
            <a:gdLst/>
            <a:ahLst/>
            <a:cxnLst/>
            <a:rect l="l" t="t" r="r" b="b"/>
            <a:pathLst>
              <a:path w="3581358" h="2041350">
                <a:moveTo>
                  <a:pt x="0" y="0"/>
                </a:moveTo>
                <a:lnTo>
                  <a:pt x="3581358" y="0"/>
                </a:lnTo>
                <a:lnTo>
                  <a:pt x="3581358" y="2041350"/>
                </a:lnTo>
                <a:lnTo>
                  <a:pt x="0" y="2041350"/>
                </a:lnTo>
                <a:lnTo>
                  <a:pt x="0" y="0"/>
                </a:lnTo>
                <a:close/>
              </a:path>
            </a:pathLst>
          </a:custGeom>
          <a:blipFill>
            <a:blip r:embed="rId2"/>
            <a:stretch>
              <a:fillRect l="-18514" t="-68106" r="-20305" b="-75440"/>
            </a:stretch>
          </a:blipFill>
        </p:spPr>
        <p:txBody>
          <a:bodyPr/>
          <a:lstStyle/>
          <a:p>
            <a:endParaRPr lang="en-US"/>
          </a:p>
        </p:txBody>
      </p:sp>
      <p:sp>
        <p:nvSpPr>
          <p:cNvPr id="4" name="CasellaDiTesto 3">
            <a:extLst>
              <a:ext uri="{FF2B5EF4-FFF2-40B4-BE49-F238E27FC236}">
                <a16:creationId xmlns:a16="http://schemas.microsoft.com/office/drawing/2014/main" id="{DBE7454F-999A-386A-0324-3137845EC8BA}"/>
              </a:ext>
            </a:extLst>
          </p:cNvPr>
          <p:cNvSpPr txBox="1"/>
          <p:nvPr/>
        </p:nvSpPr>
        <p:spPr>
          <a:xfrm>
            <a:off x="5359626" y="407761"/>
            <a:ext cx="5543931" cy="625428"/>
          </a:xfrm>
          <a:prstGeom prst="rect">
            <a:avLst/>
          </a:prstGeom>
          <a:noFill/>
        </p:spPr>
        <p:txBody>
          <a:bodyPr wrap="square" rtlCol="0">
            <a:spAutoFit/>
          </a:bodyPr>
          <a:lstStyle/>
          <a:p>
            <a:pPr>
              <a:lnSpc>
                <a:spcPct val="115000"/>
              </a:lnSpc>
              <a:spcAft>
                <a:spcPts val="800"/>
              </a:spcAft>
            </a:pPr>
            <a:r>
              <a:rPr lang="en-GB" sz="3200" b="1" kern="100" dirty="0">
                <a:solidFill>
                  <a:srgbClr val="1C7B3B"/>
                </a:solidFill>
                <a:effectLst/>
                <a:latin typeface="Calibri" panose="020F0502020204030204" pitchFamily="34" charset="0"/>
              </a:rPr>
              <a:t>What are sustainable practices?</a:t>
            </a:r>
            <a:endParaRPr lang="it-IT" sz="3200" b="1" kern="100" dirty="0">
              <a:solidFill>
                <a:srgbClr val="1C7B3B"/>
              </a:solidFill>
              <a:effectLst/>
              <a:latin typeface="Calibri" panose="020F0502020204030204" pitchFamily="34" charset="0"/>
            </a:endParaRPr>
          </a:p>
        </p:txBody>
      </p:sp>
      <p:sp>
        <p:nvSpPr>
          <p:cNvPr id="5" name="CasellaDiTesto 4">
            <a:extLst>
              <a:ext uri="{FF2B5EF4-FFF2-40B4-BE49-F238E27FC236}">
                <a16:creationId xmlns:a16="http://schemas.microsoft.com/office/drawing/2014/main" id="{E4DF5660-6F62-A77F-8990-61CA3E0B0DA8}"/>
              </a:ext>
            </a:extLst>
          </p:cNvPr>
          <p:cNvSpPr txBox="1"/>
          <p:nvPr/>
        </p:nvSpPr>
        <p:spPr>
          <a:xfrm>
            <a:off x="1742568" y="1559244"/>
            <a:ext cx="12039600" cy="1341586"/>
          </a:xfrm>
          <a:prstGeom prst="rect">
            <a:avLst/>
          </a:prstGeom>
          <a:noFill/>
        </p:spPr>
        <p:txBody>
          <a:bodyPr wrap="square" rtlCol="0">
            <a:spAutoFit/>
          </a:bodyPr>
          <a:lstStyle/>
          <a:p>
            <a:pPr algn="just">
              <a:lnSpc>
                <a:spcPct val="115000"/>
              </a:lnSpc>
              <a:spcAft>
                <a:spcPts val="800"/>
              </a:spcAft>
            </a:pPr>
            <a:r>
              <a:rPr lang="en-GB" sz="2400" kern="100" dirty="0">
                <a:effectLst/>
                <a:latin typeface="Calibri" panose="020F0502020204030204" pitchFamily="34" charset="0"/>
                <a:ea typeface="Aptos" panose="020B0004020202020204" pitchFamily="34" charset="0"/>
                <a:cs typeface="Calibri" panose="020F0502020204030204" pitchFamily="34" charset="0"/>
              </a:rPr>
              <a:t>When we speak of sustainable practices, we refer to </a:t>
            </a:r>
            <a:r>
              <a:rPr lang="en-US" sz="2400" kern="100" dirty="0">
                <a:effectLst/>
                <a:latin typeface="Calibri" panose="020F0502020204030204" pitchFamily="34" charset="0"/>
                <a:ea typeface="Aptos" panose="020B0004020202020204" pitchFamily="34" charset="0"/>
                <a:cs typeface="Calibri" panose="020F0502020204030204" pitchFamily="34" charset="0"/>
              </a:rPr>
              <a:t>actions and behaviors that aim to meet present needs without compromising the ability of future generations to meet their own needs. These practices prioritize long-term environmental, social, and economic well-being.</a:t>
            </a: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80DFD19E-E41F-CE04-2FA6-2E46E0D8AF35}"/>
              </a:ext>
            </a:extLst>
          </p:cNvPr>
          <p:cNvSpPr txBox="1"/>
          <p:nvPr/>
        </p:nvSpPr>
        <p:spPr>
          <a:xfrm>
            <a:off x="6319250" y="3397643"/>
            <a:ext cx="3117272" cy="1015663"/>
          </a:xfrm>
          <a:prstGeom prst="rect">
            <a:avLst/>
          </a:prstGeom>
          <a:noFill/>
        </p:spPr>
        <p:txBody>
          <a:bodyPr wrap="square" rtlCol="0">
            <a:spAutoFit/>
          </a:bodyPr>
          <a:lstStyle/>
          <a:p>
            <a:r>
              <a:rPr lang="it-IT" sz="2400" dirty="0">
                <a:latin typeface="Calibri" panose="020F0502020204030204" pitchFamily="34" charset="0"/>
                <a:cs typeface="Calibri" panose="020F0502020204030204" pitchFamily="34" charset="0"/>
              </a:rPr>
              <a:t>Some </a:t>
            </a:r>
            <a:r>
              <a:rPr lang="it-IT" sz="2400" dirty="0" err="1">
                <a:latin typeface="Calibri" panose="020F0502020204030204" pitchFamily="34" charset="0"/>
                <a:cs typeface="Calibri" panose="020F0502020204030204" pitchFamily="34" charset="0"/>
              </a:rPr>
              <a:t>examples</a:t>
            </a:r>
            <a:r>
              <a:rPr lang="it-IT" sz="2400" dirty="0">
                <a:latin typeface="Calibri" panose="020F0502020204030204" pitchFamily="34" charset="0"/>
                <a:cs typeface="Calibri" panose="020F0502020204030204" pitchFamily="34" charset="0"/>
              </a:rPr>
              <a:t> are:</a:t>
            </a:r>
          </a:p>
          <a:p>
            <a:endParaRPr lang="it-IT" dirty="0"/>
          </a:p>
          <a:p>
            <a:endParaRPr lang="it-IT" dirty="0"/>
          </a:p>
        </p:txBody>
      </p:sp>
      <p:sp>
        <p:nvSpPr>
          <p:cNvPr id="7" name="CasellaDiTesto 6">
            <a:extLst>
              <a:ext uri="{FF2B5EF4-FFF2-40B4-BE49-F238E27FC236}">
                <a16:creationId xmlns:a16="http://schemas.microsoft.com/office/drawing/2014/main" id="{5E447C47-38CA-7BA4-243C-CC0A29403BC8}"/>
              </a:ext>
            </a:extLst>
          </p:cNvPr>
          <p:cNvSpPr txBox="1"/>
          <p:nvPr/>
        </p:nvSpPr>
        <p:spPr>
          <a:xfrm>
            <a:off x="935902" y="4170034"/>
            <a:ext cx="1613333" cy="1200329"/>
          </a:xfrm>
          <a:prstGeom prst="rect">
            <a:avLst/>
          </a:prstGeom>
          <a:noFill/>
        </p:spPr>
        <p:txBody>
          <a:bodyPr wrap="square" rtlCol="0">
            <a:spAutoFit/>
          </a:bodyPr>
          <a:lstStyle/>
          <a:p>
            <a:r>
              <a:rPr lang="it-IT" sz="2400" dirty="0" err="1">
                <a:latin typeface="Calibri" panose="020F0502020204030204" pitchFamily="34" charset="0"/>
                <a:cs typeface="Calibri" panose="020F0502020204030204" pitchFamily="34" charset="0"/>
              </a:rPr>
              <a:t>Renewable</a:t>
            </a:r>
            <a:r>
              <a:rPr lang="it-IT" sz="2400" dirty="0">
                <a:latin typeface="Calibri" panose="020F0502020204030204" pitchFamily="34" charset="0"/>
                <a:cs typeface="Calibri" panose="020F0502020204030204" pitchFamily="34" charset="0"/>
              </a:rPr>
              <a:t> Energy Sources</a:t>
            </a:r>
          </a:p>
        </p:txBody>
      </p:sp>
      <p:sp>
        <p:nvSpPr>
          <p:cNvPr id="8" name="CasellaDiTesto 7">
            <a:extLst>
              <a:ext uri="{FF2B5EF4-FFF2-40B4-BE49-F238E27FC236}">
                <a16:creationId xmlns:a16="http://schemas.microsoft.com/office/drawing/2014/main" id="{2F86EE67-61D4-1FF3-AD6C-0F7AD1BF4DA8}"/>
              </a:ext>
            </a:extLst>
          </p:cNvPr>
          <p:cNvSpPr txBox="1"/>
          <p:nvPr/>
        </p:nvSpPr>
        <p:spPr>
          <a:xfrm>
            <a:off x="3723018" y="6598498"/>
            <a:ext cx="1953491" cy="830997"/>
          </a:xfrm>
          <a:prstGeom prst="rect">
            <a:avLst/>
          </a:prstGeom>
          <a:noFill/>
        </p:spPr>
        <p:txBody>
          <a:bodyPr wrap="square" rtlCol="0">
            <a:spAutoFit/>
          </a:bodyPr>
          <a:lstStyle/>
          <a:p>
            <a:r>
              <a:rPr lang="it-IT" sz="2400" dirty="0" err="1">
                <a:latin typeface="Calibri" panose="020F0502020204030204" pitchFamily="34" charset="0"/>
                <a:cs typeface="Calibri" panose="020F0502020204030204" pitchFamily="34" charset="0"/>
              </a:rPr>
              <a:t>Sustainable</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Agriculture</a:t>
            </a:r>
            <a:endParaRPr lang="it-IT" sz="2400" dirty="0">
              <a:latin typeface="Calibri" panose="020F0502020204030204" pitchFamily="34" charset="0"/>
              <a:cs typeface="Calibri" panose="020F0502020204030204" pitchFamily="34" charset="0"/>
            </a:endParaRPr>
          </a:p>
        </p:txBody>
      </p:sp>
      <p:sp>
        <p:nvSpPr>
          <p:cNvPr id="9" name="CasellaDiTesto 8">
            <a:extLst>
              <a:ext uri="{FF2B5EF4-FFF2-40B4-BE49-F238E27FC236}">
                <a16:creationId xmlns:a16="http://schemas.microsoft.com/office/drawing/2014/main" id="{CA796805-0221-8F80-E962-BC8DA86A58A1}"/>
              </a:ext>
            </a:extLst>
          </p:cNvPr>
          <p:cNvSpPr txBox="1"/>
          <p:nvPr/>
        </p:nvSpPr>
        <p:spPr>
          <a:xfrm>
            <a:off x="7036720" y="7026752"/>
            <a:ext cx="1884219" cy="830997"/>
          </a:xfrm>
          <a:prstGeom prst="rect">
            <a:avLst/>
          </a:prstGeom>
          <a:noFill/>
        </p:spPr>
        <p:txBody>
          <a:bodyPr wrap="square" rtlCol="0">
            <a:spAutoFit/>
          </a:bodyPr>
          <a:lstStyle/>
          <a:p>
            <a:r>
              <a:rPr lang="it-IT" sz="2400" dirty="0" err="1">
                <a:latin typeface="Calibri" panose="020F0502020204030204" pitchFamily="34" charset="0"/>
                <a:cs typeface="Calibri" panose="020F0502020204030204" pitchFamily="34" charset="0"/>
              </a:rPr>
              <a:t>Efficient</a:t>
            </a:r>
            <a:r>
              <a:rPr lang="it-IT" sz="2400" dirty="0">
                <a:latin typeface="Calibri" panose="020F0502020204030204" pitchFamily="34" charset="0"/>
                <a:cs typeface="Calibri" panose="020F0502020204030204" pitchFamily="34" charset="0"/>
              </a:rPr>
              <a:t> Resource Use</a:t>
            </a:r>
          </a:p>
        </p:txBody>
      </p:sp>
      <p:sp>
        <p:nvSpPr>
          <p:cNvPr id="10" name="CasellaDiTesto 9">
            <a:extLst>
              <a:ext uri="{FF2B5EF4-FFF2-40B4-BE49-F238E27FC236}">
                <a16:creationId xmlns:a16="http://schemas.microsoft.com/office/drawing/2014/main" id="{FBEDAB9B-0D33-7831-DB9B-F15C16601584}"/>
              </a:ext>
            </a:extLst>
          </p:cNvPr>
          <p:cNvSpPr txBox="1"/>
          <p:nvPr/>
        </p:nvSpPr>
        <p:spPr>
          <a:xfrm>
            <a:off x="9632320" y="6117808"/>
            <a:ext cx="2055288" cy="830997"/>
          </a:xfrm>
          <a:prstGeom prst="rect">
            <a:avLst/>
          </a:prstGeom>
          <a:noFill/>
        </p:spPr>
        <p:txBody>
          <a:bodyPr wrap="square" rtlCol="0">
            <a:spAutoFit/>
          </a:bodyPr>
          <a:lstStyle/>
          <a:p>
            <a:r>
              <a:rPr lang="it-IT" sz="2400" dirty="0" err="1">
                <a:latin typeface="Calibri" panose="020F0502020204030204" pitchFamily="34" charset="0"/>
                <a:cs typeface="Calibri" panose="020F0502020204030204" pitchFamily="34" charset="0"/>
              </a:rPr>
              <a:t>Sustainable</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Transportation</a:t>
            </a:r>
            <a:endParaRPr lang="it-IT" sz="2400" dirty="0">
              <a:latin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13BC73C0-ADB0-81A6-5CF1-4FDFEBEE513A}"/>
              </a:ext>
            </a:extLst>
          </p:cNvPr>
          <p:cNvSpPr txBox="1"/>
          <p:nvPr/>
        </p:nvSpPr>
        <p:spPr>
          <a:xfrm>
            <a:off x="12207239" y="4244001"/>
            <a:ext cx="2527017" cy="830997"/>
          </a:xfrm>
          <a:prstGeom prst="rect">
            <a:avLst/>
          </a:prstGeom>
          <a:noFill/>
        </p:spPr>
        <p:txBody>
          <a:bodyPr wrap="square" rtlCol="0">
            <a:spAutoFit/>
          </a:bodyPr>
          <a:lstStyle/>
          <a:p>
            <a:r>
              <a:rPr lang="it-IT" sz="2400" dirty="0" err="1">
                <a:latin typeface="Calibri" panose="020F0502020204030204" pitchFamily="34" charset="0"/>
                <a:cs typeface="Calibri" panose="020F0502020204030204" pitchFamily="34" charset="0"/>
              </a:rPr>
              <a:t>Sustainable</a:t>
            </a:r>
            <a:r>
              <a:rPr lang="it-IT" sz="2400" dirty="0">
                <a:latin typeface="Calibri" panose="020F0502020204030204" pitchFamily="34" charset="0"/>
                <a:cs typeface="Calibri" panose="020F0502020204030204" pitchFamily="34" charset="0"/>
              </a:rPr>
              <a:t> Water Management</a:t>
            </a:r>
          </a:p>
        </p:txBody>
      </p:sp>
      <p:pic>
        <p:nvPicPr>
          <p:cNvPr id="2050" name="Picture 2" descr="Renewable Energy - Sources, Definition, Examples, Facts">
            <a:extLst>
              <a:ext uri="{FF2B5EF4-FFF2-40B4-BE49-F238E27FC236}">
                <a16:creationId xmlns:a16="http://schemas.microsoft.com/office/drawing/2014/main" id="{59690B88-31C5-B659-53E6-AFFEB57BDD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988" y="5436816"/>
            <a:ext cx="1812830" cy="16995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ltivating a Greener Future: The Power of Sustainable Agriculture -  Geographic Book">
            <a:extLst>
              <a:ext uri="{FF2B5EF4-FFF2-40B4-BE49-F238E27FC236}">
                <a16:creationId xmlns:a16="http://schemas.microsoft.com/office/drawing/2014/main" id="{2A49267A-1B95-2B9C-9113-9E1390870E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383" y="7481596"/>
            <a:ext cx="2217816" cy="14437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ources Efficiency – E.Styrenics">
            <a:extLst>
              <a:ext uri="{FF2B5EF4-FFF2-40B4-BE49-F238E27FC236}">
                <a16:creationId xmlns:a16="http://schemas.microsoft.com/office/drawing/2014/main" id="{27F5CED5-F8E5-FFD7-AD4D-68FC8082B5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3410" y="7857749"/>
            <a:ext cx="1648691" cy="17517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at should be the objectives of sustainability of green transportation? -  Quora">
            <a:extLst>
              <a:ext uri="{FF2B5EF4-FFF2-40B4-BE49-F238E27FC236}">
                <a16:creationId xmlns:a16="http://schemas.microsoft.com/office/drawing/2014/main" id="{4DE9B68C-CE06-363E-900C-5A6E5AA7EA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89218" y="7070058"/>
            <a:ext cx="1946698" cy="15876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ustainable Water Management Practices for Intensified Agriculture |  SpringerLink">
            <a:extLst>
              <a:ext uri="{FF2B5EF4-FFF2-40B4-BE49-F238E27FC236}">
                <a16:creationId xmlns:a16="http://schemas.microsoft.com/office/drawing/2014/main" id="{1D40FD0F-0B1A-C4E8-3FA1-4B0BC709AD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1493" y="5235495"/>
            <a:ext cx="1791631" cy="158762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ttore 2 12">
            <a:extLst>
              <a:ext uri="{FF2B5EF4-FFF2-40B4-BE49-F238E27FC236}">
                <a16:creationId xmlns:a16="http://schemas.microsoft.com/office/drawing/2014/main" id="{41DEC250-37C0-82D7-2434-D17D6D77D197}"/>
              </a:ext>
            </a:extLst>
          </p:cNvPr>
          <p:cNvCxnSpPr>
            <a:stCxn id="6" idx="1"/>
          </p:cNvCxnSpPr>
          <p:nvPr/>
        </p:nvCxnSpPr>
        <p:spPr>
          <a:xfrm flipH="1">
            <a:off x="4136103" y="3905475"/>
            <a:ext cx="2183147" cy="642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90D13C36-8F16-BB3C-078A-635CF9A799D2}"/>
              </a:ext>
            </a:extLst>
          </p:cNvPr>
          <p:cNvCxnSpPr/>
          <p:nvPr/>
        </p:nvCxnSpPr>
        <p:spPr>
          <a:xfrm flipH="1">
            <a:off x="5424333" y="4602080"/>
            <a:ext cx="1241472" cy="1684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00343A2F-FC53-F111-75E8-3DFACB7C1330}"/>
              </a:ext>
            </a:extLst>
          </p:cNvPr>
          <p:cNvCxnSpPr>
            <a:cxnSpLocks/>
          </p:cNvCxnSpPr>
          <p:nvPr/>
        </p:nvCxnSpPr>
        <p:spPr>
          <a:xfrm>
            <a:off x="7762368" y="4968024"/>
            <a:ext cx="0" cy="1630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FEA64D19-0A61-1955-F847-1A901AACD3FD}"/>
              </a:ext>
            </a:extLst>
          </p:cNvPr>
          <p:cNvCxnSpPr>
            <a:cxnSpLocks/>
          </p:cNvCxnSpPr>
          <p:nvPr/>
        </p:nvCxnSpPr>
        <p:spPr>
          <a:xfrm>
            <a:off x="8943333" y="4598457"/>
            <a:ext cx="1101212" cy="138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E5BB3682-9B13-F018-C319-C05B894CEB21}"/>
              </a:ext>
            </a:extLst>
          </p:cNvPr>
          <p:cNvCxnSpPr>
            <a:stCxn id="6" idx="3"/>
          </p:cNvCxnSpPr>
          <p:nvPr/>
        </p:nvCxnSpPr>
        <p:spPr>
          <a:xfrm>
            <a:off x="9436522" y="3905475"/>
            <a:ext cx="2652090" cy="642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3"/>
          <p:cNvSpPr/>
          <p:nvPr/>
        </p:nvSpPr>
        <p:spPr>
          <a:xfrm>
            <a:off x="14071155" y="7570815"/>
            <a:ext cx="2881706" cy="1642553"/>
          </a:xfrm>
          <a:custGeom>
            <a:avLst/>
            <a:gdLst/>
            <a:ahLst/>
            <a:cxnLst/>
            <a:rect l="l" t="t" r="r" b="b"/>
            <a:pathLst>
              <a:path w="2881706" h="1642553">
                <a:moveTo>
                  <a:pt x="0" y="0"/>
                </a:moveTo>
                <a:lnTo>
                  <a:pt x="2881706" y="0"/>
                </a:lnTo>
                <a:lnTo>
                  <a:pt x="2881706" y="1642553"/>
                </a:lnTo>
                <a:lnTo>
                  <a:pt x="0" y="1642553"/>
                </a:lnTo>
                <a:lnTo>
                  <a:pt x="0" y="0"/>
                </a:lnTo>
                <a:close/>
              </a:path>
            </a:pathLst>
          </a:custGeom>
          <a:blipFill>
            <a:blip r:embed="rId2"/>
            <a:stretch>
              <a:fillRect l="-18514" t="-68106" r="-20305" b="-75440"/>
            </a:stretch>
          </a:blipFill>
        </p:spPr>
        <p:txBody>
          <a:bodyPr/>
          <a:lstStyle/>
          <a:p>
            <a:endParaRPr lang="en-US"/>
          </a:p>
        </p:txBody>
      </p:sp>
      <p:pic>
        <p:nvPicPr>
          <p:cNvPr id="2" name="Immagine 1" descr="Join the green revolution: five ways to keep your company &amp; supply chain  partners sustainable - Supply Chain IT">
            <a:extLst>
              <a:ext uri="{FF2B5EF4-FFF2-40B4-BE49-F238E27FC236}">
                <a16:creationId xmlns:a16="http://schemas.microsoft.com/office/drawing/2014/main" id="{D17554C2-4EC1-341B-0655-6F9BFB505B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004" y="576032"/>
            <a:ext cx="9089179" cy="6424811"/>
          </a:xfrm>
          <a:prstGeom prst="rect">
            <a:avLst/>
          </a:prstGeom>
          <a:noFill/>
          <a:ln>
            <a:noFill/>
          </a:ln>
        </p:spPr>
      </p:pic>
      <p:sp>
        <p:nvSpPr>
          <p:cNvPr id="3" name="CasellaDiTesto 2">
            <a:extLst>
              <a:ext uri="{FF2B5EF4-FFF2-40B4-BE49-F238E27FC236}">
                <a16:creationId xmlns:a16="http://schemas.microsoft.com/office/drawing/2014/main" id="{1A667E27-6959-0892-B34D-06615597EFCE}"/>
              </a:ext>
            </a:extLst>
          </p:cNvPr>
          <p:cNvSpPr txBox="1"/>
          <p:nvPr/>
        </p:nvSpPr>
        <p:spPr>
          <a:xfrm>
            <a:off x="1967345" y="7194807"/>
            <a:ext cx="11637819" cy="2191049"/>
          </a:xfrm>
          <a:prstGeom prst="rect">
            <a:avLst/>
          </a:prstGeom>
          <a:noFill/>
        </p:spPr>
        <p:txBody>
          <a:bodyPr wrap="square" rtlCol="0">
            <a:spAutoFit/>
          </a:bodyPr>
          <a:lstStyle/>
          <a:p>
            <a:pPr algn="just">
              <a:lnSpc>
                <a:spcPct val="115000"/>
              </a:lnSpc>
              <a:spcAft>
                <a:spcPts val="800"/>
              </a:spcAft>
            </a:pPr>
            <a:r>
              <a:rPr lang="en-US" sz="2400" kern="100" dirty="0">
                <a:effectLst/>
                <a:latin typeface="Calibri" panose="020F0502020204030204" pitchFamily="34" charset="0"/>
                <a:ea typeface="Aptos" panose="020B0004020202020204" pitchFamily="34" charset="0"/>
                <a:cs typeface="Calibri" panose="020F0502020204030204" pitchFamily="34" charset="0"/>
              </a:rPr>
              <a:t>Sustainable practices are vital for preserving our ecosystems, protecting biodiversity, and combating climate change. By reducing emissions, conserving natural resources, and minimizing pollution, we can help ensure a healthier planet for future generations.</a:t>
            </a:r>
            <a:r>
              <a:rPr lang="en-US" sz="24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400" kern="100" dirty="0">
                <a:effectLst/>
                <a:latin typeface="Calibri" panose="020F0502020204030204" pitchFamily="34" charset="0"/>
                <a:ea typeface="Aptos" panose="020B0004020202020204" pitchFamily="34" charset="0"/>
                <a:cs typeface="Calibri" panose="020F0502020204030204" pitchFamily="34" charset="0"/>
              </a:rPr>
              <a:t>They also have social benefits; they can lead to cleaner air and water, healthier communities, and improved quality of life.</a:t>
            </a: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3"/>
          <p:cNvSpPr/>
          <p:nvPr/>
        </p:nvSpPr>
        <p:spPr>
          <a:xfrm>
            <a:off x="15522842" y="8695138"/>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2"/>
            <a:stretch>
              <a:fillRect l="-18514" t="-68106" r="-20305" b="-75440"/>
            </a:stretch>
          </a:blipFill>
        </p:spPr>
        <p:txBody>
          <a:bodyPr/>
          <a:lstStyle/>
          <a:p>
            <a:endParaRPr lang="en-US"/>
          </a:p>
        </p:txBody>
      </p:sp>
      <p:sp>
        <p:nvSpPr>
          <p:cNvPr id="3" name="CasellaDiTesto 2">
            <a:extLst>
              <a:ext uri="{FF2B5EF4-FFF2-40B4-BE49-F238E27FC236}">
                <a16:creationId xmlns:a16="http://schemas.microsoft.com/office/drawing/2014/main" id="{0E958BC9-5CD0-B1E6-F4DA-5074679727E2}"/>
              </a:ext>
            </a:extLst>
          </p:cNvPr>
          <p:cNvSpPr txBox="1"/>
          <p:nvPr/>
        </p:nvSpPr>
        <p:spPr>
          <a:xfrm>
            <a:off x="1967345" y="378883"/>
            <a:ext cx="11963400" cy="558743"/>
          </a:xfrm>
          <a:prstGeom prst="rect">
            <a:avLst/>
          </a:prstGeom>
          <a:noFill/>
        </p:spPr>
        <p:txBody>
          <a:bodyPr wrap="square">
            <a:spAutoFit/>
          </a:bodyPr>
          <a:lstStyle/>
          <a:p>
            <a:pPr>
              <a:lnSpc>
                <a:spcPct val="115000"/>
              </a:lnSpc>
              <a:spcAft>
                <a:spcPts val="800"/>
              </a:spcAft>
            </a:pPr>
            <a:r>
              <a:rPr lang="en-GB" sz="2800" b="1" kern="100" dirty="0">
                <a:solidFill>
                  <a:srgbClr val="7ED957"/>
                </a:solidFill>
                <a:effectLst/>
                <a:latin typeface="Calibri" panose="020F0502020204030204" pitchFamily="34" charset="0"/>
              </a:rPr>
              <a:t>A GREENER FUTURE CAN ONLY BE ACHIEVED IF IT IS ALSO A MORE EQUAL ONE</a:t>
            </a:r>
            <a:endParaRPr lang="it-IT" sz="2800" b="1" kern="100" dirty="0">
              <a:solidFill>
                <a:srgbClr val="7ED957"/>
              </a:solidFill>
              <a:effectLst/>
              <a:latin typeface="Calibri" panose="020F0502020204030204" pitchFamily="34" charset="0"/>
            </a:endParaRPr>
          </a:p>
        </p:txBody>
      </p:sp>
      <p:sp>
        <p:nvSpPr>
          <p:cNvPr id="5" name="CasellaDiTesto 4">
            <a:extLst>
              <a:ext uri="{FF2B5EF4-FFF2-40B4-BE49-F238E27FC236}">
                <a16:creationId xmlns:a16="http://schemas.microsoft.com/office/drawing/2014/main" id="{F8925713-2B62-DED9-263F-F7CC2F7B0BB1}"/>
              </a:ext>
            </a:extLst>
          </p:cNvPr>
          <p:cNvSpPr txBox="1"/>
          <p:nvPr/>
        </p:nvSpPr>
        <p:spPr>
          <a:xfrm>
            <a:off x="2715491" y="1554125"/>
            <a:ext cx="11042073" cy="830997"/>
          </a:xfrm>
          <a:prstGeom prst="rect">
            <a:avLst/>
          </a:prstGeom>
          <a:noFill/>
        </p:spPr>
        <p:txBody>
          <a:bodyPr wrap="square">
            <a:spAutoFit/>
          </a:bodyPr>
          <a:lstStyle/>
          <a:p>
            <a:pPr algn="just"/>
            <a:r>
              <a:rPr lang="en-US" sz="2400" dirty="0">
                <a:effectLst/>
                <a:latin typeface="Calibri" panose="020F0502020204030204" pitchFamily="34" charset="0"/>
                <a:ea typeface="Aptos" panose="020B0004020202020204" pitchFamily="34" charset="0"/>
                <a:cs typeface="Calibri" panose="020F0502020204030204" pitchFamily="34" charset="0"/>
              </a:rPr>
              <a:t>Women are key economic actors. As business leaders, investors, employees and customers, they play a vital role in shaping the way that markets and societies behave. </a:t>
            </a:r>
            <a:endParaRPr lang="it-IT" sz="2400" dirty="0">
              <a:latin typeface="Calibri" panose="020F0502020204030204" pitchFamily="34" charset="0"/>
              <a:cs typeface="Calibri" panose="020F0502020204030204" pitchFamily="34" charset="0"/>
            </a:endParaRPr>
          </a:p>
        </p:txBody>
      </p:sp>
      <p:pic>
        <p:nvPicPr>
          <p:cNvPr id="3074" name="Picture 2" descr="2040 climate target - European Commission">
            <a:extLst>
              <a:ext uri="{FF2B5EF4-FFF2-40B4-BE49-F238E27FC236}">
                <a16:creationId xmlns:a16="http://schemas.microsoft.com/office/drawing/2014/main" id="{0A6BB141-BE88-7B46-7965-FD291325CE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6005" y="2949855"/>
            <a:ext cx="6186080" cy="4592782"/>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08DDBC20-5F90-41A8-A816-A62B7983A6C9}"/>
              </a:ext>
            </a:extLst>
          </p:cNvPr>
          <p:cNvSpPr txBox="1"/>
          <p:nvPr/>
        </p:nvSpPr>
        <p:spPr>
          <a:xfrm>
            <a:off x="2715490" y="8107371"/>
            <a:ext cx="11402292" cy="1200329"/>
          </a:xfrm>
          <a:prstGeom prst="rect">
            <a:avLst/>
          </a:prstGeom>
          <a:noFill/>
        </p:spPr>
        <p:txBody>
          <a:bodyPr wrap="square">
            <a:spAutoFit/>
          </a:bodyPr>
          <a:lstStyle/>
          <a:p>
            <a:pPr algn="just"/>
            <a:r>
              <a:rPr lang="it-IT" sz="2400" dirty="0" err="1">
                <a:effectLst/>
                <a:latin typeface="Calibri" panose="020F0502020204030204" pitchFamily="34" charset="0"/>
                <a:ea typeface="Aptos" panose="020B0004020202020204" pitchFamily="34" charset="0"/>
                <a:cs typeface="Calibri" panose="020F0502020204030204" pitchFamily="34" charset="0"/>
              </a:rPr>
              <a:t>Increasing</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women’s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participation</a:t>
            </a:r>
            <a:r>
              <a:rPr lang="it-IT" sz="2400" dirty="0">
                <a:effectLst/>
                <a:latin typeface="Calibri" panose="020F0502020204030204" pitchFamily="34" charset="0"/>
                <a:ea typeface="Aptos" panose="020B0004020202020204" pitchFamily="34" charset="0"/>
                <a:cs typeface="Calibri" panose="020F0502020204030204" pitchFamily="34" charset="0"/>
              </a:rPr>
              <a:t> in the work force and closing the </a:t>
            </a:r>
            <a:r>
              <a:rPr lang="it-IT" sz="2400" dirty="0" err="1">
                <a:effectLst/>
                <a:latin typeface="Calibri" panose="020F0502020204030204" pitchFamily="34" charset="0"/>
                <a:ea typeface="Aptos" panose="020B0004020202020204" pitchFamily="34" charset="0"/>
                <a:cs typeface="Calibri" panose="020F0502020204030204" pitchFamily="34" charset="0"/>
              </a:rPr>
              <a:t>pay</a:t>
            </a:r>
            <a:r>
              <a:rPr lang="it-IT" sz="2400" dirty="0">
                <a:effectLst/>
                <a:latin typeface="Calibri" panose="020F0502020204030204" pitchFamily="34" charset="0"/>
                <a:ea typeface="Aptos" panose="020B0004020202020204" pitchFamily="34" charset="0"/>
                <a:cs typeface="Calibri" panose="020F0502020204030204" pitchFamily="34" charset="0"/>
              </a:rPr>
              <a:t> gap </a:t>
            </a:r>
            <a:r>
              <a:rPr lang="it-IT" sz="2400" dirty="0" err="1">
                <a:effectLst/>
                <a:latin typeface="Calibri" panose="020F0502020204030204" pitchFamily="34" charset="0"/>
                <a:ea typeface="Aptos" panose="020B0004020202020204" pitchFamily="34" charset="0"/>
                <a:cs typeface="Calibri" panose="020F0502020204030204" pitchFamily="34" charset="0"/>
              </a:rPr>
              <a:t>between</a:t>
            </a:r>
            <a:r>
              <a:rPr lang="it-IT" sz="2400" dirty="0">
                <a:effectLst/>
                <a:latin typeface="Calibri" panose="020F0502020204030204" pitchFamily="34" charset="0"/>
                <a:ea typeface="Aptos" panose="020B0004020202020204" pitchFamily="34" charset="0"/>
                <a:cs typeface="Calibri" panose="020F0502020204030204" pitchFamily="34" charset="0"/>
              </a:rPr>
              <a:t> women and men </a:t>
            </a:r>
            <a:r>
              <a:rPr lang="it-IT" sz="2400" dirty="0" err="1">
                <a:effectLst/>
                <a:latin typeface="Calibri" panose="020F0502020204030204" pitchFamily="34" charset="0"/>
                <a:ea typeface="Aptos" panose="020B0004020202020204" pitchFamily="34" charset="0"/>
                <a:cs typeface="Calibri" panose="020F0502020204030204" pitchFamily="34" charset="0"/>
              </a:rPr>
              <a:t>will</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have</a:t>
            </a:r>
            <a:r>
              <a:rPr lang="it-IT" sz="2400" dirty="0">
                <a:effectLst/>
                <a:latin typeface="Calibri" panose="020F0502020204030204" pitchFamily="34" charset="0"/>
                <a:ea typeface="Aptos" panose="020B0004020202020204" pitchFamily="34" charset="0"/>
                <a:cs typeface="Calibri" panose="020F0502020204030204" pitchFamily="34" charset="0"/>
              </a:rPr>
              <a:t> a positive impact on </a:t>
            </a:r>
            <a:r>
              <a:rPr lang="it-IT" sz="2400" dirty="0" err="1">
                <a:effectLst/>
                <a:latin typeface="Calibri" panose="020F0502020204030204" pitchFamily="34" charset="0"/>
                <a:ea typeface="Aptos" panose="020B0004020202020204" pitchFamily="34" charset="0"/>
                <a:cs typeface="Calibri" panose="020F0502020204030204" pitchFamily="34" charset="0"/>
              </a:rPr>
              <a:t>economic</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growth</a:t>
            </a:r>
            <a:r>
              <a:rPr lang="it-IT" sz="2400" dirty="0">
                <a:effectLst/>
                <a:latin typeface="Calibri" panose="020F0502020204030204" pitchFamily="34" charset="0"/>
                <a:ea typeface="Aptos" panose="020B0004020202020204" pitchFamily="34" charset="0"/>
                <a:cs typeface="Calibri" panose="020F0502020204030204" pitchFamily="34" charset="0"/>
              </a:rPr>
              <a:t> in the EU. </a:t>
            </a:r>
            <a:r>
              <a:rPr lang="it-IT" sz="2400" dirty="0" err="1">
                <a:effectLst/>
                <a:latin typeface="Calibri" panose="020F0502020204030204" pitchFamily="34" charset="0"/>
                <a:ea typeface="Aptos" panose="020B0004020202020204" pitchFamily="34" charset="0"/>
                <a:cs typeface="Calibri" panose="020F0502020204030204" pitchFamily="34" charset="0"/>
              </a:rPr>
              <a:t>Despite</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recent</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improvements</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there</a:t>
            </a:r>
            <a:r>
              <a:rPr lang="it-IT" sz="2400" dirty="0">
                <a:effectLst/>
                <a:latin typeface="Calibri" panose="020F0502020204030204" pitchFamily="34" charset="0"/>
                <a:ea typeface="Aptos" panose="020B0004020202020204" pitchFamily="34" charset="0"/>
                <a:cs typeface="Calibri" panose="020F0502020204030204" pitchFamily="34" charset="0"/>
              </a:rPr>
              <a:t> are </a:t>
            </a:r>
            <a:r>
              <a:rPr lang="it-IT" sz="2400" dirty="0" err="1">
                <a:effectLst/>
                <a:latin typeface="Calibri" panose="020F0502020204030204" pitchFamily="34" charset="0"/>
                <a:ea typeface="Aptos" panose="020B0004020202020204" pitchFamily="34" charset="0"/>
                <a:cs typeface="Calibri" panose="020F0502020204030204" pitchFamily="34" charset="0"/>
              </a:rPr>
              <a:t>still</a:t>
            </a:r>
            <a:r>
              <a:rPr lang="it-IT" sz="2400" dirty="0">
                <a:effectLst/>
                <a:latin typeface="Calibri" panose="020F0502020204030204" pitchFamily="34" charset="0"/>
                <a:ea typeface="Aptos" panose="020B0004020202020204" pitchFamily="34" charset="0"/>
                <a:cs typeface="Calibri" panose="020F0502020204030204" pitchFamily="34" charset="0"/>
              </a:rPr>
              <a:t> </a:t>
            </a:r>
            <a:r>
              <a:rPr lang="it-IT" sz="2400" dirty="0" err="1">
                <a:effectLst/>
                <a:latin typeface="Calibri" panose="020F0502020204030204" pitchFamily="34" charset="0"/>
                <a:ea typeface="Aptos" panose="020B0004020202020204" pitchFamily="34" charset="0"/>
                <a:cs typeface="Calibri" panose="020F0502020204030204" pitchFamily="34" charset="0"/>
              </a:rPr>
              <a:t>persistent</a:t>
            </a:r>
            <a:r>
              <a:rPr lang="it-IT" sz="2400" dirty="0">
                <a:effectLst/>
                <a:latin typeface="Calibri" panose="020F0502020204030204" pitchFamily="34" charset="0"/>
                <a:ea typeface="Aptos" panose="020B0004020202020204" pitchFamily="34" charset="0"/>
                <a:cs typeface="Calibri" panose="020F0502020204030204" pitchFamily="34" charset="0"/>
              </a:rPr>
              <a:t> gender gaps in labour market activity and </a:t>
            </a:r>
            <a:r>
              <a:rPr lang="it-IT" sz="2400" dirty="0" err="1">
                <a:effectLst/>
                <a:latin typeface="Calibri" panose="020F0502020204030204" pitchFamily="34" charset="0"/>
                <a:ea typeface="Aptos" panose="020B0004020202020204" pitchFamily="34" charset="0"/>
                <a:cs typeface="Calibri" panose="020F0502020204030204" pitchFamily="34" charset="0"/>
              </a:rPr>
              <a:t>pay</a:t>
            </a:r>
            <a:endParaRPr lang="it-IT" sz="24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9"/>
          <p:cNvSpPr/>
          <p:nvPr/>
        </p:nvSpPr>
        <p:spPr>
          <a:xfrm>
            <a:off x="12614972" y="8899504"/>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2"/>
            <a:stretch>
              <a:fillRect l="-18514" t="-68106" r="-20305" b="-75440"/>
            </a:stretch>
          </a:blipFill>
        </p:spPr>
        <p:txBody>
          <a:bodyPr/>
          <a:lstStyle/>
          <a:p>
            <a:endParaRPr lang="en-US"/>
          </a:p>
        </p:txBody>
      </p:sp>
      <p:sp>
        <p:nvSpPr>
          <p:cNvPr id="3" name="CasellaDiTesto 2">
            <a:extLst>
              <a:ext uri="{FF2B5EF4-FFF2-40B4-BE49-F238E27FC236}">
                <a16:creationId xmlns:a16="http://schemas.microsoft.com/office/drawing/2014/main" id="{15EFFFF3-8DF6-D07B-B3D7-B6671DACFCF9}"/>
              </a:ext>
            </a:extLst>
          </p:cNvPr>
          <p:cNvSpPr txBox="1"/>
          <p:nvPr/>
        </p:nvSpPr>
        <p:spPr>
          <a:xfrm>
            <a:off x="1759529" y="479645"/>
            <a:ext cx="12853554" cy="558743"/>
          </a:xfrm>
          <a:prstGeom prst="rect">
            <a:avLst/>
          </a:prstGeom>
          <a:noFill/>
        </p:spPr>
        <p:txBody>
          <a:bodyPr wrap="square">
            <a:spAutoFit/>
          </a:bodyPr>
          <a:lstStyle/>
          <a:p>
            <a:pPr>
              <a:lnSpc>
                <a:spcPct val="115000"/>
              </a:lnSpc>
              <a:spcAft>
                <a:spcPts val="800"/>
              </a:spcAft>
            </a:pPr>
            <a:r>
              <a:rPr lang="en-GB" sz="2800" b="1" kern="100" dirty="0">
                <a:solidFill>
                  <a:srgbClr val="7ED957"/>
                </a:solidFill>
                <a:effectLst/>
                <a:latin typeface="Calibri" panose="020F0502020204030204" pitchFamily="34" charset="0"/>
              </a:rPr>
              <a:t>WHY WOMEN SHOULD PREFER PRODUCTS THAT FOLLOW SUSTAINABLE PRACTICES?</a:t>
            </a:r>
            <a:endParaRPr lang="it-IT" sz="2800" b="1" kern="100" dirty="0">
              <a:solidFill>
                <a:srgbClr val="7ED957"/>
              </a:solidFill>
              <a:effectLst/>
              <a:latin typeface="Calibri" panose="020F0502020204030204" pitchFamily="34" charset="0"/>
            </a:endParaRPr>
          </a:p>
        </p:txBody>
      </p:sp>
      <p:sp>
        <p:nvSpPr>
          <p:cNvPr id="5" name="CasellaDiTesto 4">
            <a:extLst>
              <a:ext uri="{FF2B5EF4-FFF2-40B4-BE49-F238E27FC236}">
                <a16:creationId xmlns:a16="http://schemas.microsoft.com/office/drawing/2014/main" id="{48F768E3-5411-C5EF-A4DA-869635CF5EDC}"/>
              </a:ext>
            </a:extLst>
          </p:cNvPr>
          <p:cNvSpPr txBox="1"/>
          <p:nvPr/>
        </p:nvSpPr>
        <p:spPr>
          <a:xfrm>
            <a:off x="1960420" y="1433426"/>
            <a:ext cx="12451771" cy="1766317"/>
          </a:xfrm>
          <a:prstGeom prst="rect">
            <a:avLst/>
          </a:prstGeom>
          <a:noFill/>
        </p:spPr>
        <p:txBody>
          <a:bodyPr wrap="square">
            <a:spAutoFit/>
          </a:bodyPr>
          <a:lstStyle/>
          <a:p>
            <a:pPr algn="just">
              <a:lnSpc>
                <a:spcPct val="115000"/>
              </a:lnSpc>
              <a:spcAft>
                <a:spcPts val="800"/>
              </a:spcAft>
            </a:pPr>
            <a:r>
              <a:rPr lang="en-US" sz="2400" kern="100" dirty="0">
                <a:effectLst/>
                <a:latin typeface="Calibri" panose="020F0502020204030204" pitchFamily="34" charset="0"/>
                <a:ea typeface="Aptos" panose="020B0004020202020204" pitchFamily="34" charset="0"/>
                <a:cs typeface="Calibri" panose="020F0502020204030204" pitchFamily="34" charset="0"/>
              </a:rPr>
              <a:t>Women play a crucial role in ensuring the effectiveness and efficiency of sustainable development efforts. Their full and equal participation in decision-making and policy development is essential to create and maintain this pathway. Mainstreaming women’s greater participation in these roles is also crucial in ensuring the achievement of the UN Sustainable Development Goals (SDGs). </a:t>
            </a: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6" name="Immagine 5" descr="Sustainable Development Goals | JLIS.it">
            <a:extLst>
              <a:ext uri="{FF2B5EF4-FFF2-40B4-BE49-F238E27FC236}">
                <a16:creationId xmlns:a16="http://schemas.microsoft.com/office/drawing/2014/main" id="{AA595237-B7EB-60F3-F620-874B0A7A6F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86" t="9919" r="4240" b="9526"/>
          <a:stretch/>
        </p:blipFill>
        <p:spPr bwMode="auto">
          <a:xfrm>
            <a:off x="5532135" y="3424144"/>
            <a:ext cx="5308340" cy="3286503"/>
          </a:xfrm>
          <a:prstGeom prst="rect">
            <a:avLst/>
          </a:prstGeom>
          <a:noFill/>
          <a:ln>
            <a:noFill/>
          </a:ln>
          <a:extLst>
            <a:ext uri="{53640926-AAD7-44D8-BBD7-CCE9431645EC}">
              <a14:shadowObscured xmlns:a14="http://schemas.microsoft.com/office/drawing/2010/main"/>
            </a:ext>
          </a:extLst>
        </p:spPr>
      </p:pic>
      <p:sp>
        <p:nvSpPr>
          <p:cNvPr id="8" name="CasellaDiTesto 7">
            <a:extLst>
              <a:ext uri="{FF2B5EF4-FFF2-40B4-BE49-F238E27FC236}">
                <a16:creationId xmlns:a16="http://schemas.microsoft.com/office/drawing/2014/main" id="{7DFDA418-0558-9CFC-6F70-9F1574A9D352}"/>
              </a:ext>
            </a:extLst>
          </p:cNvPr>
          <p:cNvSpPr txBox="1"/>
          <p:nvPr/>
        </p:nvSpPr>
        <p:spPr>
          <a:xfrm>
            <a:off x="1960420" y="6960512"/>
            <a:ext cx="12103358" cy="1938992"/>
          </a:xfrm>
          <a:prstGeom prst="rect">
            <a:avLst/>
          </a:prstGeom>
          <a:noFill/>
        </p:spPr>
        <p:txBody>
          <a:bodyPr wrap="square">
            <a:spAutoFit/>
          </a:bodyPr>
          <a:lstStyle/>
          <a:p>
            <a:pPr algn="just"/>
            <a:r>
              <a:rPr lang="en-US" sz="2400" dirty="0">
                <a:effectLst/>
                <a:latin typeface="Calibri" panose="020F0502020204030204" pitchFamily="34" charset="0"/>
                <a:ea typeface="Aptos" panose="020B0004020202020204" pitchFamily="34" charset="0"/>
                <a:cs typeface="Calibri" panose="020F0502020204030204" pitchFamily="34" charset="0"/>
              </a:rPr>
              <a:t>The Sustainable Development Goals Progress Chart 2023 presents a comprehensive overview of global progress with respect to the targets outlined in the 17 Goals of the 2030 Agenda for Sustainable Development. Among the 169 targets, 138 can be assessed based on both available global data and analysis conducted by custodian agencies, while 31 targets lack </a:t>
            </a:r>
            <a:r>
              <a:rPr lang="en-US" sz="2400" dirty="0" err="1">
                <a:effectLst/>
                <a:latin typeface="Calibri" panose="020F0502020204030204" pitchFamily="34" charset="0"/>
                <a:ea typeface="Aptos" panose="020B0004020202020204" pitchFamily="34" charset="0"/>
                <a:cs typeface="Calibri" panose="020F0502020204030204" pitchFamily="34" charset="0"/>
              </a:rPr>
              <a:t>su</a:t>
            </a:r>
            <a:r>
              <a:rPr lang="en-US" sz="2400" dirty="0">
                <a:effectLst/>
                <a:latin typeface="Calibri" panose="020F0502020204030204" pitchFamily="34" charset="0"/>
                <a:ea typeface="Aptos" panose="020B0004020202020204" pitchFamily="34" charset="0"/>
                <a:cs typeface="Calibri" panose="020F0502020204030204" pitchFamily="34" charset="0"/>
              </a:rPr>
              <a:t> </a:t>
            </a:r>
            <a:r>
              <a:rPr lang="en-US" sz="2400" dirty="0" err="1">
                <a:effectLst/>
                <a:latin typeface="Calibri" panose="020F0502020204030204" pitchFamily="34" charset="0"/>
                <a:ea typeface="Aptos" panose="020B0004020202020204" pitchFamily="34" charset="0"/>
                <a:cs typeface="Calibri" panose="020F0502020204030204" pitchFamily="34" charset="0"/>
              </a:rPr>
              <a:t>cient</a:t>
            </a:r>
            <a:r>
              <a:rPr lang="en-US" sz="2400" dirty="0">
                <a:effectLst/>
                <a:latin typeface="Calibri" panose="020F0502020204030204" pitchFamily="34" charset="0"/>
                <a:ea typeface="Aptos" panose="020B0004020202020204" pitchFamily="34" charset="0"/>
                <a:cs typeface="Calibri" panose="020F0502020204030204" pitchFamily="34" charset="0"/>
              </a:rPr>
              <a:t> data or additional analysis for the trend assessment. </a:t>
            </a:r>
            <a:endParaRPr lang="it-IT" sz="24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701"/>
            <a:ext cx="18288001" cy="10299701"/>
            <a:chOff x="0" y="-8467"/>
            <a:chExt cx="12192000" cy="6866467"/>
          </a:xfrm>
        </p:grpSpPr>
        <p:cxnSp>
          <p:nvCxnSpPr>
            <p:cNvPr id="62" name="Straight Connector 6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asellaDiTesto 2">
            <a:extLst>
              <a:ext uri="{FF2B5EF4-FFF2-40B4-BE49-F238E27FC236}">
                <a16:creationId xmlns:a16="http://schemas.microsoft.com/office/drawing/2014/main" id="{31B4C6B4-9C6A-508E-AC56-512D746BEB85}"/>
              </a:ext>
            </a:extLst>
          </p:cNvPr>
          <p:cNvSpPr txBox="1"/>
          <p:nvPr/>
        </p:nvSpPr>
        <p:spPr>
          <a:xfrm>
            <a:off x="1484705" y="7277121"/>
            <a:ext cx="12486845" cy="2615781"/>
          </a:xfrm>
          <a:prstGeom prst="rect">
            <a:avLst/>
          </a:prstGeom>
          <a:noFill/>
        </p:spPr>
        <p:txBody>
          <a:bodyPr wrap="square">
            <a:spAutoFit/>
          </a:bodyPr>
          <a:lstStyle/>
          <a:p>
            <a:pPr algn="just">
              <a:lnSpc>
                <a:spcPct val="115000"/>
              </a:lnSpc>
              <a:spcAft>
                <a:spcPts val="800"/>
              </a:spcAft>
            </a:pPr>
            <a:r>
              <a:rPr lang="en-US" sz="2400" kern="100" dirty="0">
                <a:effectLst/>
                <a:latin typeface="Calibri" panose="020F0502020204030204" pitchFamily="34" charset="0"/>
                <a:ea typeface="Aptos" panose="020B0004020202020204" pitchFamily="34" charset="0"/>
                <a:cs typeface="Calibri" panose="020F0502020204030204" pitchFamily="34" charset="0"/>
              </a:rPr>
              <a:t>Among the assessable targets, a mere 15 per cent are on track to be achieved by 2030. Nearly half—48 per cent—of the targets that can be assessed show moderate or severe deviations from the desired trajectory. Furthermore, over one-third—37 per cent—of these targets have experienced no progress or, even worse, have regressed below the 2015 baseline. This comprehensive assessment underscores the urgent need for intensified e orts to ensure the Sustainable Development Goals stay on course.</a:t>
            </a: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4" name="Immagine 3" descr="The SDGs in 2024: Moving Beyond 15% | by SDGCounting | SDG Counting | Medium">
            <a:extLst>
              <a:ext uri="{FF2B5EF4-FFF2-40B4-BE49-F238E27FC236}">
                <a16:creationId xmlns:a16="http://schemas.microsoft.com/office/drawing/2014/main" id="{BE36A788-5BB5-CD84-66E3-1D460B1C87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85" t="1975" r="2137"/>
          <a:stretch/>
        </p:blipFill>
        <p:spPr bwMode="auto">
          <a:xfrm>
            <a:off x="4754975" y="718676"/>
            <a:ext cx="7633855" cy="61643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616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Isosceles Triangle 3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63894" cy="8499231"/>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asellaDiTesto 2">
            <a:extLst>
              <a:ext uri="{FF2B5EF4-FFF2-40B4-BE49-F238E27FC236}">
                <a16:creationId xmlns:a16="http://schemas.microsoft.com/office/drawing/2014/main" id="{64A36E76-ABD0-A18E-6F63-68BD7D228286}"/>
              </a:ext>
            </a:extLst>
          </p:cNvPr>
          <p:cNvSpPr txBox="1"/>
          <p:nvPr/>
        </p:nvSpPr>
        <p:spPr>
          <a:xfrm>
            <a:off x="4263737" y="344067"/>
            <a:ext cx="9150926" cy="625428"/>
          </a:xfrm>
          <a:prstGeom prst="rect">
            <a:avLst/>
          </a:prstGeom>
          <a:noFill/>
        </p:spPr>
        <p:txBody>
          <a:bodyPr wrap="square">
            <a:spAutoFit/>
          </a:bodyPr>
          <a:lstStyle/>
          <a:p>
            <a:pPr>
              <a:lnSpc>
                <a:spcPct val="115000"/>
              </a:lnSpc>
              <a:spcAft>
                <a:spcPts val="800"/>
              </a:spcAft>
            </a:pPr>
            <a:r>
              <a:rPr lang="en-GB" sz="3200" b="1" kern="100" dirty="0">
                <a:solidFill>
                  <a:srgbClr val="7ED957"/>
                </a:solidFill>
                <a:effectLst/>
                <a:latin typeface="Calibri" panose="020F0502020204030204" pitchFamily="34" charset="0"/>
              </a:rPr>
              <a:t>SOCIAL DRIVERS OF SUSTAINABLE DEVELOPMENT</a:t>
            </a:r>
            <a:endParaRPr lang="it-IT" sz="3200" b="1" kern="100" dirty="0">
              <a:solidFill>
                <a:srgbClr val="7ED957"/>
              </a:solidFill>
              <a:effectLst/>
              <a:latin typeface="Calibri" panose="020F0502020204030204" pitchFamily="34" charset="0"/>
            </a:endParaRPr>
          </a:p>
        </p:txBody>
      </p:sp>
      <p:pic>
        <p:nvPicPr>
          <p:cNvPr id="4098" name="Picture 2" descr="Disruptive technologies drive sustainability in the shipping industry -  SAFETY4SEA">
            <a:extLst>
              <a:ext uri="{FF2B5EF4-FFF2-40B4-BE49-F238E27FC236}">
                <a16:creationId xmlns:a16="http://schemas.microsoft.com/office/drawing/2014/main" id="{7495B8AE-D9B5-CE59-BDD3-71F797DC6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237" y="1182565"/>
            <a:ext cx="6562725" cy="61341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C92B5A61-A35C-7C0C-8FF1-3DF8BB7EB40F}"/>
              </a:ext>
            </a:extLst>
          </p:cNvPr>
          <p:cNvSpPr txBox="1"/>
          <p:nvPr/>
        </p:nvSpPr>
        <p:spPr>
          <a:xfrm>
            <a:off x="4035136" y="7529735"/>
            <a:ext cx="9150926" cy="1938992"/>
          </a:xfrm>
          <a:prstGeom prst="rect">
            <a:avLst/>
          </a:prstGeom>
          <a:noFill/>
        </p:spPr>
        <p:txBody>
          <a:bodyPr wrap="square">
            <a:spAutoFit/>
          </a:bodyPr>
          <a:lstStyle/>
          <a:p>
            <a:pPr algn="just"/>
            <a:r>
              <a:rPr lang="en-US" sz="2400" dirty="0">
                <a:effectLst/>
                <a:latin typeface="Calibri" panose="020F0502020204030204" pitchFamily="34" charset="0"/>
                <a:ea typeface="Aptos" panose="020B0004020202020204" pitchFamily="34" charset="0"/>
                <a:cs typeface="Calibri" panose="020F0502020204030204" pitchFamily="34" charset="0"/>
              </a:rPr>
              <a:t>A central aspect of the social dimensions of sustainable development relates to social conditions and factors that shape processes of change. These “social drivers” relate to social structures and institutions that shape people’s preferences, </a:t>
            </a:r>
            <a:r>
              <a:rPr lang="en-US" sz="2400" dirty="0" err="1">
                <a:effectLst/>
                <a:latin typeface="Calibri" panose="020F0502020204030204" pitchFamily="34" charset="0"/>
                <a:ea typeface="Aptos" panose="020B0004020202020204" pitchFamily="34" charset="0"/>
                <a:cs typeface="Calibri" panose="020F0502020204030204" pitchFamily="34" charset="0"/>
              </a:rPr>
              <a:t>behaviour</a:t>
            </a:r>
            <a:r>
              <a:rPr lang="en-US" sz="2400" dirty="0">
                <a:effectLst/>
                <a:latin typeface="Calibri" panose="020F0502020204030204" pitchFamily="34" charset="0"/>
                <a:ea typeface="Aptos" panose="020B0004020202020204" pitchFamily="34" charset="0"/>
                <a:cs typeface="Calibri" panose="020F0502020204030204" pitchFamily="34" charset="0"/>
              </a:rPr>
              <a:t> and possibilities, and to agency, that is, the capacity of individuals and groups to influence change. </a:t>
            </a:r>
            <a:endParaRPr lang="it-I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39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2124975-8930-5D68-BBF1-D9E9EC84F6B9}"/>
              </a:ext>
            </a:extLst>
          </p:cNvPr>
          <p:cNvSpPr txBox="1"/>
          <p:nvPr/>
        </p:nvSpPr>
        <p:spPr>
          <a:xfrm>
            <a:off x="3771900" y="468992"/>
            <a:ext cx="9150926" cy="1549783"/>
          </a:xfrm>
          <a:prstGeom prst="rect">
            <a:avLst/>
          </a:prstGeom>
          <a:noFill/>
        </p:spPr>
        <p:txBody>
          <a:bodyPr wrap="square">
            <a:spAutoFit/>
          </a:bodyPr>
          <a:lstStyle/>
          <a:p>
            <a:pPr algn="ctr">
              <a:lnSpc>
                <a:spcPct val="115000"/>
              </a:lnSpc>
              <a:spcAft>
                <a:spcPts val="800"/>
              </a:spcAft>
            </a:pPr>
            <a:r>
              <a:rPr lang="en-GB" sz="2800" b="1" kern="100" dirty="0">
                <a:solidFill>
                  <a:srgbClr val="7ED957"/>
                </a:solidFill>
                <a:effectLst/>
                <a:latin typeface="Calibri" panose="020F0502020204030204" pitchFamily="34" charset="0"/>
              </a:rPr>
              <a:t>SOCIAL POLICIES CAN INFLUENCE PROFUND TRANSFORMATIONS ACROSS THE SOCIAL, ECONOMIC AND ENVIRONMENTAL DOMAINS</a:t>
            </a:r>
            <a:endParaRPr lang="it-IT" sz="2800" b="1" kern="100" dirty="0">
              <a:solidFill>
                <a:srgbClr val="7ED957"/>
              </a:solidFill>
              <a:effectLst/>
              <a:latin typeface="Calibri" panose="020F0502020204030204" pitchFamily="34" charset="0"/>
            </a:endParaRPr>
          </a:p>
        </p:txBody>
      </p:sp>
      <p:sp>
        <p:nvSpPr>
          <p:cNvPr id="5" name="CasellaDiTesto 4">
            <a:extLst>
              <a:ext uri="{FF2B5EF4-FFF2-40B4-BE49-F238E27FC236}">
                <a16:creationId xmlns:a16="http://schemas.microsoft.com/office/drawing/2014/main" id="{68F17D2E-B565-AEC4-BF3E-054FA55644AD}"/>
              </a:ext>
            </a:extLst>
          </p:cNvPr>
          <p:cNvSpPr txBox="1"/>
          <p:nvPr/>
        </p:nvSpPr>
        <p:spPr>
          <a:xfrm>
            <a:off x="1809750" y="2353646"/>
            <a:ext cx="13075226" cy="2215991"/>
          </a:xfrm>
          <a:prstGeom prst="rect">
            <a:avLst/>
          </a:prstGeom>
          <a:noFill/>
        </p:spPr>
        <p:txBody>
          <a:bodyPr wrap="square">
            <a:spAutoFit/>
          </a:bodyPr>
          <a:lstStyle/>
          <a:p>
            <a:pPr algn="just"/>
            <a:r>
              <a:rPr lang="en-US" sz="2400" dirty="0">
                <a:effectLst/>
                <a:latin typeface="Calibri" panose="020F0502020204030204" pitchFamily="34" charset="0"/>
                <a:ea typeface="Aptos" panose="020B0004020202020204" pitchFamily="34" charset="0"/>
                <a:cs typeface="Calibri" panose="020F0502020204030204" pitchFamily="34" charset="0"/>
              </a:rPr>
              <a:t>Social policies are interventions by governments that affect the welfare of individuals and communities. </a:t>
            </a:r>
          </a:p>
          <a:p>
            <a:pPr algn="just"/>
            <a:r>
              <a:rPr lang="en-US" sz="2400" kern="100" dirty="0">
                <a:effectLst/>
                <a:latin typeface="Calibri" panose="020F0502020204030204" pitchFamily="34" charset="0"/>
                <a:ea typeface="Aptos" panose="020B0004020202020204" pitchFamily="34" charset="0"/>
                <a:cs typeface="Calibri" panose="020F0502020204030204" pitchFamily="34" charset="0"/>
              </a:rPr>
              <a:t>Beyond this protective function, social policies can influence profound transformations across the economic, environmental and social domains—supporting economic productivity, raising human capital, reducing inequalities and sharing the burden of social reproduction—driving development outcomes in a more sustainable direction. </a:t>
            </a:r>
            <a:endParaRPr lang="it-IT" sz="2400" kern="100" dirty="0">
              <a:effectLst/>
              <a:latin typeface="Calibri" panose="020F0502020204030204" pitchFamily="34" charset="0"/>
              <a:ea typeface="Aptos" panose="020B0004020202020204" pitchFamily="34" charset="0"/>
              <a:cs typeface="Calibri" panose="020F0502020204030204" pitchFamily="34" charset="0"/>
            </a:endParaRPr>
          </a:p>
          <a:p>
            <a:endParaRPr lang="it-IT" dirty="0"/>
          </a:p>
        </p:txBody>
      </p:sp>
      <p:pic>
        <p:nvPicPr>
          <p:cNvPr id="5122" name="Picture 2" descr="Sustainability | Free Full-Text | Sustainalism: An Integrated  Socio-Economic-Environmental Model to Address Sustainable Development and  Sustainability">
            <a:extLst>
              <a:ext uri="{FF2B5EF4-FFF2-40B4-BE49-F238E27FC236}">
                <a16:creationId xmlns:a16="http://schemas.microsoft.com/office/drawing/2014/main" id="{8897BEC8-611D-BD94-36D7-68F377EBBB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8219" y="4472655"/>
            <a:ext cx="6017202" cy="442080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8A9106F1-1AFC-76E0-D320-D63C0BF00963}"/>
              </a:ext>
            </a:extLst>
          </p:cNvPr>
          <p:cNvSpPr txBox="1"/>
          <p:nvPr/>
        </p:nvSpPr>
        <p:spPr>
          <a:xfrm>
            <a:off x="2174302" y="5143500"/>
            <a:ext cx="3588326" cy="2677656"/>
          </a:xfrm>
          <a:prstGeom prst="rect">
            <a:avLst/>
          </a:prstGeom>
          <a:noFill/>
        </p:spPr>
        <p:txBody>
          <a:bodyPr wrap="square">
            <a:spAutoFit/>
          </a:bodyPr>
          <a:lstStyle/>
          <a:p>
            <a:pPr algn="just"/>
            <a:r>
              <a:rPr lang="en-US" sz="2400" dirty="0">
                <a:effectLst/>
                <a:latin typeface="Calibri" panose="020F0502020204030204" pitchFamily="34" charset="0"/>
                <a:ea typeface="Aptos" panose="020B0004020202020204" pitchFamily="34" charset="0"/>
                <a:cs typeface="Calibri" panose="020F0502020204030204" pitchFamily="34" charset="0"/>
              </a:rPr>
              <a:t>Social policies thus play an essential role not only in reducing poverty but also in fostering economic development and in creating socially inclusive societies. </a:t>
            </a:r>
            <a:endParaRPr lang="it-I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60460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1443</Words>
  <Application>Microsoft Office PowerPoint</Application>
  <PresentationFormat>Personalizzato</PresentationFormat>
  <Paragraphs>53</Paragraphs>
  <Slides>14</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Arial</vt:lpstr>
      <vt:lpstr>Martel Heavy</vt:lpstr>
      <vt:lpstr>Aptos</vt:lpstr>
      <vt:lpstr>Trebuchet MS</vt:lpstr>
      <vt:lpstr>Symbol</vt:lpstr>
      <vt:lpstr>Wingdings 3</vt:lpstr>
      <vt:lpstr>Calibri</vt:lpstr>
      <vt:lpstr>Facet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Mng &amp; Coord Plan_Women Greener</dc:title>
  <dc:creator>Cinzia Mazzotta</dc:creator>
  <cp:lastModifiedBy>Cinzia Mazzotta</cp:lastModifiedBy>
  <cp:revision>3</cp:revision>
  <dcterms:created xsi:type="dcterms:W3CDTF">2006-08-16T00:00:00Z</dcterms:created>
  <dcterms:modified xsi:type="dcterms:W3CDTF">2024-09-09T11:29:51Z</dcterms:modified>
  <dc:identifier>DAF7dEt6gQ8</dc:identifier>
</cp:coreProperties>
</file>