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9"/>
  </p:notesMasterIdLst>
  <p:sldIdLst>
    <p:sldId id="256" r:id="rId2"/>
    <p:sldId id="257" r:id="rId3"/>
    <p:sldId id="260" r:id="rId4"/>
    <p:sldId id="258" r:id="rId5"/>
    <p:sldId id="263" r:id="rId6"/>
    <p:sldId id="270" r:id="rId7"/>
    <p:sldId id="272" r:id="rId8"/>
    <p:sldId id="264" r:id="rId9"/>
    <p:sldId id="273" r:id="rId10"/>
    <p:sldId id="274" r:id="rId11"/>
    <p:sldId id="275" r:id="rId12"/>
    <p:sldId id="276" r:id="rId13"/>
    <p:sldId id="271" r:id="rId14"/>
    <p:sldId id="277" r:id="rId15"/>
    <p:sldId id="278" r:id="rId16"/>
    <p:sldId id="279" r:id="rId17"/>
    <p:sldId id="268" r:id="rId18"/>
  </p:sldIdLst>
  <p:sldSz cx="18288000" cy="10287000"/>
  <p:notesSz cx="6858000" cy="9144000"/>
  <p:embeddedFontLst>
    <p:embeddedFont>
      <p:font typeface="Century Gothic" panose="020B0502020202020204" pitchFamily="34" charset="0"/>
      <p:regular r:id="rId20"/>
      <p:bold r:id="rId21"/>
      <p:italic r:id="rId22"/>
      <p:boldItalic r:id="rId23"/>
    </p:embeddedFont>
    <p:embeddedFont>
      <p:font typeface="Martel Bold" panose="020B0604020202020204" charset="0"/>
      <p:regular r:id="rId24"/>
    </p:embeddedFont>
    <p:embeddedFont>
      <p:font typeface="Martel Heavy" panose="020B0604020202020204"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8636"/>
    <a:srgbClr val="3E4D1F"/>
    <a:srgbClr val="1C7B3B"/>
    <a:srgbClr val="FBF6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2ABF3E-C8C3-637C-E98C-421D4251FAA6}" v="3" dt="2024-09-02T13:58:53.697"/>
    <p1510:client id="{CAC7A78E-BB8C-5933-60CF-15C43668998C}" v="44" dt="2024-09-03T06:27:56.610"/>
    <p1510:client id="{E43B2266-E62C-4773-B19C-26FEAAD6561C}" v="4427" dt="2024-09-03T11:05:50.2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162" autoAdjust="0"/>
  </p:normalViewPr>
  <p:slideViewPr>
    <p:cSldViewPr>
      <p:cViewPr varScale="1">
        <p:scale>
          <a:sx n="68" d="100"/>
          <a:sy n="68" d="100"/>
        </p:scale>
        <p:origin x="89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717B24-3F12-4C31-9209-914ED937DA5F}" type="doc">
      <dgm:prSet loTypeId="urn:microsoft.com/office/officeart/2005/8/layout/venn3" loCatId="relationship" qsTypeId="urn:microsoft.com/office/officeart/2005/8/quickstyle/simple1" qsCatId="simple" csTypeId="urn:microsoft.com/office/officeart/2005/8/colors/colorful3" csCatId="colorful" phldr="1"/>
      <dgm:spPr/>
      <dgm:t>
        <a:bodyPr/>
        <a:lstStyle/>
        <a:p>
          <a:endParaRPr lang="el-GR"/>
        </a:p>
      </dgm:t>
    </dgm:pt>
    <dgm:pt modelId="{89DA3774-E602-426D-A24B-326106246706}">
      <dgm:prSet phldrT="[Κείμενο]"/>
      <dgm:spPr/>
      <dgm:t>
        <a:bodyPr/>
        <a:lstStyle/>
        <a:p>
          <a:r>
            <a:rPr lang="en-US" dirty="0">
              <a:latin typeface="Century Gothic" panose="020B0502020202020204" pitchFamily="34" charset="0"/>
            </a:rPr>
            <a:t>Energy audits are assessments of energy consumption, systems and equipment and by conducting them you can address the areas where your energy is not widely consumed </a:t>
          </a:r>
          <a:endParaRPr lang="el-GR" dirty="0"/>
        </a:p>
      </dgm:t>
    </dgm:pt>
    <dgm:pt modelId="{0FA4E000-E078-4CC8-AA61-54D50FEB3158}" type="parTrans" cxnId="{F2C65A28-71D4-44DA-88D8-A2A433C3BFB8}">
      <dgm:prSet/>
      <dgm:spPr/>
      <dgm:t>
        <a:bodyPr/>
        <a:lstStyle/>
        <a:p>
          <a:endParaRPr lang="el-GR"/>
        </a:p>
      </dgm:t>
    </dgm:pt>
    <dgm:pt modelId="{0C515C51-0FAD-4AE1-AAA8-B1F6C028EFF1}" type="sibTrans" cxnId="{F2C65A28-71D4-44DA-88D8-A2A433C3BFB8}">
      <dgm:prSet/>
      <dgm:spPr/>
      <dgm:t>
        <a:bodyPr/>
        <a:lstStyle/>
        <a:p>
          <a:endParaRPr lang="el-GR"/>
        </a:p>
      </dgm:t>
    </dgm:pt>
    <dgm:pt modelId="{03052C58-29FF-4BB6-BB4A-9FF95357DBC8}">
      <dgm:prSet phldrT="[Κείμενο]"/>
      <dgm:spPr/>
      <dgm:t>
        <a:bodyPr/>
        <a:lstStyle/>
        <a:p>
          <a:r>
            <a:rPr lang="en-US" b="0" i="0" dirty="0">
              <a:latin typeface="Century Gothic" panose="020B0502020202020204" pitchFamily="34" charset="0"/>
            </a:rPr>
            <a:t>Business energy audits focus mostly on the internal aspects of energy production, such as HVAC, lighting, and machinery</a:t>
          </a:r>
          <a:endParaRPr lang="el-GR" dirty="0">
            <a:latin typeface="Century Gothic" panose="020B0502020202020204" pitchFamily="34" charset="0"/>
          </a:endParaRPr>
        </a:p>
      </dgm:t>
    </dgm:pt>
    <dgm:pt modelId="{D152141D-907F-4609-A14B-4459CB6CCD8C}" type="parTrans" cxnId="{94C7792F-5404-407B-9481-26C9F4D3EAB7}">
      <dgm:prSet/>
      <dgm:spPr/>
      <dgm:t>
        <a:bodyPr/>
        <a:lstStyle/>
        <a:p>
          <a:endParaRPr lang="el-GR"/>
        </a:p>
      </dgm:t>
    </dgm:pt>
    <dgm:pt modelId="{2B5559F4-DEC0-406B-9197-7CC2F622E87B}" type="sibTrans" cxnId="{94C7792F-5404-407B-9481-26C9F4D3EAB7}">
      <dgm:prSet/>
      <dgm:spPr/>
      <dgm:t>
        <a:bodyPr/>
        <a:lstStyle/>
        <a:p>
          <a:endParaRPr lang="el-GR"/>
        </a:p>
      </dgm:t>
    </dgm:pt>
    <dgm:pt modelId="{5FA255C5-1370-491F-94C2-DA68B8CD4D0F}">
      <dgm:prSet/>
      <dgm:spPr/>
      <dgm:t>
        <a:bodyPr/>
        <a:lstStyle/>
        <a:p>
          <a:r>
            <a:rPr lang="en-US" b="0" i="0" dirty="0">
              <a:latin typeface="Century Gothic" panose="020B0502020202020204" pitchFamily="34" charset="0"/>
            </a:rPr>
            <a:t>Energy audits can include analysis of electricity and natural gas usage, and may include lighting, heating and cooling systems, building envelope and insulation, appliances, refrigeration, signage, windows and doors even landscaping</a:t>
          </a:r>
          <a:endParaRPr lang="el-GR" dirty="0">
            <a:latin typeface="Century Gothic" panose="020B0502020202020204" pitchFamily="34" charset="0"/>
          </a:endParaRPr>
        </a:p>
      </dgm:t>
    </dgm:pt>
    <dgm:pt modelId="{A8D4F91A-AC2B-4BDB-81AE-03E4A8A423C0}" type="parTrans" cxnId="{97532406-8A64-434B-8236-6A26E4FD9FAF}">
      <dgm:prSet/>
      <dgm:spPr/>
      <dgm:t>
        <a:bodyPr/>
        <a:lstStyle/>
        <a:p>
          <a:endParaRPr lang="el-GR"/>
        </a:p>
      </dgm:t>
    </dgm:pt>
    <dgm:pt modelId="{38195EA0-5F5E-40D5-B230-60FAD944CFD6}" type="sibTrans" cxnId="{97532406-8A64-434B-8236-6A26E4FD9FAF}">
      <dgm:prSet/>
      <dgm:spPr/>
      <dgm:t>
        <a:bodyPr/>
        <a:lstStyle/>
        <a:p>
          <a:endParaRPr lang="el-GR"/>
        </a:p>
      </dgm:t>
    </dgm:pt>
    <dgm:pt modelId="{8D46A433-CC45-420B-AF48-4BA7AF547411}" type="pres">
      <dgm:prSet presAssocID="{24717B24-3F12-4C31-9209-914ED937DA5F}" presName="Name0" presStyleCnt="0">
        <dgm:presLayoutVars>
          <dgm:dir/>
          <dgm:resizeHandles val="exact"/>
        </dgm:presLayoutVars>
      </dgm:prSet>
      <dgm:spPr/>
    </dgm:pt>
    <dgm:pt modelId="{D4C41CC0-B78B-41ED-9D96-2D8859C4C6FC}" type="pres">
      <dgm:prSet presAssocID="{89DA3774-E602-426D-A24B-326106246706}" presName="Name5" presStyleLbl="vennNode1" presStyleIdx="0" presStyleCnt="3" custLinFactNeighborX="-3293" custLinFactNeighborY="6227">
        <dgm:presLayoutVars>
          <dgm:bulletEnabled val="1"/>
        </dgm:presLayoutVars>
      </dgm:prSet>
      <dgm:spPr/>
    </dgm:pt>
    <dgm:pt modelId="{C2449541-9D3E-402B-BAB6-1FC734B0ED28}" type="pres">
      <dgm:prSet presAssocID="{0C515C51-0FAD-4AE1-AAA8-B1F6C028EFF1}" presName="space" presStyleCnt="0"/>
      <dgm:spPr/>
    </dgm:pt>
    <dgm:pt modelId="{645A5BEF-4CF1-49A2-B60F-34F953805266}" type="pres">
      <dgm:prSet presAssocID="{5FA255C5-1370-491F-94C2-DA68B8CD4D0F}" presName="Name5" presStyleLbl="vennNode1" presStyleIdx="1" presStyleCnt="3" custLinFactNeighborX="-5208" custLinFactNeighborY="5456">
        <dgm:presLayoutVars>
          <dgm:bulletEnabled val="1"/>
        </dgm:presLayoutVars>
      </dgm:prSet>
      <dgm:spPr/>
    </dgm:pt>
    <dgm:pt modelId="{16956C93-25F0-4143-A94C-5111124A8475}" type="pres">
      <dgm:prSet presAssocID="{38195EA0-5F5E-40D5-B230-60FAD944CFD6}" presName="space" presStyleCnt="0"/>
      <dgm:spPr/>
    </dgm:pt>
    <dgm:pt modelId="{EFB55A96-EB8F-4B5A-AE49-46CF2CBF53AA}" type="pres">
      <dgm:prSet presAssocID="{03052C58-29FF-4BB6-BB4A-9FF95357DBC8}" presName="Name5" presStyleLbl="vennNode1" presStyleIdx="2" presStyleCnt="3" custLinFactNeighborX="14174" custLinFactNeighborY="6909">
        <dgm:presLayoutVars>
          <dgm:bulletEnabled val="1"/>
        </dgm:presLayoutVars>
      </dgm:prSet>
      <dgm:spPr/>
    </dgm:pt>
  </dgm:ptLst>
  <dgm:cxnLst>
    <dgm:cxn modelId="{97532406-8A64-434B-8236-6A26E4FD9FAF}" srcId="{24717B24-3F12-4C31-9209-914ED937DA5F}" destId="{5FA255C5-1370-491F-94C2-DA68B8CD4D0F}" srcOrd="1" destOrd="0" parTransId="{A8D4F91A-AC2B-4BDB-81AE-03E4A8A423C0}" sibTransId="{38195EA0-5F5E-40D5-B230-60FAD944CFD6}"/>
    <dgm:cxn modelId="{D5083920-0E68-4C14-B033-959278C20F58}" type="presOf" srcId="{24717B24-3F12-4C31-9209-914ED937DA5F}" destId="{8D46A433-CC45-420B-AF48-4BA7AF547411}" srcOrd="0" destOrd="0" presId="urn:microsoft.com/office/officeart/2005/8/layout/venn3"/>
    <dgm:cxn modelId="{F2C65A28-71D4-44DA-88D8-A2A433C3BFB8}" srcId="{24717B24-3F12-4C31-9209-914ED937DA5F}" destId="{89DA3774-E602-426D-A24B-326106246706}" srcOrd="0" destOrd="0" parTransId="{0FA4E000-E078-4CC8-AA61-54D50FEB3158}" sibTransId="{0C515C51-0FAD-4AE1-AAA8-B1F6C028EFF1}"/>
    <dgm:cxn modelId="{94C7792F-5404-407B-9481-26C9F4D3EAB7}" srcId="{24717B24-3F12-4C31-9209-914ED937DA5F}" destId="{03052C58-29FF-4BB6-BB4A-9FF95357DBC8}" srcOrd="2" destOrd="0" parTransId="{D152141D-907F-4609-A14B-4459CB6CCD8C}" sibTransId="{2B5559F4-DEC0-406B-9197-7CC2F622E87B}"/>
    <dgm:cxn modelId="{B251F137-7306-462E-9BC3-22D198E4E0EF}" type="presOf" srcId="{03052C58-29FF-4BB6-BB4A-9FF95357DBC8}" destId="{EFB55A96-EB8F-4B5A-AE49-46CF2CBF53AA}" srcOrd="0" destOrd="0" presId="urn:microsoft.com/office/officeart/2005/8/layout/venn3"/>
    <dgm:cxn modelId="{6BBF9981-257E-48C2-86C8-42757E19FE61}" type="presOf" srcId="{89DA3774-E602-426D-A24B-326106246706}" destId="{D4C41CC0-B78B-41ED-9D96-2D8859C4C6FC}" srcOrd="0" destOrd="0" presId="urn:microsoft.com/office/officeart/2005/8/layout/venn3"/>
    <dgm:cxn modelId="{9D7B30E6-F884-4EAE-A113-FFB7F5F536AD}" type="presOf" srcId="{5FA255C5-1370-491F-94C2-DA68B8CD4D0F}" destId="{645A5BEF-4CF1-49A2-B60F-34F953805266}" srcOrd="0" destOrd="0" presId="urn:microsoft.com/office/officeart/2005/8/layout/venn3"/>
    <dgm:cxn modelId="{C6851D6C-4491-4E88-BB49-2901930FFD52}" type="presParOf" srcId="{8D46A433-CC45-420B-AF48-4BA7AF547411}" destId="{D4C41CC0-B78B-41ED-9D96-2D8859C4C6FC}" srcOrd="0" destOrd="0" presId="urn:microsoft.com/office/officeart/2005/8/layout/venn3"/>
    <dgm:cxn modelId="{4EAFBC31-7BF1-49A5-AA06-D686FEFEAFB4}" type="presParOf" srcId="{8D46A433-CC45-420B-AF48-4BA7AF547411}" destId="{C2449541-9D3E-402B-BAB6-1FC734B0ED28}" srcOrd="1" destOrd="0" presId="urn:microsoft.com/office/officeart/2005/8/layout/venn3"/>
    <dgm:cxn modelId="{C5DE7492-F67D-4AA9-9A46-F44BEEC9D901}" type="presParOf" srcId="{8D46A433-CC45-420B-AF48-4BA7AF547411}" destId="{645A5BEF-4CF1-49A2-B60F-34F953805266}" srcOrd="2" destOrd="0" presId="urn:microsoft.com/office/officeart/2005/8/layout/venn3"/>
    <dgm:cxn modelId="{DC24BDB8-E3CF-4217-ACDC-A72350E925EF}" type="presParOf" srcId="{8D46A433-CC45-420B-AF48-4BA7AF547411}" destId="{16956C93-25F0-4143-A94C-5111124A8475}" srcOrd="3" destOrd="0" presId="urn:microsoft.com/office/officeart/2005/8/layout/venn3"/>
    <dgm:cxn modelId="{444660FF-468A-4915-A4B4-AE557189D626}" type="presParOf" srcId="{8D46A433-CC45-420B-AF48-4BA7AF547411}" destId="{EFB55A96-EB8F-4B5A-AE49-46CF2CBF53AA}" srcOrd="4"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68A18-B528-4638-A4BF-3D3873863C15}" type="doc">
      <dgm:prSet loTypeId="urn:microsoft.com/office/officeart/2005/8/layout/default" loCatId="list" qsTypeId="urn:microsoft.com/office/officeart/2005/8/quickstyle/simple3" qsCatId="simple" csTypeId="urn:microsoft.com/office/officeart/2005/8/colors/accent4_2" csCatId="accent4" phldr="1"/>
      <dgm:spPr/>
      <dgm:t>
        <a:bodyPr/>
        <a:lstStyle/>
        <a:p>
          <a:endParaRPr lang="el-GR"/>
        </a:p>
      </dgm:t>
    </dgm:pt>
    <dgm:pt modelId="{EB122D95-4AD0-4C75-87A7-16E514744B63}">
      <dgm:prSet phldrT="[Κείμενο]"/>
      <dgm:spPr/>
      <dgm:t>
        <a:bodyPr/>
        <a:lstStyle/>
        <a:p>
          <a:r>
            <a:rPr lang="en-US" dirty="0"/>
            <a:t>Giving energy efficiency solutions </a:t>
          </a:r>
          <a:endParaRPr lang="el-GR" dirty="0"/>
        </a:p>
      </dgm:t>
    </dgm:pt>
    <dgm:pt modelId="{A06BA8B0-79F8-4685-9BF7-E6144FEEDA34}" type="parTrans" cxnId="{64209115-F64B-402E-ACB6-5436CF3D2C5B}">
      <dgm:prSet/>
      <dgm:spPr/>
      <dgm:t>
        <a:bodyPr/>
        <a:lstStyle/>
        <a:p>
          <a:endParaRPr lang="el-GR"/>
        </a:p>
      </dgm:t>
    </dgm:pt>
    <dgm:pt modelId="{5EA6BE4E-7177-4FD6-8B0A-7202FD4E55DA}" type="sibTrans" cxnId="{64209115-F64B-402E-ACB6-5436CF3D2C5B}">
      <dgm:prSet/>
      <dgm:spPr/>
      <dgm:t>
        <a:bodyPr/>
        <a:lstStyle/>
        <a:p>
          <a:endParaRPr lang="el-GR"/>
        </a:p>
      </dgm:t>
    </dgm:pt>
    <dgm:pt modelId="{DAF64A6F-53C0-446A-ABC9-4D5F6731D473}">
      <dgm:prSet/>
      <dgm:spPr/>
      <dgm:t>
        <a:bodyPr/>
        <a:lstStyle/>
        <a:p>
          <a:r>
            <a:rPr lang="en-US" b="0" i="0" dirty="0"/>
            <a:t> Developing a strategy for carbon reduction</a:t>
          </a:r>
          <a:endParaRPr lang="en-US" dirty="0"/>
        </a:p>
      </dgm:t>
    </dgm:pt>
    <dgm:pt modelId="{1DA67F12-37CD-4E1A-9745-22333FEDC9A7}" type="parTrans" cxnId="{ED3063B3-3B14-40A7-907D-1B2277F5FB71}">
      <dgm:prSet/>
      <dgm:spPr/>
      <dgm:t>
        <a:bodyPr/>
        <a:lstStyle/>
        <a:p>
          <a:endParaRPr lang="el-GR"/>
        </a:p>
      </dgm:t>
    </dgm:pt>
    <dgm:pt modelId="{15E382B4-7640-4E54-AA1D-216C1B58E6E9}" type="sibTrans" cxnId="{ED3063B3-3B14-40A7-907D-1B2277F5FB71}">
      <dgm:prSet/>
      <dgm:spPr/>
      <dgm:t>
        <a:bodyPr/>
        <a:lstStyle/>
        <a:p>
          <a:endParaRPr lang="el-GR"/>
        </a:p>
      </dgm:t>
    </dgm:pt>
    <dgm:pt modelId="{CAA6681C-6025-4F01-A66E-6235F71C9DED}">
      <dgm:prSet phldrT="[Κείμενο]"/>
      <dgm:spPr/>
      <dgm:t>
        <a:bodyPr/>
        <a:lstStyle/>
        <a:p>
          <a:r>
            <a:rPr lang="en-US" dirty="0"/>
            <a:t>Measuring an estimation of energy saving potentiality </a:t>
          </a:r>
          <a:endParaRPr lang="el-GR" dirty="0"/>
        </a:p>
      </dgm:t>
    </dgm:pt>
    <dgm:pt modelId="{E4FAC73B-8EB3-4898-8E3D-6FAFF148DD71}" type="parTrans" cxnId="{FCD8D523-F1B3-4730-A404-5DBFED48677E}">
      <dgm:prSet/>
      <dgm:spPr/>
      <dgm:t>
        <a:bodyPr/>
        <a:lstStyle/>
        <a:p>
          <a:endParaRPr lang="el-GR"/>
        </a:p>
      </dgm:t>
    </dgm:pt>
    <dgm:pt modelId="{1438E4E8-AF34-40EF-89D4-287C0C09AB13}" type="sibTrans" cxnId="{FCD8D523-F1B3-4730-A404-5DBFED48677E}">
      <dgm:prSet/>
      <dgm:spPr/>
      <dgm:t>
        <a:bodyPr/>
        <a:lstStyle/>
        <a:p>
          <a:endParaRPr lang="el-GR"/>
        </a:p>
      </dgm:t>
    </dgm:pt>
    <dgm:pt modelId="{A86DBE3B-3606-4B75-8D42-A9137ADA6A59}">
      <dgm:prSet phldrT="[Κείμενο]"/>
      <dgm:spPr/>
      <dgm:t>
        <a:bodyPr/>
        <a:lstStyle/>
        <a:p>
          <a:r>
            <a:rPr lang="en-US" dirty="0">
              <a:latin typeface="Century Gothic" panose="020B0502020202020204" pitchFamily="34" charset="0"/>
            </a:rPr>
            <a:t>Evaluation of the working conditions </a:t>
          </a:r>
          <a:endParaRPr lang="el-GR" dirty="0">
            <a:latin typeface="Century Gothic" panose="020B0502020202020204" pitchFamily="34" charset="0"/>
          </a:endParaRPr>
        </a:p>
      </dgm:t>
    </dgm:pt>
    <dgm:pt modelId="{AC3A67B1-1AAA-4775-9538-2F0C2C9FC5EB}" type="sibTrans" cxnId="{29388F1F-5574-450F-9C2B-4466FCF8290F}">
      <dgm:prSet/>
      <dgm:spPr/>
      <dgm:t>
        <a:bodyPr/>
        <a:lstStyle/>
        <a:p>
          <a:endParaRPr lang="el-GR"/>
        </a:p>
      </dgm:t>
    </dgm:pt>
    <dgm:pt modelId="{A0E0E832-8022-4619-BFFD-ECF7BDC0F498}" type="parTrans" cxnId="{29388F1F-5574-450F-9C2B-4466FCF8290F}">
      <dgm:prSet/>
      <dgm:spPr/>
      <dgm:t>
        <a:bodyPr/>
        <a:lstStyle/>
        <a:p>
          <a:endParaRPr lang="el-GR"/>
        </a:p>
      </dgm:t>
    </dgm:pt>
    <dgm:pt modelId="{B23DCFEE-7DB6-43DE-B643-1E202177F1FA}">
      <dgm:prSet/>
      <dgm:spPr/>
      <dgm:t>
        <a:bodyPr/>
        <a:lstStyle/>
        <a:p>
          <a:r>
            <a:rPr lang="en-US" b="0" i="0" dirty="0">
              <a:latin typeface="Century Gothic" panose="020B0502020202020204" pitchFamily="34" charset="0"/>
            </a:rPr>
            <a:t>The assessment of energy bills and utility data regarding building/ equipment analysis  </a:t>
          </a:r>
          <a:endParaRPr lang="en-US" dirty="0">
            <a:latin typeface="Century Gothic" panose="020B0502020202020204" pitchFamily="34" charset="0"/>
          </a:endParaRPr>
        </a:p>
      </dgm:t>
    </dgm:pt>
    <dgm:pt modelId="{B5E979B5-2CFA-4D1A-9CF1-3FC33051C7E9}" type="parTrans" cxnId="{9D88F693-CB03-478C-9D93-175615EAC574}">
      <dgm:prSet/>
      <dgm:spPr/>
      <dgm:t>
        <a:bodyPr/>
        <a:lstStyle/>
        <a:p>
          <a:endParaRPr lang="el-GR"/>
        </a:p>
      </dgm:t>
    </dgm:pt>
    <dgm:pt modelId="{C57518A6-B8E5-4028-AEE0-A0999802C171}" type="sibTrans" cxnId="{9D88F693-CB03-478C-9D93-175615EAC574}">
      <dgm:prSet/>
      <dgm:spPr/>
      <dgm:t>
        <a:bodyPr/>
        <a:lstStyle/>
        <a:p>
          <a:endParaRPr lang="el-GR"/>
        </a:p>
      </dgm:t>
    </dgm:pt>
    <dgm:pt modelId="{6BDBEFB5-200F-4D31-9B40-0D5514E872CE}" type="pres">
      <dgm:prSet presAssocID="{29A68A18-B528-4638-A4BF-3D3873863C15}" presName="diagram" presStyleCnt="0">
        <dgm:presLayoutVars>
          <dgm:dir/>
          <dgm:resizeHandles val="exact"/>
        </dgm:presLayoutVars>
      </dgm:prSet>
      <dgm:spPr/>
    </dgm:pt>
    <dgm:pt modelId="{E793665E-2427-43B9-9483-6499C2CF1FFA}" type="pres">
      <dgm:prSet presAssocID="{A86DBE3B-3606-4B75-8D42-A9137ADA6A59}" presName="node" presStyleLbl="node1" presStyleIdx="0" presStyleCnt="5" custLinFactX="12975" custLinFactNeighborX="100000" custLinFactNeighborY="3285">
        <dgm:presLayoutVars>
          <dgm:bulletEnabled val="1"/>
        </dgm:presLayoutVars>
      </dgm:prSet>
      <dgm:spPr/>
    </dgm:pt>
    <dgm:pt modelId="{B3B43C95-6D9D-4FEA-9313-61A2DF9C413B}" type="pres">
      <dgm:prSet presAssocID="{AC3A67B1-1AAA-4775-9538-2F0C2C9FC5EB}" presName="sibTrans" presStyleCnt="0"/>
      <dgm:spPr/>
    </dgm:pt>
    <dgm:pt modelId="{2DBBBCD1-D30D-4013-BC18-CE420F44B7BE}" type="pres">
      <dgm:prSet presAssocID="{B23DCFEE-7DB6-43DE-B643-1E202177F1FA}" presName="node" presStyleLbl="node1" presStyleIdx="1" presStyleCnt="5" custLinFactX="-10976" custLinFactNeighborX="-100000" custLinFactNeighborY="4181">
        <dgm:presLayoutVars>
          <dgm:bulletEnabled val="1"/>
        </dgm:presLayoutVars>
      </dgm:prSet>
      <dgm:spPr/>
    </dgm:pt>
    <dgm:pt modelId="{33B5C699-93A1-4A75-8771-990EBAC70E5C}" type="pres">
      <dgm:prSet presAssocID="{C57518A6-B8E5-4028-AEE0-A0999802C171}" presName="sibTrans" presStyleCnt="0"/>
      <dgm:spPr/>
    </dgm:pt>
    <dgm:pt modelId="{4B4FE16B-7838-4F9B-8692-60C2C0164386}" type="pres">
      <dgm:prSet presAssocID="{CAA6681C-6025-4F01-A66E-6235F71C9DED}" presName="node" presStyleLbl="node1" presStyleIdx="2" presStyleCnt="5" custLinFactNeighborX="-976" custLinFactNeighborY="-3361">
        <dgm:presLayoutVars>
          <dgm:bulletEnabled val="1"/>
        </dgm:presLayoutVars>
      </dgm:prSet>
      <dgm:spPr/>
    </dgm:pt>
    <dgm:pt modelId="{DEC788AA-E899-40B4-916F-732CF4C13F5F}" type="pres">
      <dgm:prSet presAssocID="{1438E4E8-AF34-40EF-89D4-287C0C09AB13}" presName="sibTrans" presStyleCnt="0"/>
      <dgm:spPr/>
    </dgm:pt>
    <dgm:pt modelId="{C646952A-2A31-42CE-9AEF-D5EEE11D0A1E}" type="pres">
      <dgm:prSet presAssocID="{DAF64A6F-53C0-446A-ABC9-4D5F6731D473}" presName="node" presStyleLbl="node1" presStyleIdx="3" presStyleCnt="5">
        <dgm:presLayoutVars>
          <dgm:bulletEnabled val="1"/>
        </dgm:presLayoutVars>
      </dgm:prSet>
      <dgm:spPr/>
    </dgm:pt>
    <dgm:pt modelId="{8AC3938B-ED61-4A2D-AB1A-D64E22B6026A}" type="pres">
      <dgm:prSet presAssocID="{15E382B4-7640-4E54-AA1D-216C1B58E6E9}" presName="sibTrans" presStyleCnt="0"/>
      <dgm:spPr/>
    </dgm:pt>
    <dgm:pt modelId="{44AA3C75-318A-4E0F-AD8D-F43CC83D0C87}" type="pres">
      <dgm:prSet presAssocID="{EB122D95-4AD0-4C75-87A7-16E514744B63}" presName="node" presStyleLbl="node1" presStyleIdx="4" presStyleCnt="5">
        <dgm:presLayoutVars>
          <dgm:bulletEnabled val="1"/>
        </dgm:presLayoutVars>
      </dgm:prSet>
      <dgm:spPr/>
    </dgm:pt>
  </dgm:ptLst>
  <dgm:cxnLst>
    <dgm:cxn modelId="{64209115-F64B-402E-ACB6-5436CF3D2C5B}" srcId="{29A68A18-B528-4638-A4BF-3D3873863C15}" destId="{EB122D95-4AD0-4C75-87A7-16E514744B63}" srcOrd="4" destOrd="0" parTransId="{A06BA8B0-79F8-4685-9BF7-E6144FEEDA34}" sibTransId="{5EA6BE4E-7177-4FD6-8B0A-7202FD4E55DA}"/>
    <dgm:cxn modelId="{29388F1F-5574-450F-9C2B-4466FCF8290F}" srcId="{29A68A18-B528-4638-A4BF-3D3873863C15}" destId="{A86DBE3B-3606-4B75-8D42-A9137ADA6A59}" srcOrd="0" destOrd="0" parTransId="{A0E0E832-8022-4619-BFFD-ECF7BDC0F498}" sibTransId="{AC3A67B1-1AAA-4775-9538-2F0C2C9FC5EB}"/>
    <dgm:cxn modelId="{AC11A521-69CF-4200-9671-C34B020D443B}" type="presOf" srcId="{B23DCFEE-7DB6-43DE-B643-1E202177F1FA}" destId="{2DBBBCD1-D30D-4013-BC18-CE420F44B7BE}" srcOrd="0" destOrd="0" presId="urn:microsoft.com/office/officeart/2005/8/layout/default"/>
    <dgm:cxn modelId="{FCD8D523-F1B3-4730-A404-5DBFED48677E}" srcId="{29A68A18-B528-4638-A4BF-3D3873863C15}" destId="{CAA6681C-6025-4F01-A66E-6235F71C9DED}" srcOrd="2" destOrd="0" parTransId="{E4FAC73B-8EB3-4898-8E3D-6FAFF148DD71}" sibTransId="{1438E4E8-AF34-40EF-89D4-287C0C09AB13}"/>
    <dgm:cxn modelId="{B7410028-8894-4733-AA50-492958572BB5}" type="presOf" srcId="{29A68A18-B528-4638-A4BF-3D3873863C15}" destId="{6BDBEFB5-200F-4D31-9B40-0D5514E872CE}" srcOrd="0" destOrd="0" presId="urn:microsoft.com/office/officeart/2005/8/layout/default"/>
    <dgm:cxn modelId="{6548C36A-FBC8-490F-AC17-EA8B311429D7}" type="presOf" srcId="{CAA6681C-6025-4F01-A66E-6235F71C9DED}" destId="{4B4FE16B-7838-4F9B-8692-60C2C0164386}" srcOrd="0" destOrd="0" presId="urn:microsoft.com/office/officeart/2005/8/layout/default"/>
    <dgm:cxn modelId="{BEB76970-135F-4254-BA7E-45DDBEDA4CC5}" type="presOf" srcId="{EB122D95-4AD0-4C75-87A7-16E514744B63}" destId="{44AA3C75-318A-4E0F-AD8D-F43CC83D0C87}" srcOrd="0" destOrd="0" presId="urn:microsoft.com/office/officeart/2005/8/layout/default"/>
    <dgm:cxn modelId="{3FEA1D72-F691-4D17-9921-78059FA25FE9}" type="presOf" srcId="{DAF64A6F-53C0-446A-ABC9-4D5F6731D473}" destId="{C646952A-2A31-42CE-9AEF-D5EEE11D0A1E}" srcOrd="0" destOrd="0" presId="urn:microsoft.com/office/officeart/2005/8/layout/default"/>
    <dgm:cxn modelId="{E81E7655-20E1-4345-8C68-1EB94B8D06CC}" type="presOf" srcId="{A86DBE3B-3606-4B75-8D42-A9137ADA6A59}" destId="{E793665E-2427-43B9-9483-6499C2CF1FFA}" srcOrd="0" destOrd="0" presId="urn:microsoft.com/office/officeart/2005/8/layout/default"/>
    <dgm:cxn modelId="{9D88F693-CB03-478C-9D93-175615EAC574}" srcId="{29A68A18-B528-4638-A4BF-3D3873863C15}" destId="{B23DCFEE-7DB6-43DE-B643-1E202177F1FA}" srcOrd="1" destOrd="0" parTransId="{B5E979B5-2CFA-4D1A-9CF1-3FC33051C7E9}" sibTransId="{C57518A6-B8E5-4028-AEE0-A0999802C171}"/>
    <dgm:cxn modelId="{ED3063B3-3B14-40A7-907D-1B2277F5FB71}" srcId="{29A68A18-B528-4638-A4BF-3D3873863C15}" destId="{DAF64A6F-53C0-446A-ABC9-4D5F6731D473}" srcOrd="3" destOrd="0" parTransId="{1DA67F12-37CD-4E1A-9745-22333FEDC9A7}" sibTransId="{15E382B4-7640-4E54-AA1D-216C1B58E6E9}"/>
    <dgm:cxn modelId="{C6A3EF50-C3C7-42A1-9EE7-AF75614DD71A}" type="presParOf" srcId="{6BDBEFB5-200F-4D31-9B40-0D5514E872CE}" destId="{E793665E-2427-43B9-9483-6499C2CF1FFA}" srcOrd="0" destOrd="0" presId="urn:microsoft.com/office/officeart/2005/8/layout/default"/>
    <dgm:cxn modelId="{54AAA6CF-D6BF-431C-8753-36B2AD4589F9}" type="presParOf" srcId="{6BDBEFB5-200F-4D31-9B40-0D5514E872CE}" destId="{B3B43C95-6D9D-4FEA-9313-61A2DF9C413B}" srcOrd="1" destOrd="0" presId="urn:microsoft.com/office/officeart/2005/8/layout/default"/>
    <dgm:cxn modelId="{EC34E9DF-F114-4AB5-B6EB-C8B0FE092C1D}" type="presParOf" srcId="{6BDBEFB5-200F-4D31-9B40-0D5514E872CE}" destId="{2DBBBCD1-D30D-4013-BC18-CE420F44B7BE}" srcOrd="2" destOrd="0" presId="urn:microsoft.com/office/officeart/2005/8/layout/default"/>
    <dgm:cxn modelId="{BF9B2D7E-086B-494D-8707-8489313A42BD}" type="presParOf" srcId="{6BDBEFB5-200F-4D31-9B40-0D5514E872CE}" destId="{33B5C699-93A1-4A75-8771-990EBAC70E5C}" srcOrd="3" destOrd="0" presId="urn:microsoft.com/office/officeart/2005/8/layout/default"/>
    <dgm:cxn modelId="{8A21043C-CEA5-4D4F-87CA-DF7B7003F482}" type="presParOf" srcId="{6BDBEFB5-200F-4D31-9B40-0D5514E872CE}" destId="{4B4FE16B-7838-4F9B-8692-60C2C0164386}" srcOrd="4" destOrd="0" presId="urn:microsoft.com/office/officeart/2005/8/layout/default"/>
    <dgm:cxn modelId="{43A644BF-7E05-492C-B3C3-9DCA5F3FD9C3}" type="presParOf" srcId="{6BDBEFB5-200F-4D31-9B40-0D5514E872CE}" destId="{DEC788AA-E899-40B4-916F-732CF4C13F5F}" srcOrd="5" destOrd="0" presId="urn:microsoft.com/office/officeart/2005/8/layout/default"/>
    <dgm:cxn modelId="{74D07920-4692-46CB-8CA0-387DBA1FC8E9}" type="presParOf" srcId="{6BDBEFB5-200F-4D31-9B40-0D5514E872CE}" destId="{C646952A-2A31-42CE-9AEF-D5EEE11D0A1E}" srcOrd="6" destOrd="0" presId="urn:microsoft.com/office/officeart/2005/8/layout/default"/>
    <dgm:cxn modelId="{CB93835F-5F79-4782-BB0A-C1C4672D526F}" type="presParOf" srcId="{6BDBEFB5-200F-4D31-9B40-0D5514E872CE}" destId="{8AC3938B-ED61-4A2D-AB1A-D64E22B6026A}" srcOrd="7" destOrd="0" presId="urn:microsoft.com/office/officeart/2005/8/layout/default"/>
    <dgm:cxn modelId="{55D98F4C-A71C-4433-8799-A68B63AC62A9}" type="presParOf" srcId="{6BDBEFB5-200F-4D31-9B40-0D5514E872CE}" destId="{44AA3C75-318A-4E0F-AD8D-F43CC83D0C87}"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432177-92C3-4424-A468-B7CBEBAD0260}"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el-GR"/>
        </a:p>
      </dgm:t>
    </dgm:pt>
    <dgm:pt modelId="{5ED9369F-F5BF-4AB7-A54C-A574AB5DACB7}">
      <dgm:prSet phldrT="[Κείμενο]"/>
      <dgm:spPr/>
      <dgm:t>
        <a:bodyPr/>
        <a:lstStyle/>
        <a:p>
          <a:r>
            <a:rPr lang="en-US" dirty="0">
              <a:latin typeface="Century Gothic" panose="020B0502020202020204" pitchFamily="34" charset="0"/>
            </a:rPr>
            <a:t>Adopt circular supply chain</a:t>
          </a:r>
          <a:endParaRPr lang="el-GR" dirty="0">
            <a:latin typeface="Century Gothic" panose="020B0502020202020204" pitchFamily="34" charset="0"/>
          </a:endParaRPr>
        </a:p>
      </dgm:t>
    </dgm:pt>
    <dgm:pt modelId="{D1F6ADC7-CE34-4EFE-BC69-6680C7D05C2E}" type="parTrans" cxnId="{0A60F4C9-CBA7-4C09-A1DE-94A743C11C3D}">
      <dgm:prSet/>
      <dgm:spPr/>
      <dgm:t>
        <a:bodyPr/>
        <a:lstStyle/>
        <a:p>
          <a:endParaRPr lang="el-GR"/>
        </a:p>
      </dgm:t>
    </dgm:pt>
    <dgm:pt modelId="{F5DE3F0E-A95C-4671-95CD-A2DB9087D5D4}" type="sibTrans" cxnId="{0A60F4C9-CBA7-4C09-A1DE-94A743C11C3D}">
      <dgm:prSet/>
      <dgm:spPr/>
      <dgm:t>
        <a:bodyPr/>
        <a:lstStyle/>
        <a:p>
          <a:endParaRPr lang="el-GR"/>
        </a:p>
      </dgm:t>
    </dgm:pt>
    <dgm:pt modelId="{60F12C36-8B04-4FD4-94BD-114CB910F01E}">
      <dgm:prSet phldrT="[Κείμενο]"/>
      <dgm:spPr/>
      <dgm:t>
        <a:bodyPr/>
        <a:lstStyle/>
        <a:p>
          <a:r>
            <a:rPr lang="en-US">
              <a:latin typeface="Century Gothic" panose="020B0502020202020204" pitchFamily="34" charset="0"/>
            </a:rPr>
            <a:t>Ensure material quality aligns with UN Global compact principles</a:t>
          </a:r>
          <a:endParaRPr lang="el-GR" dirty="0">
            <a:latin typeface="Century Gothic" panose="020B0502020202020204" pitchFamily="34" charset="0"/>
          </a:endParaRPr>
        </a:p>
      </dgm:t>
    </dgm:pt>
    <dgm:pt modelId="{F2881DAB-EA18-411D-859D-A74602B33AAE}" type="parTrans" cxnId="{786C69B1-629A-4F09-B766-5CE9D83CB187}">
      <dgm:prSet/>
      <dgm:spPr/>
      <dgm:t>
        <a:bodyPr/>
        <a:lstStyle/>
        <a:p>
          <a:endParaRPr lang="el-GR"/>
        </a:p>
      </dgm:t>
    </dgm:pt>
    <dgm:pt modelId="{9427DAED-4A1A-4217-A0F5-15B9DE076C0F}" type="sibTrans" cxnId="{786C69B1-629A-4F09-B766-5CE9D83CB187}">
      <dgm:prSet/>
      <dgm:spPr/>
      <dgm:t>
        <a:bodyPr/>
        <a:lstStyle/>
        <a:p>
          <a:endParaRPr lang="el-GR"/>
        </a:p>
      </dgm:t>
    </dgm:pt>
    <dgm:pt modelId="{B3A13551-B8C2-4A60-A0BB-CD1E7B01C6C3}">
      <dgm:prSet phldrT="[Κείμενο]" custT="1"/>
      <dgm:spPr/>
      <dgm:t>
        <a:bodyPr/>
        <a:lstStyle/>
        <a:p>
          <a:r>
            <a:rPr lang="en-US" sz="1400" dirty="0">
              <a:latin typeface="Century Gothic" panose="020B0502020202020204" pitchFamily="34" charset="0"/>
            </a:rPr>
            <a:t>Educate suppliers and managers on sustainable practices</a:t>
          </a:r>
          <a:endParaRPr lang="el-GR" sz="1400" dirty="0">
            <a:latin typeface="Century Gothic" panose="020B0502020202020204" pitchFamily="34" charset="0"/>
          </a:endParaRPr>
        </a:p>
      </dgm:t>
    </dgm:pt>
    <dgm:pt modelId="{AFA7DE92-FAB0-4CEE-B873-5329782139FF}" type="parTrans" cxnId="{C9363EE8-C6E9-419A-8D58-CCA3E6FD6A52}">
      <dgm:prSet/>
      <dgm:spPr/>
      <dgm:t>
        <a:bodyPr/>
        <a:lstStyle/>
        <a:p>
          <a:endParaRPr lang="el-GR"/>
        </a:p>
      </dgm:t>
    </dgm:pt>
    <dgm:pt modelId="{5AFD03F9-D19B-49B4-A2A1-CA63BD9FD73D}" type="sibTrans" cxnId="{C9363EE8-C6E9-419A-8D58-CCA3E6FD6A52}">
      <dgm:prSet/>
      <dgm:spPr/>
      <dgm:t>
        <a:bodyPr/>
        <a:lstStyle/>
        <a:p>
          <a:endParaRPr lang="el-GR"/>
        </a:p>
      </dgm:t>
    </dgm:pt>
    <dgm:pt modelId="{39067B1F-48D1-49A7-871E-054E240A2FB8}">
      <dgm:prSet phldrT="[Κείμενο]" custT="1"/>
      <dgm:spPr/>
      <dgm:t>
        <a:bodyPr/>
        <a:lstStyle/>
        <a:p>
          <a:r>
            <a:rPr lang="en-US" sz="1800">
              <a:latin typeface="Century Gothic" panose="020B0502020202020204" pitchFamily="34" charset="0"/>
            </a:rPr>
            <a:t>Regulate</a:t>
          </a:r>
          <a:r>
            <a:rPr lang="en-US" sz="1700">
              <a:latin typeface="Century Gothic" panose="020B0502020202020204" pitchFamily="34" charset="0"/>
            </a:rPr>
            <a:t> processes and resources for sustainability</a:t>
          </a:r>
          <a:endParaRPr lang="el-GR" sz="1700" dirty="0">
            <a:latin typeface="Century Gothic" panose="020B0502020202020204" pitchFamily="34" charset="0"/>
          </a:endParaRPr>
        </a:p>
      </dgm:t>
    </dgm:pt>
    <dgm:pt modelId="{3642F366-31D3-4411-8135-45B78DE5A9E4}" type="parTrans" cxnId="{E51E41CF-F55A-40DF-AC83-53878D2C1A50}">
      <dgm:prSet/>
      <dgm:spPr/>
      <dgm:t>
        <a:bodyPr/>
        <a:lstStyle/>
        <a:p>
          <a:endParaRPr lang="el-GR"/>
        </a:p>
      </dgm:t>
    </dgm:pt>
    <dgm:pt modelId="{DCDE2D79-85EB-4A2E-BAD6-0FEE2D43361D}" type="sibTrans" cxnId="{E51E41CF-F55A-40DF-AC83-53878D2C1A50}">
      <dgm:prSet/>
      <dgm:spPr/>
      <dgm:t>
        <a:bodyPr/>
        <a:lstStyle/>
        <a:p>
          <a:endParaRPr lang="el-GR"/>
        </a:p>
      </dgm:t>
    </dgm:pt>
    <dgm:pt modelId="{62A90CD2-3C60-4FAA-A81A-34045661898A}">
      <dgm:prSet phldrT="[Κείμενο]" custT="1"/>
      <dgm:spPr/>
      <dgm:t>
        <a:bodyPr/>
        <a:lstStyle/>
        <a:p>
          <a:pPr algn="ctr"/>
          <a:r>
            <a:rPr lang="en-US" sz="1400" dirty="0">
              <a:latin typeface="Century Gothic" panose="020B0502020202020204" pitchFamily="34" charset="0"/>
            </a:rPr>
            <a:t>Engage and reward suppliers for sustainable practices</a:t>
          </a:r>
          <a:endParaRPr lang="el-GR" sz="1400" dirty="0">
            <a:latin typeface="Century Gothic" panose="020B0502020202020204" pitchFamily="34" charset="0"/>
          </a:endParaRPr>
        </a:p>
      </dgm:t>
    </dgm:pt>
    <dgm:pt modelId="{A8E8340A-1FC1-4E00-A614-870055C6CF1C}" type="parTrans" cxnId="{4BF68096-24E1-4036-9427-385E14DAA9ED}">
      <dgm:prSet/>
      <dgm:spPr/>
      <dgm:t>
        <a:bodyPr/>
        <a:lstStyle/>
        <a:p>
          <a:endParaRPr lang="el-GR"/>
        </a:p>
      </dgm:t>
    </dgm:pt>
    <dgm:pt modelId="{79DACFDB-F92B-48CA-8A1C-B40732D490FE}" type="sibTrans" cxnId="{4BF68096-24E1-4036-9427-385E14DAA9ED}">
      <dgm:prSet/>
      <dgm:spPr/>
      <dgm:t>
        <a:bodyPr/>
        <a:lstStyle/>
        <a:p>
          <a:endParaRPr lang="el-GR"/>
        </a:p>
      </dgm:t>
    </dgm:pt>
    <dgm:pt modelId="{0EAA608E-5DF5-43C0-ADA2-5605BCC5905A}" type="pres">
      <dgm:prSet presAssocID="{4D432177-92C3-4424-A468-B7CBEBAD0260}" presName="Name0" presStyleCnt="0">
        <dgm:presLayoutVars>
          <dgm:chMax/>
          <dgm:chPref/>
          <dgm:dir/>
          <dgm:animLvl val="lvl"/>
        </dgm:presLayoutVars>
      </dgm:prSet>
      <dgm:spPr/>
    </dgm:pt>
    <dgm:pt modelId="{D50ED6F3-0EEC-4217-9D91-187879A1D2D2}" type="pres">
      <dgm:prSet presAssocID="{5ED9369F-F5BF-4AB7-A54C-A574AB5DACB7}" presName="composite" presStyleCnt="0"/>
      <dgm:spPr/>
    </dgm:pt>
    <dgm:pt modelId="{6CAB66A6-A014-441C-ABED-59B137D32C96}" type="pres">
      <dgm:prSet presAssocID="{5ED9369F-F5BF-4AB7-A54C-A574AB5DACB7}" presName="Parent1" presStyleLbl="node1" presStyleIdx="0" presStyleCnt="6">
        <dgm:presLayoutVars>
          <dgm:chMax val="1"/>
          <dgm:chPref val="1"/>
          <dgm:bulletEnabled val="1"/>
        </dgm:presLayoutVars>
      </dgm:prSet>
      <dgm:spPr/>
    </dgm:pt>
    <dgm:pt modelId="{C8BCAD5C-884F-40B4-88B4-CB834C371AD0}" type="pres">
      <dgm:prSet presAssocID="{5ED9369F-F5BF-4AB7-A54C-A574AB5DACB7}" presName="Childtext1" presStyleLbl="revTx" presStyleIdx="0" presStyleCnt="3">
        <dgm:presLayoutVars>
          <dgm:chMax val="0"/>
          <dgm:chPref val="0"/>
          <dgm:bulletEnabled val="1"/>
        </dgm:presLayoutVars>
      </dgm:prSet>
      <dgm:spPr/>
    </dgm:pt>
    <dgm:pt modelId="{337D67C1-DBF8-4469-B40C-B3AE4289E8EA}" type="pres">
      <dgm:prSet presAssocID="{5ED9369F-F5BF-4AB7-A54C-A574AB5DACB7}" presName="BalanceSpacing" presStyleCnt="0"/>
      <dgm:spPr/>
    </dgm:pt>
    <dgm:pt modelId="{3FD525BD-2F00-4AE0-83AF-95ABCAA0A963}" type="pres">
      <dgm:prSet presAssocID="{5ED9369F-F5BF-4AB7-A54C-A574AB5DACB7}" presName="BalanceSpacing1" presStyleCnt="0"/>
      <dgm:spPr/>
    </dgm:pt>
    <dgm:pt modelId="{0D4A4803-248A-40E9-8300-7469A6BCFD23}" type="pres">
      <dgm:prSet presAssocID="{F5DE3F0E-A95C-4671-95CD-A2DB9087D5D4}" presName="Accent1Text" presStyleLbl="node1" presStyleIdx="1" presStyleCnt="6" custLinFactNeighborX="3298" custLinFactNeighborY="313"/>
      <dgm:spPr/>
    </dgm:pt>
    <dgm:pt modelId="{3B5215C7-604F-45F6-B474-FC3638EAA875}" type="pres">
      <dgm:prSet presAssocID="{F5DE3F0E-A95C-4671-95CD-A2DB9087D5D4}" presName="spaceBetweenRectangles" presStyleCnt="0"/>
      <dgm:spPr/>
    </dgm:pt>
    <dgm:pt modelId="{942FEECB-D176-43E3-B150-AF7AF6F1459B}" type="pres">
      <dgm:prSet presAssocID="{B3A13551-B8C2-4A60-A0BB-CD1E7B01C6C3}" presName="composite" presStyleCnt="0"/>
      <dgm:spPr/>
    </dgm:pt>
    <dgm:pt modelId="{FEB6540E-BD7B-4CEF-8159-5BB61F971730}" type="pres">
      <dgm:prSet presAssocID="{B3A13551-B8C2-4A60-A0BB-CD1E7B01C6C3}" presName="Parent1" presStyleLbl="node1" presStyleIdx="2" presStyleCnt="6">
        <dgm:presLayoutVars>
          <dgm:chMax val="1"/>
          <dgm:chPref val="1"/>
          <dgm:bulletEnabled val="1"/>
        </dgm:presLayoutVars>
      </dgm:prSet>
      <dgm:spPr/>
    </dgm:pt>
    <dgm:pt modelId="{6F2F2AA7-F4AE-4CE1-AC9E-430B4CDC4695}" type="pres">
      <dgm:prSet presAssocID="{B3A13551-B8C2-4A60-A0BB-CD1E7B01C6C3}" presName="Childtext1" presStyleLbl="revTx" presStyleIdx="1" presStyleCnt="3">
        <dgm:presLayoutVars>
          <dgm:chMax val="0"/>
          <dgm:chPref val="0"/>
          <dgm:bulletEnabled val="1"/>
        </dgm:presLayoutVars>
      </dgm:prSet>
      <dgm:spPr/>
    </dgm:pt>
    <dgm:pt modelId="{EC76FCA2-F2AD-4FF4-A2F3-1DEA3E026B86}" type="pres">
      <dgm:prSet presAssocID="{B3A13551-B8C2-4A60-A0BB-CD1E7B01C6C3}" presName="BalanceSpacing" presStyleCnt="0"/>
      <dgm:spPr/>
    </dgm:pt>
    <dgm:pt modelId="{25916429-2422-43DC-BF5C-CBE254BBCF5E}" type="pres">
      <dgm:prSet presAssocID="{B3A13551-B8C2-4A60-A0BB-CD1E7B01C6C3}" presName="BalanceSpacing1" presStyleCnt="0"/>
      <dgm:spPr/>
    </dgm:pt>
    <dgm:pt modelId="{1AD39285-6809-4710-8FAB-01CFDB303FFB}" type="pres">
      <dgm:prSet presAssocID="{5AFD03F9-D19B-49B4-A2A1-CA63BD9FD73D}" presName="Accent1Text" presStyleLbl="node1" presStyleIdx="3" presStyleCnt="6" custLinFactNeighborX="-2897" custLinFactNeighborY="633"/>
      <dgm:spPr/>
    </dgm:pt>
    <dgm:pt modelId="{A9EF4157-57A0-49D2-9A37-5CEE04F4AA74}" type="pres">
      <dgm:prSet presAssocID="{5AFD03F9-D19B-49B4-A2A1-CA63BD9FD73D}" presName="spaceBetweenRectangles" presStyleCnt="0"/>
      <dgm:spPr/>
    </dgm:pt>
    <dgm:pt modelId="{0C41AE63-9692-4D48-A873-1F35F75B535E}" type="pres">
      <dgm:prSet presAssocID="{62A90CD2-3C60-4FAA-A81A-34045661898A}" presName="composite" presStyleCnt="0"/>
      <dgm:spPr/>
    </dgm:pt>
    <dgm:pt modelId="{174FBF3A-5C9E-48BA-A672-B053529F807D}" type="pres">
      <dgm:prSet presAssocID="{62A90CD2-3C60-4FAA-A81A-34045661898A}" presName="Parent1" presStyleLbl="node1" presStyleIdx="4" presStyleCnt="6">
        <dgm:presLayoutVars>
          <dgm:chMax val="1"/>
          <dgm:chPref val="1"/>
          <dgm:bulletEnabled val="1"/>
        </dgm:presLayoutVars>
      </dgm:prSet>
      <dgm:spPr/>
    </dgm:pt>
    <dgm:pt modelId="{7C6BA0CC-BFEB-4B5D-BB3D-DB75ED69BACF}" type="pres">
      <dgm:prSet presAssocID="{62A90CD2-3C60-4FAA-A81A-34045661898A}" presName="Childtext1" presStyleLbl="revTx" presStyleIdx="2" presStyleCnt="3">
        <dgm:presLayoutVars>
          <dgm:chMax val="0"/>
          <dgm:chPref val="0"/>
          <dgm:bulletEnabled val="1"/>
        </dgm:presLayoutVars>
      </dgm:prSet>
      <dgm:spPr/>
    </dgm:pt>
    <dgm:pt modelId="{17961FD9-94E0-4968-A192-42359DD651EF}" type="pres">
      <dgm:prSet presAssocID="{62A90CD2-3C60-4FAA-A81A-34045661898A}" presName="BalanceSpacing" presStyleCnt="0"/>
      <dgm:spPr/>
    </dgm:pt>
    <dgm:pt modelId="{15CE149E-2075-43AF-813E-C49CB5DC0EAA}" type="pres">
      <dgm:prSet presAssocID="{62A90CD2-3C60-4FAA-A81A-34045661898A}" presName="BalanceSpacing1" presStyleCnt="0"/>
      <dgm:spPr/>
    </dgm:pt>
    <dgm:pt modelId="{92C8551B-3785-4C26-B32E-4B726604B585}" type="pres">
      <dgm:prSet presAssocID="{79DACFDB-F92B-48CA-8A1C-B40732D490FE}" presName="Accent1Text" presStyleLbl="node1" presStyleIdx="5" presStyleCnt="6" custLinFactNeighborX="-2309" custLinFactNeighborY="-2795"/>
      <dgm:spPr/>
    </dgm:pt>
  </dgm:ptLst>
  <dgm:cxnLst>
    <dgm:cxn modelId="{DB5A5E01-F8EA-463D-B520-13648CBE2575}" type="presOf" srcId="{5ED9369F-F5BF-4AB7-A54C-A574AB5DACB7}" destId="{6CAB66A6-A014-441C-ABED-59B137D32C96}" srcOrd="0" destOrd="0" presId="urn:microsoft.com/office/officeart/2008/layout/AlternatingHexagons"/>
    <dgm:cxn modelId="{CFF98411-B7D3-4141-8245-7FDF0154AE0A}" type="presOf" srcId="{60F12C36-8B04-4FD4-94BD-114CB910F01E}" destId="{C8BCAD5C-884F-40B4-88B4-CB834C371AD0}" srcOrd="0" destOrd="0" presId="urn:microsoft.com/office/officeart/2008/layout/AlternatingHexagons"/>
    <dgm:cxn modelId="{6497565F-4781-463F-AE66-50117C511A9B}" type="presOf" srcId="{F5DE3F0E-A95C-4671-95CD-A2DB9087D5D4}" destId="{0D4A4803-248A-40E9-8300-7469A6BCFD23}" srcOrd="0" destOrd="0" presId="urn:microsoft.com/office/officeart/2008/layout/AlternatingHexagons"/>
    <dgm:cxn modelId="{29187066-E214-4085-A798-ABDD1ACFB49B}" type="presOf" srcId="{39067B1F-48D1-49A7-871E-054E240A2FB8}" destId="{6F2F2AA7-F4AE-4CE1-AC9E-430B4CDC4695}" srcOrd="0" destOrd="0" presId="urn:microsoft.com/office/officeart/2008/layout/AlternatingHexagons"/>
    <dgm:cxn modelId="{FD249375-EF0E-4E48-B2AB-BA6511A5C8CF}" type="presOf" srcId="{B3A13551-B8C2-4A60-A0BB-CD1E7B01C6C3}" destId="{FEB6540E-BD7B-4CEF-8159-5BB61F971730}" srcOrd="0" destOrd="0" presId="urn:microsoft.com/office/officeart/2008/layout/AlternatingHexagons"/>
    <dgm:cxn modelId="{378D1588-CFD9-4BB4-9921-B47A5F8CEB17}" type="presOf" srcId="{62A90CD2-3C60-4FAA-A81A-34045661898A}" destId="{174FBF3A-5C9E-48BA-A672-B053529F807D}" srcOrd="0" destOrd="0" presId="urn:microsoft.com/office/officeart/2008/layout/AlternatingHexagons"/>
    <dgm:cxn modelId="{4BF68096-24E1-4036-9427-385E14DAA9ED}" srcId="{4D432177-92C3-4424-A468-B7CBEBAD0260}" destId="{62A90CD2-3C60-4FAA-A81A-34045661898A}" srcOrd="2" destOrd="0" parTransId="{A8E8340A-1FC1-4E00-A614-870055C6CF1C}" sibTransId="{79DACFDB-F92B-48CA-8A1C-B40732D490FE}"/>
    <dgm:cxn modelId="{6A866498-896D-42C3-9F2E-F00466878023}" type="presOf" srcId="{79DACFDB-F92B-48CA-8A1C-B40732D490FE}" destId="{92C8551B-3785-4C26-B32E-4B726604B585}" srcOrd="0" destOrd="0" presId="urn:microsoft.com/office/officeart/2008/layout/AlternatingHexagons"/>
    <dgm:cxn modelId="{786C69B1-629A-4F09-B766-5CE9D83CB187}" srcId="{5ED9369F-F5BF-4AB7-A54C-A574AB5DACB7}" destId="{60F12C36-8B04-4FD4-94BD-114CB910F01E}" srcOrd="0" destOrd="0" parTransId="{F2881DAB-EA18-411D-859D-A74602B33AAE}" sibTransId="{9427DAED-4A1A-4217-A0F5-15B9DE076C0F}"/>
    <dgm:cxn modelId="{0A60F4C9-CBA7-4C09-A1DE-94A743C11C3D}" srcId="{4D432177-92C3-4424-A468-B7CBEBAD0260}" destId="{5ED9369F-F5BF-4AB7-A54C-A574AB5DACB7}" srcOrd="0" destOrd="0" parTransId="{D1F6ADC7-CE34-4EFE-BC69-6680C7D05C2E}" sibTransId="{F5DE3F0E-A95C-4671-95CD-A2DB9087D5D4}"/>
    <dgm:cxn modelId="{EB92C7CB-7E5C-4DEA-8DC9-A8CA4863CE5C}" type="presOf" srcId="{4D432177-92C3-4424-A468-B7CBEBAD0260}" destId="{0EAA608E-5DF5-43C0-ADA2-5605BCC5905A}" srcOrd="0" destOrd="0" presId="urn:microsoft.com/office/officeart/2008/layout/AlternatingHexagons"/>
    <dgm:cxn modelId="{B86AFCCC-E1EE-4E76-90DF-031F9C67EB4B}" type="presOf" srcId="{5AFD03F9-D19B-49B4-A2A1-CA63BD9FD73D}" destId="{1AD39285-6809-4710-8FAB-01CFDB303FFB}" srcOrd="0" destOrd="0" presId="urn:microsoft.com/office/officeart/2008/layout/AlternatingHexagons"/>
    <dgm:cxn modelId="{E51E41CF-F55A-40DF-AC83-53878D2C1A50}" srcId="{B3A13551-B8C2-4A60-A0BB-CD1E7B01C6C3}" destId="{39067B1F-48D1-49A7-871E-054E240A2FB8}" srcOrd="0" destOrd="0" parTransId="{3642F366-31D3-4411-8135-45B78DE5A9E4}" sibTransId="{DCDE2D79-85EB-4A2E-BAD6-0FEE2D43361D}"/>
    <dgm:cxn modelId="{C9363EE8-C6E9-419A-8D58-CCA3E6FD6A52}" srcId="{4D432177-92C3-4424-A468-B7CBEBAD0260}" destId="{B3A13551-B8C2-4A60-A0BB-CD1E7B01C6C3}" srcOrd="1" destOrd="0" parTransId="{AFA7DE92-FAB0-4CEE-B873-5329782139FF}" sibTransId="{5AFD03F9-D19B-49B4-A2A1-CA63BD9FD73D}"/>
    <dgm:cxn modelId="{07FEDCF5-F728-4AD1-B735-F1211B310A30}" type="presParOf" srcId="{0EAA608E-5DF5-43C0-ADA2-5605BCC5905A}" destId="{D50ED6F3-0EEC-4217-9D91-187879A1D2D2}" srcOrd="0" destOrd="0" presId="urn:microsoft.com/office/officeart/2008/layout/AlternatingHexagons"/>
    <dgm:cxn modelId="{E59B58DD-E981-4F39-83E1-E123A206D0E9}" type="presParOf" srcId="{D50ED6F3-0EEC-4217-9D91-187879A1D2D2}" destId="{6CAB66A6-A014-441C-ABED-59B137D32C96}" srcOrd="0" destOrd="0" presId="urn:microsoft.com/office/officeart/2008/layout/AlternatingHexagons"/>
    <dgm:cxn modelId="{3FB1E5FE-B1E6-48ED-BD39-0B1300F2D38F}" type="presParOf" srcId="{D50ED6F3-0EEC-4217-9D91-187879A1D2D2}" destId="{C8BCAD5C-884F-40B4-88B4-CB834C371AD0}" srcOrd="1" destOrd="0" presId="urn:microsoft.com/office/officeart/2008/layout/AlternatingHexagons"/>
    <dgm:cxn modelId="{BA9A6993-9FF9-40E0-B4D6-9B9CE5884456}" type="presParOf" srcId="{D50ED6F3-0EEC-4217-9D91-187879A1D2D2}" destId="{337D67C1-DBF8-4469-B40C-B3AE4289E8EA}" srcOrd="2" destOrd="0" presId="urn:microsoft.com/office/officeart/2008/layout/AlternatingHexagons"/>
    <dgm:cxn modelId="{6CE9A204-4CA1-4291-8966-29B8A84DF9B1}" type="presParOf" srcId="{D50ED6F3-0EEC-4217-9D91-187879A1D2D2}" destId="{3FD525BD-2F00-4AE0-83AF-95ABCAA0A963}" srcOrd="3" destOrd="0" presId="urn:microsoft.com/office/officeart/2008/layout/AlternatingHexagons"/>
    <dgm:cxn modelId="{86A424B0-EDCD-4CFE-A87A-7D10158750EE}" type="presParOf" srcId="{D50ED6F3-0EEC-4217-9D91-187879A1D2D2}" destId="{0D4A4803-248A-40E9-8300-7469A6BCFD23}" srcOrd="4" destOrd="0" presId="urn:microsoft.com/office/officeart/2008/layout/AlternatingHexagons"/>
    <dgm:cxn modelId="{B297CC80-5E0B-40E2-87A2-2F2B8EFD76CF}" type="presParOf" srcId="{0EAA608E-5DF5-43C0-ADA2-5605BCC5905A}" destId="{3B5215C7-604F-45F6-B474-FC3638EAA875}" srcOrd="1" destOrd="0" presId="urn:microsoft.com/office/officeart/2008/layout/AlternatingHexagons"/>
    <dgm:cxn modelId="{4C6292C9-D07D-47A7-BBBF-02A2E1A67D97}" type="presParOf" srcId="{0EAA608E-5DF5-43C0-ADA2-5605BCC5905A}" destId="{942FEECB-D176-43E3-B150-AF7AF6F1459B}" srcOrd="2" destOrd="0" presId="urn:microsoft.com/office/officeart/2008/layout/AlternatingHexagons"/>
    <dgm:cxn modelId="{E6711F84-2BDF-4C59-8276-CF677056A677}" type="presParOf" srcId="{942FEECB-D176-43E3-B150-AF7AF6F1459B}" destId="{FEB6540E-BD7B-4CEF-8159-5BB61F971730}" srcOrd="0" destOrd="0" presId="urn:microsoft.com/office/officeart/2008/layout/AlternatingHexagons"/>
    <dgm:cxn modelId="{00642D74-0932-4CF4-982D-A72C4B63423D}" type="presParOf" srcId="{942FEECB-D176-43E3-B150-AF7AF6F1459B}" destId="{6F2F2AA7-F4AE-4CE1-AC9E-430B4CDC4695}" srcOrd="1" destOrd="0" presId="urn:microsoft.com/office/officeart/2008/layout/AlternatingHexagons"/>
    <dgm:cxn modelId="{8E7B5CBF-1388-46A6-94BF-0497D718FE22}" type="presParOf" srcId="{942FEECB-D176-43E3-B150-AF7AF6F1459B}" destId="{EC76FCA2-F2AD-4FF4-A2F3-1DEA3E026B86}" srcOrd="2" destOrd="0" presId="urn:microsoft.com/office/officeart/2008/layout/AlternatingHexagons"/>
    <dgm:cxn modelId="{8AD9238C-E13D-4F9A-96F1-7615C45F6D68}" type="presParOf" srcId="{942FEECB-D176-43E3-B150-AF7AF6F1459B}" destId="{25916429-2422-43DC-BF5C-CBE254BBCF5E}" srcOrd="3" destOrd="0" presId="urn:microsoft.com/office/officeart/2008/layout/AlternatingHexagons"/>
    <dgm:cxn modelId="{E9D6A1C2-27A0-47DA-989A-B55B21F3129B}" type="presParOf" srcId="{942FEECB-D176-43E3-B150-AF7AF6F1459B}" destId="{1AD39285-6809-4710-8FAB-01CFDB303FFB}" srcOrd="4" destOrd="0" presId="urn:microsoft.com/office/officeart/2008/layout/AlternatingHexagons"/>
    <dgm:cxn modelId="{13BE9A89-920C-4176-A7EC-349564EE81D0}" type="presParOf" srcId="{0EAA608E-5DF5-43C0-ADA2-5605BCC5905A}" destId="{A9EF4157-57A0-49D2-9A37-5CEE04F4AA74}" srcOrd="3" destOrd="0" presId="urn:microsoft.com/office/officeart/2008/layout/AlternatingHexagons"/>
    <dgm:cxn modelId="{188AF8F5-AB7C-49D1-A2E3-73FF6918901D}" type="presParOf" srcId="{0EAA608E-5DF5-43C0-ADA2-5605BCC5905A}" destId="{0C41AE63-9692-4D48-A873-1F35F75B535E}" srcOrd="4" destOrd="0" presId="urn:microsoft.com/office/officeart/2008/layout/AlternatingHexagons"/>
    <dgm:cxn modelId="{61E12508-7D74-42F3-8F32-32B3271C0DB1}" type="presParOf" srcId="{0C41AE63-9692-4D48-A873-1F35F75B535E}" destId="{174FBF3A-5C9E-48BA-A672-B053529F807D}" srcOrd="0" destOrd="0" presId="urn:microsoft.com/office/officeart/2008/layout/AlternatingHexagons"/>
    <dgm:cxn modelId="{87955B8E-02F4-47E2-B6CE-5F7BB0F4A214}" type="presParOf" srcId="{0C41AE63-9692-4D48-A873-1F35F75B535E}" destId="{7C6BA0CC-BFEB-4B5D-BB3D-DB75ED69BACF}" srcOrd="1" destOrd="0" presId="urn:microsoft.com/office/officeart/2008/layout/AlternatingHexagons"/>
    <dgm:cxn modelId="{DB87333A-26A1-4503-8D34-8222AE4A2573}" type="presParOf" srcId="{0C41AE63-9692-4D48-A873-1F35F75B535E}" destId="{17961FD9-94E0-4968-A192-42359DD651EF}" srcOrd="2" destOrd="0" presId="urn:microsoft.com/office/officeart/2008/layout/AlternatingHexagons"/>
    <dgm:cxn modelId="{B471F5B3-AA31-4088-BC0F-047C67C7CF93}" type="presParOf" srcId="{0C41AE63-9692-4D48-A873-1F35F75B535E}" destId="{15CE149E-2075-43AF-813E-C49CB5DC0EAA}" srcOrd="3" destOrd="0" presId="urn:microsoft.com/office/officeart/2008/layout/AlternatingHexagons"/>
    <dgm:cxn modelId="{42D49968-274F-4F0C-95F9-E7A1829CB40E}" type="presParOf" srcId="{0C41AE63-9692-4D48-A873-1F35F75B535E}" destId="{92C8551B-3785-4C26-B32E-4B726604B585}"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41CC0-B78B-41ED-9D96-2D8859C4C6FC}">
      <dsp:nvSpPr>
        <dsp:cNvPr id="0" name=""/>
        <dsp:cNvSpPr/>
      </dsp:nvSpPr>
      <dsp:spPr>
        <a:xfrm>
          <a:off x="0" y="1457327"/>
          <a:ext cx="5492914" cy="5492914"/>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2293" tIns="29210" rIns="302293"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Century Gothic" panose="020B0502020202020204" pitchFamily="34" charset="0"/>
            </a:rPr>
            <a:t>Energy audits are assessments of energy consumption, systems and equipment and by conducting them you can address the areas where your energy is not widely consumed </a:t>
          </a:r>
          <a:endParaRPr lang="el-GR" sz="2300" kern="1200" dirty="0"/>
        </a:p>
      </dsp:txBody>
      <dsp:txXfrm>
        <a:off x="804419" y="2261746"/>
        <a:ext cx="3884076" cy="3884076"/>
      </dsp:txXfrm>
    </dsp:sp>
    <dsp:sp modelId="{645A5BEF-4CF1-49A2-B60F-34F953805266}">
      <dsp:nvSpPr>
        <dsp:cNvPr id="0" name=""/>
        <dsp:cNvSpPr/>
      </dsp:nvSpPr>
      <dsp:spPr>
        <a:xfrm>
          <a:off x="4343398" y="1414976"/>
          <a:ext cx="5492914" cy="5492914"/>
        </a:xfrm>
        <a:prstGeom prst="ellipse">
          <a:avLst/>
        </a:prstGeom>
        <a:solidFill>
          <a:schemeClr val="accent3">
            <a:alpha val="50000"/>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2293" tIns="29210" rIns="302293" bIns="2921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Century Gothic" panose="020B0502020202020204" pitchFamily="34" charset="0"/>
            </a:rPr>
            <a:t>Energy audits can include analysis of electricity and natural gas usage, and may include lighting, heating and cooling systems, building envelope and insulation, appliances, refrigeration, signage, windows and doors even landscaping</a:t>
          </a:r>
          <a:endParaRPr lang="el-GR" sz="2300" kern="1200" dirty="0">
            <a:latin typeface="Century Gothic" panose="020B0502020202020204" pitchFamily="34" charset="0"/>
          </a:endParaRPr>
        </a:p>
      </dsp:txBody>
      <dsp:txXfrm>
        <a:off x="5147817" y="2219395"/>
        <a:ext cx="3884076" cy="3884076"/>
      </dsp:txXfrm>
    </dsp:sp>
    <dsp:sp modelId="{EFB55A96-EB8F-4B5A-AE49-46CF2CBF53AA}">
      <dsp:nvSpPr>
        <dsp:cNvPr id="0" name=""/>
        <dsp:cNvSpPr/>
      </dsp:nvSpPr>
      <dsp:spPr>
        <a:xfrm>
          <a:off x="8801225" y="1494788"/>
          <a:ext cx="5492914" cy="5492914"/>
        </a:xfrm>
        <a:prstGeom prst="ellipse">
          <a:avLst/>
        </a:prstGeom>
        <a:solidFill>
          <a:schemeClr val="accent3">
            <a:alpha val="50000"/>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02293" tIns="29210" rIns="302293" bIns="29210" numCol="1" spcCol="1270" anchor="ctr" anchorCtr="0">
          <a:noAutofit/>
        </a:bodyPr>
        <a:lstStyle/>
        <a:p>
          <a:pPr marL="0" lvl="0" indent="0" algn="ctr" defTabSz="1022350">
            <a:lnSpc>
              <a:spcPct val="90000"/>
            </a:lnSpc>
            <a:spcBef>
              <a:spcPct val="0"/>
            </a:spcBef>
            <a:spcAft>
              <a:spcPct val="35000"/>
            </a:spcAft>
            <a:buNone/>
          </a:pPr>
          <a:r>
            <a:rPr lang="en-US" sz="2300" b="0" i="0" kern="1200" dirty="0">
              <a:latin typeface="Century Gothic" panose="020B0502020202020204" pitchFamily="34" charset="0"/>
            </a:rPr>
            <a:t>Business energy audits focus mostly on the internal aspects of energy production, such as HVAC, lighting, and machinery</a:t>
          </a:r>
          <a:endParaRPr lang="el-GR" sz="2300" kern="1200" dirty="0">
            <a:latin typeface="Century Gothic" panose="020B0502020202020204" pitchFamily="34" charset="0"/>
          </a:endParaRPr>
        </a:p>
      </dsp:txBody>
      <dsp:txXfrm>
        <a:off x="9605644" y="2299207"/>
        <a:ext cx="3884076" cy="38840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3665E-2427-43B9-9483-6499C2CF1FFA}">
      <dsp:nvSpPr>
        <dsp:cNvPr id="0" name=""/>
        <dsp:cNvSpPr/>
      </dsp:nvSpPr>
      <dsp:spPr>
        <a:xfrm>
          <a:off x="6172191" y="76196"/>
          <a:ext cx="3821831" cy="22930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Century Gothic" panose="020B0502020202020204" pitchFamily="34" charset="0"/>
            </a:rPr>
            <a:t>Evaluation of the working conditions </a:t>
          </a:r>
          <a:endParaRPr lang="el-GR" sz="2800" kern="1200" dirty="0">
            <a:latin typeface="Century Gothic" panose="020B0502020202020204" pitchFamily="34" charset="0"/>
          </a:endParaRPr>
        </a:p>
      </dsp:txBody>
      <dsp:txXfrm>
        <a:off x="6172191" y="76196"/>
        <a:ext cx="3821831" cy="2293099"/>
      </dsp:txXfrm>
    </dsp:sp>
    <dsp:sp modelId="{2DBBBCD1-D30D-4013-BC18-CE420F44B7BE}">
      <dsp:nvSpPr>
        <dsp:cNvPr id="0" name=""/>
        <dsp:cNvSpPr/>
      </dsp:nvSpPr>
      <dsp:spPr>
        <a:xfrm>
          <a:off x="1817175" y="96742"/>
          <a:ext cx="3821831" cy="22930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latin typeface="Century Gothic" panose="020B0502020202020204" pitchFamily="34" charset="0"/>
            </a:rPr>
            <a:t>The assessment of energy bills and utility data regarding building/ equipment analysis  </a:t>
          </a:r>
          <a:endParaRPr lang="en-US" sz="2800" kern="1200" dirty="0">
            <a:latin typeface="Century Gothic" panose="020B0502020202020204" pitchFamily="34" charset="0"/>
          </a:endParaRPr>
        </a:p>
      </dsp:txBody>
      <dsp:txXfrm>
        <a:off x="1817175" y="96742"/>
        <a:ext cx="3821831" cy="2293099"/>
      </dsp:txXfrm>
    </dsp:sp>
    <dsp:sp modelId="{4B4FE16B-7838-4F9B-8692-60C2C0164386}">
      <dsp:nvSpPr>
        <dsp:cNvPr id="0" name=""/>
        <dsp:cNvSpPr/>
      </dsp:nvSpPr>
      <dsp:spPr>
        <a:xfrm>
          <a:off x="1817175" y="2599079"/>
          <a:ext cx="3821831" cy="22930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Measuring an estimation of energy saving potentiality </a:t>
          </a:r>
          <a:endParaRPr lang="el-GR" sz="2800" kern="1200" dirty="0"/>
        </a:p>
      </dsp:txBody>
      <dsp:txXfrm>
        <a:off x="1817175" y="2599079"/>
        <a:ext cx="3821831" cy="2293099"/>
      </dsp:txXfrm>
    </dsp:sp>
    <dsp:sp modelId="{C646952A-2A31-42CE-9AEF-D5EEE11D0A1E}">
      <dsp:nvSpPr>
        <dsp:cNvPr id="0" name=""/>
        <dsp:cNvSpPr/>
      </dsp:nvSpPr>
      <dsp:spPr>
        <a:xfrm>
          <a:off x="6058491" y="2676150"/>
          <a:ext cx="3821831" cy="22930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kern="1200" dirty="0"/>
            <a:t> Developing a strategy for carbon reduction</a:t>
          </a:r>
          <a:endParaRPr lang="en-US" sz="2800" kern="1200" dirty="0"/>
        </a:p>
      </dsp:txBody>
      <dsp:txXfrm>
        <a:off x="6058491" y="2676150"/>
        <a:ext cx="3821831" cy="2293099"/>
      </dsp:txXfrm>
    </dsp:sp>
    <dsp:sp modelId="{44AA3C75-318A-4E0F-AD8D-F43CC83D0C87}">
      <dsp:nvSpPr>
        <dsp:cNvPr id="0" name=""/>
        <dsp:cNvSpPr/>
      </dsp:nvSpPr>
      <dsp:spPr>
        <a:xfrm>
          <a:off x="3956484" y="5351432"/>
          <a:ext cx="3821831" cy="2293099"/>
        </a:xfrm>
        <a:prstGeom prst="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Giving energy efficiency solutions </a:t>
          </a:r>
          <a:endParaRPr lang="el-GR" sz="2800" kern="1200" dirty="0"/>
        </a:p>
      </dsp:txBody>
      <dsp:txXfrm>
        <a:off x="3956484" y="5351432"/>
        <a:ext cx="3821831" cy="2293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B66A6-A014-441C-ABED-59B137D32C96}">
      <dsp:nvSpPr>
        <dsp:cNvPr id="0" name=""/>
        <dsp:cNvSpPr/>
      </dsp:nvSpPr>
      <dsp:spPr>
        <a:xfrm rot="5400000">
          <a:off x="4212034" y="132159"/>
          <a:ext cx="1984374" cy="1726406"/>
        </a:xfrm>
        <a:prstGeom prst="hexagon">
          <a:avLst>
            <a:gd name="adj" fmla="val 25000"/>
            <a:gd name="vf" fmla="val 11547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entury Gothic" panose="020B0502020202020204" pitchFamily="34" charset="0"/>
            </a:rPr>
            <a:t>Adopt circular supply chain</a:t>
          </a:r>
          <a:endParaRPr lang="el-GR" sz="2100" kern="1200" dirty="0">
            <a:latin typeface="Century Gothic" panose="020B0502020202020204" pitchFamily="34" charset="0"/>
          </a:endParaRPr>
        </a:p>
      </dsp:txBody>
      <dsp:txXfrm rot="-5400000">
        <a:off x="4610050" y="312407"/>
        <a:ext cx="1188342" cy="1365910"/>
      </dsp:txXfrm>
    </dsp:sp>
    <dsp:sp modelId="{C8BCAD5C-884F-40B4-88B4-CB834C371AD0}">
      <dsp:nvSpPr>
        <dsp:cNvPr id="0" name=""/>
        <dsp:cNvSpPr/>
      </dsp:nvSpPr>
      <dsp:spPr>
        <a:xfrm>
          <a:off x="6119812" y="400050"/>
          <a:ext cx="2214562" cy="11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latin typeface="Century Gothic" panose="020B0502020202020204" pitchFamily="34" charset="0"/>
            </a:rPr>
            <a:t>Ensure material quality aligns with UN Global compact principles</a:t>
          </a:r>
          <a:endParaRPr lang="el-GR" sz="1700" kern="1200" dirty="0">
            <a:latin typeface="Century Gothic" panose="020B0502020202020204" pitchFamily="34" charset="0"/>
          </a:endParaRPr>
        </a:p>
      </dsp:txBody>
      <dsp:txXfrm>
        <a:off x="6119812" y="400050"/>
        <a:ext cx="2214562" cy="1190625"/>
      </dsp:txXfrm>
    </dsp:sp>
    <dsp:sp modelId="{0D4A4803-248A-40E9-8300-7469A6BCFD23}">
      <dsp:nvSpPr>
        <dsp:cNvPr id="0" name=""/>
        <dsp:cNvSpPr/>
      </dsp:nvSpPr>
      <dsp:spPr>
        <a:xfrm rot="5400000">
          <a:off x="2404452" y="138370"/>
          <a:ext cx="1984374" cy="1726406"/>
        </a:xfrm>
        <a:prstGeom prst="hexagon">
          <a:avLst>
            <a:gd name="adj" fmla="val 25000"/>
            <a:gd name="vf" fmla="val 115470"/>
          </a:avLst>
        </a:prstGeom>
        <a:solidFill>
          <a:schemeClr val="accent4">
            <a:hueOff val="-892954"/>
            <a:satOff val="5380"/>
            <a:lumOff val="4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rot="-5400000">
        <a:off x="2802468" y="318618"/>
        <a:ext cx="1188342" cy="1365910"/>
      </dsp:txXfrm>
    </dsp:sp>
    <dsp:sp modelId="{FEB6540E-BD7B-4CEF-8159-5BB61F971730}">
      <dsp:nvSpPr>
        <dsp:cNvPr id="0" name=""/>
        <dsp:cNvSpPr/>
      </dsp:nvSpPr>
      <dsp:spPr>
        <a:xfrm rot="5400000">
          <a:off x="3276203" y="1816496"/>
          <a:ext cx="1984374" cy="1726406"/>
        </a:xfrm>
        <a:prstGeom prst="hexagon">
          <a:avLst>
            <a:gd name="adj" fmla="val 25000"/>
            <a:gd name="vf" fmla="val 115470"/>
          </a:avLst>
        </a:prstGeom>
        <a:solidFill>
          <a:schemeClr val="accent4">
            <a:hueOff val="-1785908"/>
            <a:satOff val="10760"/>
            <a:lumOff val="86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Educate suppliers and managers on sustainable practices</a:t>
          </a:r>
          <a:endParaRPr lang="el-GR" sz="1400" kern="1200" dirty="0">
            <a:latin typeface="Century Gothic" panose="020B0502020202020204" pitchFamily="34" charset="0"/>
          </a:endParaRPr>
        </a:p>
      </dsp:txBody>
      <dsp:txXfrm rot="-5400000">
        <a:off x="3674219" y="1996744"/>
        <a:ext cx="1188342" cy="1365910"/>
      </dsp:txXfrm>
    </dsp:sp>
    <dsp:sp modelId="{6F2F2AA7-F4AE-4CE1-AC9E-430B4CDC4695}">
      <dsp:nvSpPr>
        <dsp:cNvPr id="0" name=""/>
        <dsp:cNvSpPr/>
      </dsp:nvSpPr>
      <dsp:spPr>
        <a:xfrm>
          <a:off x="1190625" y="2084387"/>
          <a:ext cx="2143124" cy="11906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r" defTabSz="800100">
            <a:lnSpc>
              <a:spcPct val="90000"/>
            </a:lnSpc>
            <a:spcBef>
              <a:spcPct val="0"/>
            </a:spcBef>
            <a:spcAft>
              <a:spcPct val="35000"/>
            </a:spcAft>
            <a:buNone/>
          </a:pPr>
          <a:r>
            <a:rPr lang="en-US" sz="1800" kern="1200">
              <a:latin typeface="Century Gothic" panose="020B0502020202020204" pitchFamily="34" charset="0"/>
            </a:rPr>
            <a:t>Regulate</a:t>
          </a:r>
          <a:r>
            <a:rPr lang="en-US" sz="1700" kern="1200">
              <a:latin typeface="Century Gothic" panose="020B0502020202020204" pitchFamily="34" charset="0"/>
            </a:rPr>
            <a:t> processes and resources for sustainability</a:t>
          </a:r>
          <a:endParaRPr lang="el-GR" sz="1700" kern="1200" dirty="0">
            <a:latin typeface="Century Gothic" panose="020B0502020202020204" pitchFamily="34" charset="0"/>
          </a:endParaRPr>
        </a:p>
      </dsp:txBody>
      <dsp:txXfrm>
        <a:off x="1190625" y="2084387"/>
        <a:ext cx="2143124" cy="1190625"/>
      </dsp:txXfrm>
    </dsp:sp>
    <dsp:sp modelId="{1AD39285-6809-4710-8FAB-01CFDB303FFB}">
      <dsp:nvSpPr>
        <dsp:cNvPr id="0" name=""/>
        <dsp:cNvSpPr/>
      </dsp:nvSpPr>
      <dsp:spPr>
        <a:xfrm rot="5400000">
          <a:off x="5090707" y="1829057"/>
          <a:ext cx="1984374" cy="1726406"/>
        </a:xfrm>
        <a:prstGeom prst="hexagon">
          <a:avLst>
            <a:gd name="adj" fmla="val 25000"/>
            <a:gd name="vf" fmla="val 115470"/>
          </a:avLst>
        </a:prstGeom>
        <a:solidFill>
          <a:schemeClr val="accent4">
            <a:hueOff val="-2678862"/>
            <a:satOff val="16139"/>
            <a:lumOff val="1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rot="-5400000">
        <a:off x="5488723" y="2009305"/>
        <a:ext cx="1188342" cy="1365910"/>
      </dsp:txXfrm>
    </dsp:sp>
    <dsp:sp modelId="{174FBF3A-5C9E-48BA-A672-B053529F807D}">
      <dsp:nvSpPr>
        <dsp:cNvPr id="0" name=""/>
        <dsp:cNvSpPr/>
      </dsp:nvSpPr>
      <dsp:spPr>
        <a:xfrm rot="5400000">
          <a:off x="4212034" y="3500834"/>
          <a:ext cx="1984374" cy="1726406"/>
        </a:xfrm>
        <a:prstGeom prst="hexagon">
          <a:avLst>
            <a:gd name="adj" fmla="val 25000"/>
            <a:gd name="vf" fmla="val 115470"/>
          </a:avLst>
        </a:prstGeom>
        <a:solidFill>
          <a:schemeClr val="accent4">
            <a:hueOff val="-3571816"/>
            <a:satOff val="21519"/>
            <a:lumOff val="1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Engage and reward suppliers for sustainable practices</a:t>
          </a:r>
          <a:endParaRPr lang="el-GR" sz="1400" kern="1200" dirty="0">
            <a:latin typeface="Century Gothic" panose="020B0502020202020204" pitchFamily="34" charset="0"/>
          </a:endParaRPr>
        </a:p>
      </dsp:txBody>
      <dsp:txXfrm rot="-5400000">
        <a:off x="4610050" y="3681082"/>
        <a:ext cx="1188342" cy="1365910"/>
      </dsp:txXfrm>
    </dsp:sp>
    <dsp:sp modelId="{7C6BA0CC-BFEB-4B5D-BB3D-DB75ED69BACF}">
      <dsp:nvSpPr>
        <dsp:cNvPr id="0" name=""/>
        <dsp:cNvSpPr/>
      </dsp:nvSpPr>
      <dsp:spPr>
        <a:xfrm>
          <a:off x="6119812" y="3768724"/>
          <a:ext cx="2214562" cy="1190625"/>
        </a:xfrm>
        <a:prstGeom prst="rect">
          <a:avLst/>
        </a:prstGeom>
        <a:noFill/>
        <a:ln>
          <a:noFill/>
        </a:ln>
        <a:effectLst/>
      </dsp:spPr>
      <dsp:style>
        <a:lnRef idx="0">
          <a:scrgbClr r="0" g="0" b="0"/>
        </a:lnRef>
        <a:fillRef idx="0">
          <a:scrgbClr r="0" g="0" b="0"/>
        </a:fillRef>
        <a:effectRef idx="0">
          <a:scrgbClr r="0" g="0" b="0"/>
        </a:effectRef>
        <a:fontRef idx="minor"/>
      </dsp:style>
    </dsp:sp>
    <dsp:sp modelId="{92C8551B-3785-4C26-B32E-4B726604B585}">
      <dsp:nvSpPr>
        <dsp:cNvPr id="0" name=""/>
        <dsp:cNvSpPr/>
      </dsp:nvSpPr>
      <dsp:spPr>
        <a:xfrm rot="5400000">
          <a:off x="2307652" y="3445371"/>
          <a:ext cx="1984374" cy="1726406"/>
        </a:xfrm>
        <a:prstGeom prst="hexagon">
          <a:avLst>
            <a:gd name="adj" fmla="val 25000"/>
            <a:gd name="vf" fmla="val 11547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l-GR" sz="3600" kern="1200"/>
        </a:p>
      </dsp:txBody>
      <dsp:txXfrm rot="-5400000">
        <a:off x="2705668" y="3625619"/>
        <a:ext cx="1188342" cy="1365910"/>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B9D6A8-532C-4163-894E-117F71327975}" type="datetimeFigureOut">
              <a:rPr lang="el-GR" smtClean="0"/>
              <a:t>9/9/2024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4D681E-02B4-46B9-96A7-ED270DD1152C}" type="slidenum">
              <a:rPr lang="el-GR" smtClean="0"/>
              <a:t>‹#›</a:t>
            </a:fld>
            <a:endParaRPr lang="el-GR"/>
          </a:p>
        </p:txBody>
      </p:sp>
    </p:spTree>
    <p:extLst>
      <p:ext uri="{BB962C8B-B14F-4D97-AF65-F5344CB8AC3E}">
        <p14:creationId xmlns:p14="http://schemas.microsoft.com/office/powerpoint/2010/main" val="751923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B4D681E-02B4-46B9-96A7-ED270DD1152C}" type="slidenum">
              <a:rPr lang="el-GR" smtClean="0"/>
              <a:t>5</a:t>
            </a:fld>
            <a:endParaRPr lang="el-GR"/>
          </a:p>
        </p:txBody>
      </p:sp>
    </p:spTree>
    <p:extLst>
      <p:ext uri="{BB962C8B-B14F-4D97-AF65-F5344CB8AC3E}">
        <p14:creationId xmlns:p14="http://schemas.microsoft.com/office/powerpoint/2010/main" val="626844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B4D681E-02B4-46B9-96A7-ED270DD1152C}" type="slidenum">
              <a:rPr lang="el-GR" smtClean="0"/>
              <a:t>13</a:t>
            </a:fld>
            <a:endParaRPr lang="el-GR"/>
          </a:p>
        </p:txBody>
      </p:sp>
    </p:spTree>
    <p:extLst>
      <p:ext uri="{BB962C8B-B14F-4D97-AF65-F5344CB8AC3E}">
        <p14:creationId xmlns:p14="http://schemas.microsoft.com/office/powerpoint/2010/main" val="2965490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B4D681E-02B4-46B9-96A7-ED270DD1152C}" type="slidenum">
              <a:rPr lang="el-GR" smtClean="0"/>
              <a:t>15</a:t>
            </a:fld>
            <a:endParaRPr lang="el-GR"/>
          </a:p>
        </p:txBody>
      </p:sp>
    </p:spTree>
    <p:extLst>
      <p:ext uri="{BB962C8B-B14F-4D97-AF65-F5344CB8AC3E}">
        <p14:creationId xmlns:p14="http://schemas.microsoft.com/office/powerpoint/2010/main" val="590846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1B4D681E-02B4-46B9-96A7-ED270DD1152C}" type="slidenum">
              <a:rPr lang="el-GR" smtClean="0"/>
              <a:t>16</a:t>
            </a:fld>
            <a:endParaRPr lang="el-GR"/>
          </a:p>
        </p:txBody>
      </p:sp>
    </p:spTree>
    <p:extLst>
      <p:ext uri="{BB962C8B-B14F-4D97-AF65-F5344CB8AC3E}">
        <p14:creationId xmlns:p14="http://schemas.microsoft.com/office/powerpoint/2010/main" val="3861377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9/9/2024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svg"/><Relationship Id="rId7" Type="http://schemas.openxmlformats.org/officeDocument/2006/relationships/diagramData" Target="../diagrams/data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11" Type="http://schemas.microsoft.com/office/2007/relationships/diagramDrawing" Target="../diagrams/drawing1.xml"/><Relationship Id="rId5" Type="http://schemas.openxmlformats.org/officeDocument/2006/relationships/image" Target="../media/image9.svg"/><Relationship Id="rId10" Type="http://schemas.openxmlformats.org/officeDocument/2006/relationships/diagramColors" Target="../diagrams/colors1.xml"/><Relationship Id="rId4" Type="http://schemas.openxmlformats.org/officeDocument/2006/relationships/image" Target="../media/image8.png"/><Relationship Id="rId9"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9.sv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823E"/>
        </a:solidFill>
        <a:effectLst/>
      </p:bgPr>
    </p:bg>
    <p:spTree>
      <p:nvGrpSpPr>
        <p:cNvPr id="1" name=""/>
        <p:cNvGrpSpPr/>
        <p:nvPr/>
      </p:nvGrpSpPr>
      <p:grpSpPr>
        <a:xfrm>
          <a:off x="0" y="0"/>
          <a:ext cx="0" cy="0"/>
          <a:chOff x="0" y="0"/>
          <a:chExt cx="0" cy="0"/>
        </a:xfrm>
      </p:grpSpPr>
      <p:grpSp>
        <p:nvGrpSpPr>
          <p:cNvPr id="2" name="Group 2"/>
          <p:cNvGrpSpPr/>
          <p:nvPr/>
        </p:nvGrpSpPr>
        <p:grpSpPr>
          <a:xfrm>
            <a:off x="8107441" y="368204"/>
            <a:ext cx="10180559" cy="9550592"/>
            <a:chOff x="0" y="0"/>
            <a:chExt cx="906135" cy="850064"/>
          </a:xfrm>
        </p:grpSpPr>
        <p:sp>
          <p:nvSpPr>
            <p:cNvPr id="3" name="Freeform 3"/>
            <p:cNvSpPr/>
            <p:nvPr/>
          </p:nvSpPr>
          <p:spPr>
            <a:xfrm>
              <a:off x="0" y="0"/>
              <a:ext cx="906135" cy="850064"/>
            </a:xfrm>
            <a:custGeom>
              <a:avLst/>
              <a:gdLst/>
              <a:ahLst/>
              <a:cxnLst/>
              <a:rect l="l" t="t" r="r" b="b"/>
              <a:pathLst>
                <a:path w="906135" h="850064">
                  <a:moveTo>
                    <a:pt x="0" y="0"/>
                  </a:moveTo>
                  <a:lnTo>
                    <a:pt x="906135" y="0"/>
                  </a:lnTo>
                  <a:lnTo>
                    <a:pt x="906135"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906135" cy="888164"/>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9463512" y="-1866900"/>
            <a:ext cx="8031319" cy="9050874"/>
          </a:xfrm>
          <a:custGeom>
            <a:avLst/>
            <a:gdLst/>
            <a:ahLst/>
            <a:cxnLst/>
            <a:rect l="l" t="t" r="r" b="b"/>
            <a:pathLst>
              <a:path w="10788205" h="10788205">
                <a:moveTo>
                  <a:pt x="0" y="0"/>
                </a:moveTo>
                <a:lnTo>
                  <a:pt x="10788205" y="0"/>
                </a:lnTo>
                <a:lnTo>
                  <a:pt x="10788205" y="10788204"/>
                </a:lnTo>
                <a:lnTo>
                  <a:pt x="0" y="10788204"/>
                </a:lnTo>
                <a:lnTo>
                  <a:pt x="0" y="0"/>
                </a:lnTo>
                <a:close/>
              </a:path>
            </a:pathLst>
          </a:custGeom>
          <a:blipFill>
            <a:blip r:embed="rId2"/>
            <a:stretch>
              <a:fillRect/>
            </a:stretch>
          </a:blipFill>
        </p:spPr>
        <p:txBody>
          <a:bodyPr/>
          <a:lstStyle/>
          <a:p>
            <a:endParaRPr lang="en-US"/>
          </a:p>
        </p:txBody>
      </p:sp>
      <p:sp>
        <p:nvSpPr>
          <p:cNvPr id="6" name="Freeform 6"/>
          <p:cNvSpPr/>
          <p:nvPr/>
        </p:nvSpPr>
        <p:spPr>
          <a:xfrm>
            <a:off x="8107441" y="8676972"/>
            <a:ext cx="3584550" cy="1133241"/>
          </a:xfrm>
          <a:custGeom>
            <a:avLst/>
            <a:gdLst/>
            <a:ahLst/>
            <a:cxnLst/>
            <a:rect l="l" t="t" r="r" b="b"/>
            <a:pathLst>
              <a:path w="3584550" h="1133241">
                <a:moveTo>
                  <a:pt x="0" y="0"/>
                </a:moveTo>
                <a:lnTo>
                  <a:pt x="3584550" y="0"/>
                </a:lnTo>
                <a:lnTo>
                  <a:pt x="3584550" y="1133241"/>
                </a:lnTo>
                <a:lnTo>
                  <a:pt x="0" y="1133241"/>
                </a:lnTo>
                <a:lnTo>
                  <a:pt x="0" y="0"/>
                </a:lnTo>
                <a:close/>
              </a:path>
            </a:pathLst>
          </a:custGeom>
          <a:blipFill>
            <a:blip r:embed="rId3"/>
            <a:stretch>
              <a:fillRect/>
            </a:stretch>
          </a:blipFill>
        </p:spPr>
        <p:txBody>
          <a:bodyPr/>
          <a:lstStyle/>
          <a:p>
            <a:endParaRPr lang="en-US"/>
          </a:p>
        </p:txBody>
      </p:sp>
      <p:sp>
        <p:nvSpPr>
          <p:cNvPr id="7" name="Freeform 7"/>
          <p:cNvSpPr/>
          <p:nvPr/>
        </p:nvSpPr>
        <p:spPr>
          <a:xfrm>
            <a:off x="12280189" y="8676972"/>
            <a:ext cx="1734552" cy="1133241"/>
          </a:xfrm>
          <a:custGeom>
            <a:avLst/>
            <a:gdLst/>
            <a:ahLst/>
            <a:cxnLst/>
            <a:rect l="l" t="t" r="r" b="b"/>
            <a:pathLst>
              <a:path w="1734552" h="1133241">
                <a:moveTo>
                  <a:pt x="0" y="0"/>
                </a:moveTo>
                <a:lnTo>
                  <a:pt x="1734552" y="0"/>
                </a:lnTo>
                <a:lnTo>
                  <a:pt x="1734552" y="1133241"/>
                </a:lnTo>
                <a:lnTo>
                  <a:pt x="0" y="1133241"/>
                </a:lnTo>
                <a:lnTo>
                  <a:pt x="0" y="0"/>
                </a:lnTo>
                <a:close/>
              </a:path>
            </a:pathLst>
          </a:custGeom>
          <a:blipFill>
            <a:blip r:embed="rId4"/>
            <a:stretch>
              <a:fillRect/>
            </a:stretch>
          </a:blipFill>
        </p:spPr>
        <p:txBody>
          <a:bodyPr/>
          <a:lstStyle/>
          <a:p>
            <a:endParaRPr lang="en-US"/>
          </a:p>
        </p:txBody>
      </p:sp>
      <p:sp>
        <p:nvSpPr>
          <p:cNvPr id="8" name="Freeform 8"/>
          <p:cNvSpPr/>
          <p:nvPr/>
        </p:nvSpPr>
        <p:spPr>
          <a:xfrm>
            <a:off x="14269165" y="8722568"/>
            <a:ext cx="3845654" cy="1042048"/>
          </a:xfrm>
          <a:custGeom>
            <a:avLst/>
            <a:gdLst/>
            <a:ahLst/>
            <a:cxnLst/>
            <a:rect l="l" t="t" r="r" b="b"/>
            <a:pathLst>
              <a:path w="3845654" h="1042048">
                <a:moveTo>
                  <a:pt x="0" y="0"/>
                </a:moveTo>
                <a:lnTo>
                  <a:pt x="3845653" y="0"/>
                </a:lnTo>
                <a:lnTo>
                  <a:pt x="3845653" y="1042049"/>
                </a:lnTo>
                <a:lnTo>
                  <a:pt x="0" y="1042049"/>
                </a:lnTo>
                <a:lnTo>
                  <a:pt x="0" y="0"/>
                </a:lnTo>
                <a:close/>
              </a:path>
            </a:pathLst>
          </a:custGeom>
          <a:blipFill>
            <a:blip r:embed="rId5"/>
            <a:stretch>
              <a:fillRect/>
            </a:stretch>
          </a:blipFill>
        </p:spPr>
        <p:txBody>
          <a:bodyPr/>
          <a:lstStyle/>
          <a:p>
            <a:endParaRPr lang="en-US"/>
          </a:p>
        </p:txBody>
      </p:sp>
      <p:sp>
        <p:nvSpPr>
          <p:cNvPr id="9" name="Freeform 9"/>
          <p:cNvSpPr/>
          <p:nvPr/>
        </p:nvSpPr>
        <p:spPr>
          <a:xfrm>
            <a:off x="1642287" y="8722568"/>
            <a:ext cx="4811515" cy="1004466"/>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0" y="1661595"/>
            <a:ext cx="8096089" cy="3170740"/>
          </a:xfrm>
          <a:prstGeom prst="rect">
            <a:avLst/>
          </a:prstGeom>
        </p:spPr>
        <p:txBody>
          <a:bodyPr lIns="0" tIns="0" rIns="0" bIns="0" rtlCol="0" anchor="t">
            <a:spAutoFit/>
          </a:bodyPr>
          <a:lstStyle/>
          <a:p>
            <a:pPr algn="ctr">
              <a:lnSpc>
                <a:spcPts val="13115"/>
              </a:lnSpc>
            </a:pPr>
            <a:r>
              <a:rPr lang="en-US" sz="6000" dirty="0">
                <a:solidFill>
                  <a:srgbClr val="80D959"/>
                </a:solidFill>
                <a:latin typeface="Martel Heavy"/>
                <a:cs typeface="Martel Heavy"/>
              </a:rPr>
              <a:t>Pathways and tools to a greener future</a:t>
            </a:r>
            <a:endParaRPr lang="en-US" sz="6000" dirty="0">
              <a:solidFill>
                <a:srgbClr val="80D959"/>
              </a:solidFill>
              <a:latin typeface="Martel Heavy"/>
            </a:endParaRPr>
          </a:p>
        </p:txBody>
      </p:sp>
      <p:sp>
        <p:nvSpPr>
          <p:cNvPr id="11" name="TextBox 11"/>
          <p:cNvSpPr txBox="1"/>
          <p:nvPr/>
        </p:nvSpPr>
        <p:spPr>
          <a:xfrm>
            <a:off x="8889853" y="5088094"/>
            <a:ext cx="9178636" cy="2172970"/>
          </a:xfrm>
          <a:prstGeom prst="rect">
            <a:avLst/>
          </a:prstGeom>
        </p:spPr>
        <p:txBody>
          <a:bodyPr lIns="0" tIns="0" rIns="0" bIns="0" rtlCol="0" anchor="t">
            <a:spAutoFit/>
          </a:bodyPr>
          <a:lstStyle/>
          <a:p>
            <a:pPr algn="ctr">
              <a:lnSpc>
                <a:spcPts val="4340"/>
              </a:lnSpc>
            </a:pPr>
            <a:r>
              <a:rPr lang="en-US" sz="3500" dirty="0">
                <a:solidFill>
                  <a:srgbClr val="22823E"/>
                </a:solidFill>
                <a:latin typeface="Martel Heavy"/>
              </a:rPr>
              <a:t>Reducing the environmental footprint of Female Entrepreneurship </a:t>
            </a:r>
          </a:p>
          <a:p>
            <a:pPr algn="ctr">
              <a:lnSpc>
                <a:spcPts val="4340"/>
              </a:lnSpc>
            </a:pPr>
            <a:endParaRPr lang="en-US" sz="3500" dirty="0">
              <a:solidFill>
                <a:srgbClr val="22823E"/>
              </a:solidFill>
              <a:latin typeface="Martel Heavy"/>
            </a:endParaRPr>
          </a:p>
          <a:p>
            <a:pPr algn="ctr">
              <a:lnSpc>
                <a:spcPts val="4340"/>
              </a:lnSpc>
            </a:pPr>
            <a:r>
              <a:rPr lang="en-US" sz="3500" dirty="0">
                <a:solidFill>
                  <a:srgbClr val="22823E"/>
                </a:solidFill>
                <a:latin typeface="Martel Heavy"/>
              </a:rPr>
              <a:t>WomEn Going Greener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5" name="TextBox 5"/>
          <p:cNvSpPr txBox="1"/>
          <p:nvPr/>
        </p:nvSpPr>
        <p:spPr>
          <a:xfrm>
            <a:off x="1028700" y="1963424"/>
            <a:ext cx="15924161" cy="1591073"/>
          </a:xfrm>
          <a:prstGeom prst="rect">
            <a:avLst/>
          </a:prstGeom>
        </p:spPr>
        <p:txBody>
          <a:bodyPr lIns="50800" tIns="50800" rIns="50800" bIns="50800" rtlCol="0" anchor="ctr"/>
          <a:lstStyle/>
          <a:p>
            <a:pPr algn="ctr">
              <a:lnSpc>
                <a:spcPts val="1925"/>
              </a:lnSpc>
            </a:pPr>
            <a:endParaRPr/>
          </a:p>
        </p:txBody>
      </p:sp>
      <p:grpSp>
        <p:nvGrpSpPr>
          <p:cNvPr id="8" name="Group 8"/>
          <p:cNvGrpSpPr/>
          <p:nvPr/>
        </p:nvGrpSpPr>
        <p:grpSpPr>
          <a:xfrm>
            <a:off x="1028700" y="2275463"/>
            <a:ext cx="15924161" cy="7037175"/>
            <a:chOff x="0" y="0"/>
            <a:chExt cx="5330744" cy="1495491"/>
          </a:xfrm>
        </p:grpSpPr>
        <p:sp>
          <p:nvSpPr>
            <p:cNvPr id="9" name="Freeform 9"/>
            <p:cNvSpPr/>
            <p:nvPr/>
          </p:nvSpPr>
          <p:spPr>
            <a:xfrm>
              <a:off x="0" y="0"/>
              <a:ext cx="5330744" cy="1495491"/>
            </a:xfrm>
            <a:custGeom>
              <a:avLst/>
              <a:gdLst/>
              <a:ahLst/>
              <a:cxnLst/>
              <a:rect l="l" t="t" r="r" b="b"/>
              <a:pathLst>
                <a:path w="5330744" h="1495491">
                  <a:moveTo>
                    <a:pt x="7293" y="0"/>
                  </a:moveTo>
                  <a:lnTo>
                    <a:pt x="5323451" y="0"/>
                  </a:lnTo>
                  <a:cubicBezTo>
                    <a:pt x="5325385" y="0"/>
                    <a:pt x="5327240" y="768"/>
                    <a:pt x="5328608" y="2136"/>
                  </a:cubicBezTo>
                  <a:cubicBezTo>
                    <a:pt x="5329976" y="3504"/>
                    <a:pt x="5330744" y="5358"/>
                    <a:pt x="5330744" y="7293"/>
                  </a:cubicBezTo>
                  <a:lnTo>
                    <a:pt x="5330744" y="1488198"/>
                  </a:lnTo>
                  <a:cubicBezTo>
                    <a:pt x="5330744" y="1492226"/>
                    <a:pt x="5327479" y="1495491"/>
                    <a:pt x="5323451" y="1495491"/>
                  </a:cubicBezTo>
                  <a:lnTo>
                    <a:pt x="7293" y="1495491"/>
                  </a:lnTo>
                  <a:cubicBezTo>
                    <a:pt x="5358" y="1495491"/>
                    <a:pt x="3504" y="1494722"/>
                    <a:pt x="2136" y="1493355"/>
                  </a:cubicBezTo>
                  <a:cubicBezTo>
                    <a:pt x="768" y="1491987"/>
                    <a:pt x="0" y="1490132"/>
                    <a:pt x="0" y="1488198"/>
                  </a:cubicBezTo>
                  <a:lnTo>
                    <a:pt x="0" y="7293"/>
                  </a:lnTo>
                  <a:cubicBezTo>
                    <a:pt x="0" y="5358"/>
                    <a:pt x="768" y="3504"/>
                    <a:pt x="2136" y="2136"/>
                  </a:cubicBezTo>
                  <a:cubicBezTo>
                    <a:pt x="3504" y="768"/>
                    <a:pt x="5358" y="0"/>
                    <a:pt x="7293" y="0"/>
                  </a:cubicBezTo>
                  <a:close/>
                </a:path>
              </a:pathLst>
            </a:custGeom>
            <a:solidFill>
              <a:srgbClr val="FBF6F1"/>
            </a:solidFill>
          </p:spPr>
          <p:txBody>
            <a:bodyPr/>
            <a:lstStyle/>
            <a:p>
              <a:endParaRPr lang="en-US" dirty="0"/>
            </a:p>
          </p:txBody>
        </p:sp>
        <p:sp>
          <p:nvSpPr>
            <p:cNvPr id="10" name="TextBox 10"/>
            <p:cNvSpPr txBox="1"/>
            <p:nvPr/>
          </p:nvSpPr>
          <p:spPr>
            <a:xfrm>
              <a:off x="0" y="85725"/>
              <a:ext cx="5330744" cy="1409766"/>
            </a:xfrm>
            <a:prstGeom prst="rect">
              <a:avLst/>
            </a:prstGeom>
          </p:spPr>
          <p:txBody>
            <a:bodyPr lIns="50800" tIns="50800" rIns="50800" bIns="50800" rtlCol="0" anchor="ctr"/>
            <a:lstStyle/>
            <a:p>
              <a:pPr algn="ctr">
                <a:lnSpc>
                  <a:spcPts val="1925"/>
                </a:lnSpc>
              </a:pPr>
              <a:endParaRPr/>
            </a:p>
          </p:txBody>
        </p:sp>
      </p:grpSp>
      <p:sp>
        <p:nvSpPr>
          <p:cNvPr id="13" name="Freeform 13"/>
          <p:cNvSpPr/>
          <p:nvPr/>
        </p:nvSpPr>
        <p:spPr>
          <a:xfrm>
            <a:off x="14043859" y="7602147"/>
            <a:ext cx="2881706" cy="164255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6357197" cy="788677"/>
          </a:xfrm>
          <a:prstGeom prst="rect">
            <a:avLst/>
          </a:prstGeom>
        </p:spPr>
        <p:txBody>
          <a:bodyPr wrap="square" lIns="0" tIns="0" rIns="0" bIns="0" rtlCol="0" anchor="t">
            <a:spAutoFit/>
          </a:bodyPr>
          <a:lstStyle/>
          <a:p>
            <a:pPr algn="ctr">
              <a:lnSpc>
                <a:spcPts val="6611"/>
              </a:lnSpc>
            </a:pPr>
            <a:r>
              <a:rPr lang="en-US" sz="4000" dirty="0">
                <a:solidFill>
                  <a:srgbClr val="FBF6F1"/>
                </a:solidFill>
                <a:latin typeface="Martel Heavy"/>
                <a:cs typeface="Martel Heavy"/>
              </a:rPr>
              <a:t>Circular economy principles</a:t>
            </a:r>
            <a:endParaRPr lang="en-US" sz="4000" dirty="0">
              <a:solidFill>
                <a:srgbClr val="FBF6F1"/>
              </a:solidFill>
              <a:latin typeface="Martel Heavy"/>
            </a:endParaRPr>
          </a:p>
        </p:txBody>
      </p:sp>
      <p:sp>
        <p:nvSpPr>
          <p:cNvPr id="3" name="TextBox 2">
            <a:extLst>
              <a:ext uri="{FF2B5EF4-FFF2-40B4-BE49-F238E27FC236}">
                <a16:creationId xmlns:a16="http://schemas.microsoft.com/office/drawing/2014/main" id="{86E70197-CFC7-5FAA-24EE-CE46907B6BD0}"/>
              </a:ext>
            </a:extLst>
          </p:cNvPr>
          <p:cNvSpPr txBox="1"/>
          <p:nvPr/>
        </p:nvSpPr>
        <p:spPr>
          <a:xfrm>
            <a:off x="1447800" y="2648824"/>
            <a:ext cx="7010400" cy="1200329"/>
          </a:xfrm>
          <a:prstGeom prst="rect">
            <a:avLst/>
          </a:prstGeom>
          <a:noFill/>
        </p:spPr>
        <p:txBody>
          <a:bodyPr wrap="square" lIns="91440" tIns="45720" rIns="91440" bIns="45720" rtlCol="0" anchor="t">
            <a:spAutoFit/>
          </a:bodyPr>
          <a:lstStyle/>
          <a:p>
            <a:endParaRPr lang="en-US" dirty="0"/>
          </a:p>
          <a:p>
            <a:pPr marL="285750" indent="-285750">
              <a:buFont typeface="Arial" panose="020B0604020202020204" pitchFamily="34" charset="0"/>
              <a:buChar char="•"/>
            </a:pPr>
            <a:r>
              <a:rPr lang="en-US" dirty="0">
                <a:latin typeface="Century Gothic" panose="020B0502020202020204" pitchFamily="34" charset="0"/>
              </a:rPr>
              <a:t>Better resource utilization of resources by reducing exploitation and maximizing waste prevention </a:t>
            </a:r>
          </a:p>
          <a:p>
            <a:r>
              <a:rPr lang="en-US" dirty="0"/>
              <a:t>                 </a:t>
            </a:r>
            <a:endParaRPr lang="el-GR" dirty="0"/>
          </a:p>
        </p:txBody>
      </p:sp>
      <p:sp>
        <p:nvSpPr>
          <p:cNvPr id="4" name="Βέλος: Κάτω 3">
            <a:extLst>
              <a:ext uri="{FF2B5EF4-FFF2-40B4-BE49-F238E27FC236}">
                <a16:creationId xmlns:a16="http://schemas.microsoft.com/office/drawing/2014/main" id="{5A738C30-9D83-F8DC-AE93-D9D696E85836}"/>
              </a:ext>
            </a:extLst>
          </p:cNvPr>
          <p:cNvSpPr/>
          <p:nvPr/>
        </p:nvSpPr>
        <p:spPr>
          <a:xfrm>
            <a:off x="2362200" y="3678934"/>
            <a:ext cx="152400" cy="762000"/>
          </a:xfrm>
          <a:prstGeom prst="downArrow">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l-GR" dirty="0"/>
          </a:p>
        </p:txBody>
      </p:sp>
      <p:sp>
        <p:nvSpPr>
          <p:cNvPr id="6" name="TextBox 5">
            <a:extLst>
              <a:ext uri="{FF2B5EF4-FFF2-40B4-BE49-F238E27FC236}">
                <a16:creationId xmlns:a16="http://schemas.microsoft.com/office/drawing/2014/main" id="{9855EB91-C9DF-B32F-39E1-BC38405F4E41}"/>
              </a:ext>
            </a:extLst>
          </p:cNvPr>
          <p:cNvSpPr txBox="1"/>
          <p:nvPr/>
        </p:nvSpPr>
        <p:spPr>
          <a:xfrm>
            <a:off x="1447800" y="4457700"/>
            <a:ext cx="7010400" cy="923330"/>
          </a:xfrm>
          <a:prstGeom prst="rect">
            <a:avLst/>
          </a:prstGeom>
          <a:noFill/>
        </p:spPr>
        <p:txBody>
          <a:bodyPr wrap="square" rtlCol="0">
            <a:spAutoFit/>
          </a:bodyPr>
          <a:lstStyle/>
          <a:p>
            <a:r>
              <a:rPr lang="en-US" dirty="0">
                <a:latin typeface="Century Gothic" panose="020B0502020202020204" pitchFamily="34" charset="0"/>
              </a:rPr>
              <a:t>It’s core principles include</a:t>
            </a:r>
            <a:r>
              <a:rPr lang="en-US" b="1" dirty="0">
                <a:latin typeface="Century Gothic" panose="020B0502020202020204" pitchFamily="34" charset="0"/>
              </a:rPr>
              <a:t>: repair and recycling, aiming to preserve product value, reuse resources when products reach the end of their life</a:t>
            </a:r>
            <a:r>
              <a:rPr lang="en-US" dirty="0">
                <a:latin typeface="Century Gothic" panose="020B0502020202020204" pitchFamily="34" charset="0"/>
              </a:rPr>
              <a:t>. </a:t>
            </a:r>
            <a:endParaRPr lang="el-GR" dirty="0">
              <a:latin typeface="Century Gothic" panose="020B0502020202020204" pitchFamily="34" charset="0"/>
            </a:endParaRPr>
          </a:p>
        </p:txBody>
      </p:sp>
      <p:sp>
        <p:nvSpPr>
          <p:cNvPr id="7" name="TextBox 6">
            <a:extLst>
              <a:ext uri="{FF2B5EF4-FFF2-40B4-BE49-F238E27FC236}">
                <a16:creationId xmlns:a16="http://schemas.microsoft.com/office/drawing/2014/main" id="{6541051C-D899-31D1-AFBE-BD285F95ECC2}"/>
              </a:ext>
            </a:extLst>
          </p:cNvPr>
          <p:cNvSpPr txBox="1"/>
          <p:nvPr/>
        </p:nvSpPr>
        <p:spPr>
          <a:xfrm>
            <a:off x="1676400" y="6134100"/>
            <a:ext cx="7010400" cy="2185214"/>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US" sz="2000" b="1" dirty="0"/>
          </a:p>
          <a:p>
            <a:pPr algn="ctr"/>
            <a:r>
              <a:rPr lang="en-US" sz="2000" b="1" dirty="0">
                <a:latin typeface="Century Gothic" panose="020B0502020202020204" pitchFamily="34" charset="0"/>
              </a:rPr>
              <a:t>The transition to circular economy demands changes in materials, products, supply chains and industrial systems so that both the society and the environment can benefit. </a:t>
            </a:r>
          </a:p>
          <a:p>
            <a:endParaRPr lang="en-US" dirty="0"/>
          </a:p>
          <a:p>
            <a:endParaRPr lang="el-GR" dirty="0"/>
          </a:p>
        </p:txBody>
      </p:sp>
      <p:sp>
        <p:nvSpPr>
          <p:cNvPr id="12" name="TextBox 11">
            <a:extLst>
              <a:ext uri="{FF2B5EF4-FFF2-40B4-BE49-F238E27FC236}">
                <a16:creationId xmlns:a16="http://schemas.microsoft.com/office/drawing/2014/main" id="{4A40E79C-0695-4869-C448-471594821605}"/>
              </a:ext>
            </a:extLst>
          </p:cNvPr>
          <p:cNvSpPr txBox="1"/>
          <p:nvPr/>
        </p:nvSpPr>
        <p:spPr>
          <a:xfrm>
            <a:off x="9906000" y="4751936"/>
            <a:ext cx="6248400"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1800" kern="100" dirty="0">
                <a:solidFill>
                  <a:srgbClr val="000000"/>
                </a:solidFill>
                <a:effectLst/>
                <a:latin typeface="Century Gothic" panose="020B0502020202020204" pitchFamily="34" charset="0"/>
                <a:ea typeface="Aptos" panose="020B0004020202020204" pitchFamily="34" charset="0"/>
                <a:cs typeface="Aptos" panose="020B0004020202020204" pitchFamily="34" charset="0"/>
              </a:rPr>
              <a:t>By recovering we refer to the practice of reclaiming materials or energy from products that can no longer be reused or recycled. These products can vary from composting organic materials and waste to producing energy.</a:t>
            </a:r>
            <a:endParaRPr lang="el-GR" sz="1800" kern="100" dirty="0">
              <a:effectLst/>
              <a:latin typeface="Century Gothic" panose="020B0502020202020204" pitchFamily="34" charset="0"/>
              <a:ea typeface="Aptos" panose="020B00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FB0E4B5-DD5D-DB37-CD3E-45B5FF34B6BD}"/>
              </a:ext>
            </a:extLst>
          </p:cNvPr>
          <p:cNvSpPr txBox="1"/>
          <p:nvPr/>
        </p:nvSpPr>
        <p:spPr>
          <a:xfrm>
            <a:off x="1676400" y="2449145"/>
            <a:ext cx="2971800"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a:latin typeface="Century Gothic" panose="020B0502020202020204" pitchFamily="34" charset="0"/>
              </a:rPr>
              <a:t>Circular economy: </a:t>
            </a:r>
            <a:endParaRPr lang="el-GR" sz="2400" b="1" dirty="0">
              <a:latin typeface="Century Gothic" panose="020B0502020202020204" pitchFamily="34" charset="0"/>
            </a:endParaRPr>
          </a:p>
        </p:txBody>
      </p:sp>
      <p:sp>
        <p:nvSpPr>
          <p:cNvPr id="11" name="TextBox 10">
            <a:extLst>
              <a:ext uri="{FF2B5EF4-FFF2-40B4-BE49-F238E27FC236}">
                <a16:creationId xmlns:a16="http://schemas.microsoft.com/office/drawing/2014/main" id="{36545C0B-CAA3-A884-C2FA-E8B16E016699}"/>
              </a:ext>
            </a:extLst>
          </p:cNvPr>
          <p:cNvSpPr txBox="1"/>
          <p:nvPr/>
        </p:nvSpPr>
        <p:spPr>
          <a:xfrm>
            <a:off x="10533830" y="2696362"/>
            <a:ext cx="4343400" cy="8309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2400" dirty="0">
                <a:latin typeface="Century Gothic" panose="020B0502020202020204" pitchFamily="34" charset="0"/>
              </a:rPr>
              <a:t>Circular economy adds the element of </a:t>
            </a:r>
            <a:r>
              <a:rPr lang="en-US" sz="2400" b="1" dirty="0">
                <a:latin typeface="Century Gothic" panose="020B0502020202020204" pitchFamily="34" charset="0"/>
              </a:rPr>
              <a:t>“recovery”</a:t>
            </a:r>
            <a:endParaRPr lang="el-GR" sz="2400" b="1" dirty="0">
              <a:latin typeface="Century Gothic" panose="020B0502020202020204" pitchFamily="34" charset="0"/>
            </a:endParaRPr>
          </a:p>
        </p:txBody>
      </p:sp>
      <p:sp>
        <p:nvSpPr>
          <p:cNvPr id="15" name="Βέλος: Κάτω 14">
            <a:extLst>
              <a:ext uri="{FF2B5EF4-FFF2-40B4-BE49-F238E27FC236}">
                <a16:creationId xmlns:a16="http://schemas.microsoft.com/office/drawing/2014/main" id="{9ADB72FE-7F11-86FC-7F5E-5097AC2AA073}"/>
              </a:ext>
            </a:extLst>
          </p:cNvPr>
          <p:cNvSpPr/>
          <p:nvPr/>
        </p:nvSpPr>
        <p:spPr>
          <a:xfrm>
            <a:off x="12573000" y="3678934"/>
            <a:ext cx="457200" cy="762000"/>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939064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1028699" y="424028"/>
            <a:ext cx="16357197" cy="788677"/>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Differences between linear and circular economy </a:t>
            </a:r>
          </a:p>
        </p:txBody>
      </p:sp>
      <p:sp>
        <p:nvSpPr>
          <p:cNvPr id="42" name="TextBox 42"/>
          <p:cNvSpPr txBox="1"/>
          <p:nvPr/>
        </p:nvSpPr>
        <p:spPr>
          <a:xfrm>
            <a:off x="3828102" y="8255175"/>
            <a:ext cx="4542156" cy="132016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Encoureages good finance management and best results</a:t>
            </a:r>
          </a:p>
        </p:txBody>
      </p:sp>
      <p:sp>
        <p:nvSpPr>
          <p:cNvPr id="46" name="TextBox 46"/>
          <p:cNvSpPr txBox="1"/>
          <p:nvPr/>
        </p:nvSpPr>
        <p:spPr>
          <a:xfrm>
            <a:off x="9688926" y="8203474"/>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Operational framework to maintain connections</a:t>
            </a:r>
          </a:p>
        </p:txBody>
      </p:sp>
      <p:sp>
        <p:nvSpPr>
          <p:cNvPr id="47" name="Freeform 47"/>
          <p:cNvSpPr/>
          <p:nvPr/>
        </p:nvSpPr>
        <p:spPr>
          <a:xfrm>
            <a:off x="14734256" y="8245650"/>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29" name="TextBox 10">
            <a:extLst>
              <a:ext uri="{FF2B5EF4-FFF2-40B4-BE49-F238E27FC236}">
                <a16:creationId xmlns:a16="http://schemas.microsoft.com/office/drawing/2014/main" id="{7B954C40-6F29-80E7-E9CB-280C66A10996}"/>
              </a:ext>
            </a:extLst>
          </p:cNvPr>
          <p:cNvSpPr txBox="1"/>
          <p:nvPr/>
        </p:nvSpPr>
        <p:spPr>
          <a:xfrm>
            <a:off x="6881046" y="4475783"/>
            <a:ext cx="4680282" cy="451983"/>
          </a:xfrm>
          <a:prstGeom prst="rect">
            <a:avLst/>
          </a:prstGeom>
        </p:spPr>
        <p:txBody>
          <a:bodyPr lIns="0" tIns="0" rIns="0" bIns="0" rtlCol="0" anchor="t">
            <a:spAutoFit/>
          </a:bodyPr>
          <a:lstStyle/>
          <a:p>
            <a:pPr algn="ctr">
              <a:lnSpc>
                <a:spcPts val="3479"/>
              </a:lnSpc>
            </a:pPr>
            <a:r>
              <a:rPr lang="en-US" sz="2999" dirty="0">
                <a:solidFill>
                  <a:srgbClr val="FBF6F1"/>
                </a:solidFill>
              </a:rPr>
              <a:t> </a:t>
            </a:r>
          </a:p>
        </p:txBody>
      </p:sp>
      <p:sp>
        <p:nvSpPr>
          <p:cNvPr id="3" name="TextBox 2">
            <a:extLst>
              <a:ext uri="{FF2B5EF4-FFF2-40B4-BE49-F238E27FC236}">
                <a16:creationId xmlns:a16="http://schemas.microsoft.com/office/drawing/2014/main" id="{5A007CA9-E46B-1AA8-0A54-1621D97194CB}"/>
              </a:ext>
            </a:extLst>
          </p:cNvPr>
          <p:cNvSpPr txBox="1"/>
          <p:nvPr/>
        </p:nvSpPr>
        <p:spPr>
          <a:xfrm>
            <a:off x="1295400" y="2400300"/>
            <a:ext cx="3886200" cy="1015663"/>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b="1" dirty="0">
                <a:latin typeface="Century Gothic" panose="020B0502020202020204" pitchFamily="34" charset="0"/>
              </a:rPr>
              <a:t>Linear economy: Resources are mostly used to produce single products </a:t>
            </a:r>
            <a:endParaRPr lang="el-GR" sz="2000" b="1" dirty="0">
              <a:latin typeface="Century Gothic" panose="020B0502020202020204" pitchFamily="34" charset="0"/>
            </a:endParaRPr>
          </a:p>
        </p:txBody>
      </p:sp>
      <p:sp>
        <p:nvSpPr>
          <p:cNvPr id="5" name="Ορθογώνιο 4">
            <a:extLst>
              <a:ext uri="{FF2B5EF4-FFF2-40B4-BE49-F238E27FC236}">
                <a16:creationId xmlns:a16="http://schemas.microsoft.com/office/drawing/2014/main" id="{3CFAD06A-B256-2E9A-A859-2D8BC3141AEB}"/>
              </a:ext>
            </a:extLst>
          </p:cNvPr>
          <p:cNvSpPr/>
          <p:nvPr/>
        </p:nvSpPr>
        <p:spPr>
          <a:xfrm>
            <a:off x="2901286" y="3593082"/>
            <a:ext cx="723329" cy="82296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a:ln/>
                <a:solidFill>
                  <a:schemeClr val="accent3"/>
                </a:solidFill>
                <a:effectLst/>
              </a:rPr>
              <a:t>VS</a:t>
            </a:r>
            <a:endParaRPr lang="el-GR" sz="5400" b="1" cap="none" spc="0" dirty="0">
              <a:ln/>
              <a:solidFill>
                <a:schemeClr val="accent3"/>
              </a:solidFill>
              <a:effectLst/>
            </a:endParaRPr>
          </a:p>
        </p:txBody>
      </p:sp>
      <p:sp>
        <p:nvSpPr>
          <p:cNvPr id="6" name="TextBox 5">
            <a:extLst>
              <a:ext uri="{FF2B5EF4-FFF2-40B4-BE49-F238E27FC236}">
                <a16:creationId xmlns:a16="http://schemas.microsoft.com/office/drawing/2014/main" id="{40CC26AD-CC32-8324-7729-E62CB44415DC}"/>
              </a:ext>
            </a:extLst>
          </p:cNvPr>
          <p:cNvSpPr txBox="1"/>
          <p:nvPr/>
        </p:nvSpPr>
        <p:spPr>
          <a:xfrm>
            <a:off x="1295400" y="4701774"/>
            <a:ext cx="3886200" cy="193899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wrap="square" rtlCol="0">
            <a:spAutoFit/>
          </a:bodyPr>
          <a:lstStyle/>
          <a:p>
            <a:r>
              <a:rPr lang="en-US" sz="2000" b="1" dirty="0">
                <a:latin typeface="Century Gothic" panose="020B0502020202020204" pitchFamily="34" charset="0"/>
              </a:rPr>
              <a:t>Circular economy: Seeks to strengthen a supply chain’s persistence and have positive long- term effects, unlike linear economy which targets short-term profits</a:t>
            </a:r>
            <a:endParaRPr lang="el-GR" sz="2000" b="1" dirty="0">
              <a:latin typeface="Century Gothic" panose="020B0502020202020204" pitchFamily="34" charset="0"/>
            </a:endParaRPr>
          </a:p>
        </p:txBody>
      </p:sp>
      <p:sp>
        <p:nvSpPr>
          <p:cNvPr id="7" name="TextBox 6">
            <a:extLst>
              <a:ext uri="{FF2B5EF4-FFF2-40B4-BE49-F238E27FC236}">
                <a16:creationId xmlns:a16="http://schemas.microsoft.com/office/drawing/2014/main" id="{E95906B5-4CFF-3735-C5CF-0528C03B123F}"/>
              </a:ext>
            </a:extLst>
          </p:cNvPr>
          <p:cNvSpPr txBox="1"/>
          <p:nvPr/>
        </p:nvSpPr>
        <p:spPr>
          <a:xfrm>
            <a:off x="8991600" y="2313529"/>
            <a:ext cx="3886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latin typeface="Century Gothic" panose="020B0502020202020204" pitchFamily="34" charset="0"/>
              </a:rPr>
              <a:t>Circular economy is based on 3 principles </a:t>
            </a:r>
            <a:endParaRPr lang="el-GR" dirty="0">
              <a:latin typeface="Century Gothic" panose="020B0502020202020204" pitchFamily="34" charset="0"/>
            </a:endParaRPr>
          </a:p>
        </p:txBody>
      </p:sp>
      <p:sp>
        <p:nvSpPr>
          <p:cNvPr id="12" name="TextBox 11">
            <a:extLst>
              <a:ext uri="{FF2B5EF4-FFF2-40B4-BE49-F238E27FC236}">
                <a16:creationId xmlns:a16="http://schemas.microsoft.com/office/drawing/2014/main" id="{3DC2094B-5156-3170-1C72-2E791EBF3D40}"/>
              </a:ext>
            </a:extLst>
          </p:cNvPr>
          <p:cNvSpPr txBox="1"/>
          <p:nvPr/>
        </p:nvSpPr>
        <p:spPr>
          <a:xfrm>
            <a:off x="8077200" y="4497169"/>
            <a:ext cx="25146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Eliminate waste and pollution</a:t>
            </a:r>
            <a:endParaRPr lang="el-GR" dirty="0">
              <a:latin typeface="Century Gothic" panose="020B0502020202020204" pitchFamily="34" charset="0"/>
            </a:endParaRPr>
          </a:p>
        </p:txBody>
      </p:sp>
      <p:sp>
        <p:nvSpPr>
          <p:cNvPr id="14" name="TextBox 13">
            <a:extLst>
              <a:ext uri="{FF2B5EF4-FFF2-40B4-BE49-F238E27FC236}">
                <a16:creationId xmlns:a16="http://schemas.microsoft.com/office/drawing/2014/main" id="{3B020A60-4740-C187-8993-47B5C2813CD4}"/>
              </a:ext>
            </a:extLst>
          </p:cNvPr>
          <p:cNvSpPr txBox="1"/>
          <p:nvPr/>
        </p:nvSpPr>
        <p:spPr>
          <a:xfrm>
            <a:off x="10934700" y="4521201"/>
            <a:ext cx="25146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Circulate products and materials </a:t>
            </a:r>
            <a:endParaRPr lang="el-GR" dirty="0">
              <a:latin typeface="Century Gothic" panose="020B0502020202020204" pitchFamily="34" charset="0"/>
            </a:endParaRPr>
          </a:p>
        </p:txBody>
      </p:sp>
      <p:sp>
        <p:nvSpPr>
          <p:cNvPr id="17" name="TextBox 16">
            <a:extLst>
              <a:ext uri="{FF2B5EF4-FFF2-40B4-BE49-F238E27FC236}">
                <a16:creationId xmlns:a16="http://schemas.microsoft.com/office/drawing/2014/main" id="{C42B04C3-37CD-4F30-FB36-ABA320EF0316}"/>
              </a:ext>
            </a:extLst>
          </p:cNvPr>
          <p:cNvSpPr txBox="1"/>
          <p:nvPr/>
        </p:nvSpPr>
        <p:spPr>
          <a:xfrm>
            <a:off x="14135100" y="4701774"/>
            <a:ext cx="190500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Revivify nature</a:t>
            </a:r>
            <a:endParaRPr lang="el-GR" dirty="0">
              <a:latin typeface="Century Gothic" panose="020B0502020202020204" pitchFamily="34" charset="0"/>
            </a:endParaRPr>
          </a:p>
        </p:txBody>
      </p:sp>
      <p:cxnSp>
        <p:nvCxnSpPr>
          <p:cNvPr id="19" name="Ευθύγραμμο βέλος σύνδεσης 18">
            <a:extLst>
              <a:ext uri="{FF2B5EF4-FFF2-40B4-BE49-F238E27FC236}">
                <a16:creationId xmlns:a16="http://schemas.microsoft.com/office/drawing/2014/main" id="{754A2BB0-C72C-3A37-EB5B-9FFF1D43ECD9}"/>
              </a:ext>
            </a:extLst>
          </p:cNvPr>
          <p:cNvCxnSpPr/>
          <p:nvPr/>
        </p:nvCxnSpPr>
        <p:spPr>
          <a:xfrm flipH="1">
            <a:off x="9688926" y="3415963"/>
            <a:ext cx="674274" cy="83268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2" name="Ευθύγραμμο βέλος σύνδεσης 21">
            <a:extLst>
              <a:ext uri="{FF2B5EF4-FFF2-40B4-BE49-F238E27FC236}">
                <a16:creationId xmlns:a16="http://schemas.microsoft.com/office/drawing/2014/main" id="{2568B399-195D-2002-F9BB-753F4A2DAD10}"/>
              </a:ext>
            </a:extLst>
          </p:cNvPr>
          <p:cNvCxnSpPr/>
          <p:nvPr/>
        </p:nvCxnSpPr>
        <p:spPr>
          <a:xfrm>
            <a:off x="11430000" y="3415963"/>
            <a:ext cx="0" cy="832684"/>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cxnSp>
        <p:nvCxnSpPr>
          <p:cNvPr id="26" name="Ευθύγραμμο βέλος σύνδεσης 25">
            <a:extLst>
              <a:ext uri="{FF2B5EF4-FFF2-40B4-BE49-F238E27FC236}">
                <a16:creationId xmlns:a16="http://schemas.microsoft.com/office/drawing/2014/main" id="{AE1FD6F5-032B-0639-43D1-10A9231E11E1}"/>
              </a:ext>
            </a:extLst>
          </p:cNvPr>
          <p:cNvCxnSpPr/>
          <p:nvPr/>
        </p:nvCxnSpPr>
        <p:spPr>
          <a:xfrm>
            <a:off x="12206068" y="3415963"/>
            <a:ext cx="1714500" cy="1105238"/>
          </a:xfrm>
          <a:prstGeom prst="straightConnector1">
            <a:avLst/>
          </a:prstGeom>
          <a:ln>
            <a:tailEnd type="triangle"/>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35492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63465"/>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dirty="0"/>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a:stretch>
              <a:fillRect l="-18514" t="-68106" r="-20305" b="-75440"/>
            </a:stretch>
          </a:blipFill>
        </p:spPr>
        <p:txBody>
          <a:bodyPr/>
          <a:lstStyle/>
          <a:p>
            <a:endParaRPr lang="en-US"/>
          </a:p>
        </p:txBody>
      </p:sp>
      <p:sp>
        <p:nvSpPr>
          <p:cNvPr id="10" name="TextBox 2">
            <a:extLst>
              <a:ext uri="{FF2B5EF4-FFF2-40B4-BE49-F238E27FC236}">
                <a16:creationId xmlns:a16="http://schemas.microsoft.com/office/drawing/2014/main" id="{55EB14CB-F025-B4C3-8DD9-A9954CD1579D}"/>
              </a:ext>
            </a:extLst>
          </p:cNvPr>
          <p:cNvSpPr txBox="1"/>
          <p:nvPr/>
        </p:nvSpPr>
        <p:spPr>
          <a:xfrm>
            <a:off x="965400" y="745381"/>
            <a:ext cx="16357197" cy="74860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Century Gothic" panose="020B0502020202020204" pitchFamily="34" charset="0"/>
              </a:rPr>
              <a:t>Energy audits and assessments </a:t>
            </a:r>
          </a:p>
        </p:txBody>
      </p:sp>
      <p:graphicFrame>
        <p:nvGraphicFramePr>
          <p:cNvPr id="19" name="Διάγραμμα 18">
            <a:extLst>
              <a:ext uri="{FF2B5EF4-FFF2-40B4-BE49-F238E27FC236}">
                <a16:creationId xmlns:a16="http://schemas.microsoft.com/office/drawing/2014/main" id="{ECE97B7F-394A-2F44-693F-0B60C70302BF}"/>
              </a:ext>
            </a:extLst>
          </p:cNvPr>
          <p:cNvGraphicFramePr/>
          <p:nvPr>
            <p:extLst>
              <p:ext uri="{D42A27DB-BD31-4B8C-83A1-F6EECF244321}">
                <p14:modId xmlns:p14="http://schemas.microsoft.com/office/powerpoint/2010/main" val="3067610276"/>
              </p:ext>
            </p:extLst>
          </p:nvPr>
        </p:nvGraphicFramePr>
        <p:xfrm>
          <a:off x="2011094" y="1119682"/>
          <a:ext cx="14294140" cy="772348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83902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9" name="Freeform 9"/>
          <p:cNvSpPr/>
          <p:nvPr/>
        </p:nvSpPr>
        <p:spPr>
          <a:xfrm>
            <a:off x="15011400" y="8343900"/>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graphicFrame>
        <p:nvGraphicFramePr>
          <p:cNvPr id="23" name="Διάγραμμα 22">
            <a:extLst>
              <a:ext uri="{FF2B5EF4-FFF2-40B4-BE49-F238E27FC236}">
                <a16:creationId xmlns:a16="http://schemas.microsoft.com/office/drawing/2014/main" id="{C4871E4A-CA6C-CD96-2149-567A754CC3EF}"/>
              </a:ext>
            </a:extLst>
          </p:cNvPr>
          <p:cNvGraphicFramePr/>
          <p:nvPr>
            <p:extLst>
              <p:ext uri="{D42A27DB-BD31-4B8C-83A1-F6EECF244321}">
                <p14:modId xmlns:p14="http://schemas.microsoft.com/office/powerpoint/2010/main" val="397421923"/>
              </p:ext>
            </p:extLst>
          </p:nvPr>
        </p:nvGraphicFramePr>
        <p:xfrm>
          <a:off x="2667000" y="1638300"/>
          <a:ext cx="11734800" cy="764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6" name="TextBox 25">
            <a:extLst>
              <a:ext uri="{FF2B5EF4-FFF2-40B4-BE49-F238E27FC236}">
                <a16:creationId xmlns:a16="http://schemas.microsoft.com/office/drawing/2014/main" id="{492D66C9-1EE0-DC8E-7A73-6A1EAFC49421}"/>
              </a:ext>
            </a:extLst>
          </p:cNvPr>
          <p:cNvSpPr txBox="1"/>
          <p:nvPr/>
        </p:nvSpPr>
        <p:spPr>
          <a:xfrm>
            <a:off x="3733800" y="723900"/>
            <a:ext cx="89916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latin typeface="Century Gothic" panose="020B0502020202020204" pitchFamily="34" charset="0"/>
              </a:rPr>
              <a:t>             Energy audits and assessments </a:t>
            </a:r>
            <a:endParaRPr lang="el-GR" sz="3200" dirty="0">
              <a:latin typeface="Century Gothic" panose="020B0502020202020204" pitchFamily="34" charset="0"/>
            </a:endParaRPr>
          </a:p>
        </p:txBody>
      </p:sp>
    </p:spTree>
    <p:extLst>
      <p:ext uri="{BB962C8B-B14F-4D97-AF65-F5344CB8AC3E}">
        <p14:creationId xmlns:p14="http://schemas.microsoft.com/office/powerpoint/2010/main" val="4260638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965401" y="369022"/>
            <a:ext cx="16357197" cy="788677"/>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Why conduct energy audits: key goals and benefits </a:t>
            </a:r>
          </a:p>
        </p:txBody>
      </p:sp>
      <p:sp>
        <p:nvSpPr>
          <p:cNvPr id="47" name="Freeform 47"/>
          <p:cNvSpPr/>
          <p:nvPr/>
        </p:nvSpPr>
        <p:spPr>
          <a:xfrm>
            <a:off x="14734256" y="8245650"/>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29" name="TextBox 10">
            <a:extLst>
              <a:ext uri="{FF2B5EF4-FFF2-40B4-BE49-F238E27FC236}">
                <a16:creationId xmlns:a16="http://schemas.microsoft.com/office/drawing/2014/main" id="{7B954C40-6F29-80E7-E9CB-280C66A10996}"/>
              </a:ext>
            </a:extLst>
          </p:cNvPr>
          <p:cNvSpPr txBox="1"/>
          <p:nvPr/>
        </p:nvSpPr>
        <p:spPr>
          <a:xfrm>
            <a:off x="6881046" y="4475783"/>
            <a:ext cx="4680282" cy="451983"/>
          </a:xfrm>
          <a:prstGeom prst="rect">
            <a:avLst/>
          </a:prstGeom>
        </p:spPr>
        <p:txBody>
          <a:bodyPr lIns="0" tIns="0" rIns="0" bIns="0" rtlCol="0" anchor="t">
            <a:spAutoFit/>
          </a:bodyPr>
          <a:lstStyle/>
          <a:p>
            <a:pPr algn="ctr">
              <a:lnSpc>
                <a:spcPts val="3479"/>
              </a:lnSpc>
            </a:pPr>
            <a:r>
              <a:rPr lang="en-US" sz="2999" dirty="0">
                <a:solidFill>
                  <a:srgbClr val="FBF6F1"/>
                </a:solidFill>
              </a:rPr>
              <a:t> </a:t>
            </a:r>
          </a:p>
        </p:txBody>
      </p:sp>
      <p:sp>
        <p:nvSpPr>
          <p:cNvPr id="9" name="TextBox 8">
            <a:extLst>
              <a:ext uri="{FF2B5EF4-FFF2-40B4-BE49-F238E27FC236}">
                <a16:creationId xmlns:a16="http://schemas.microsoft.com/office/drawing/2014/main" id="{63D8A43E-7257-1221-34D7-5E3C69F24CA5}"/>
              </a:ext>
            </a:extLst>
          </p:cNvPr>
          <p:cNvSpPr txBox="1"/>
          <p:nvPr/>
        </p:nvSpPr>
        <p:spPr>
          <a:xfrm>
            <a:off x="5867400" y="1660104"/>
            <a:ext cx="5486400" cy="1231106"/>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000" b="1" dirty="0">
                <a:latin typeface="Century Gothic" panose="020B0502020202020204" pitchFamily="34" charset="0"/>
              </a:rPr>
              <a:t>Awareness and Efficiency </a:t>
            </a:r>
            <a:r>
              <a:rPr lang="en-US" dirty="0">
                <a:latin typeface="Century Gothic" panose="020B0502020202020204" pitchFamily="34" charset="0"/>
              </a:rPr>
              <a:t>: Energy audits help businesses raise awareness of energy consumption and waste, leading to improved energy efficiency and cost savings</a:t>
            </a:r>
            <a:endParaRPr lang="el-GR" dirty="0">
              <a:latin typeface="Century Gothic" panose="020B0502020202020204" pitchFamily="34" charset="0"/>
            </a:endParaRPr>
          </a:p>
        </p:txBody>
      </p:sp>
      <p:sp>
        <p:nvSpPr>
          <p:cNvPr id="10" name="Βέλος: Τετραπλό 9">
            <a:extLst>
              <a:ext uri="{FF2B5EF4-FFF2-40B4-BE49-F238E27FC236}">
                <a16:creationId xmlns:a16="http://schemas.microsoft.com/office/drawing/2014/main" id="{C27E28E5-0A63-D9A2-E50C-527F2C4EE745}"/>
              </a:ext>
            </a:extLst>
          </p:cNvPr>
          <p:cNvSpPr/>
          <p:nvPr/>
        </p:nvSpPr>
        <p:spPr>
          <a:xfrm>
            <a:off x="6881046" y="3162300"/>
            <a:ext cx="3101154" cy="3962400"/>
          </a:xfrm>
          <a:prstGeom prst="quad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11" name="TextBox 10">
            <a:extLst>
              <a:ext uri="{FF2B5EF4-FFF2-40B4-BE49-F238E27FC236}">
                <a16:creationId xmlns:a16="http://schemas.microsoft.com/office/drawing/2014/main" id="{5509B760-0A14-52B6-B94E-0EFF1A4A43D2}"/>
              </a:ext>
            </a:extLst>
          </p:cNvPr>
          <p:cNvSpPr txBox="1"/>
          <p:nvPr/>
        </p:nvSpPr>
        <p:spPr>
          <a:xfrm>
            <a:off x="762000" y="4054572"/>
            <a:ext cx="4876800" cy="1508105"/>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000" b="1" dirty="0">
                <a:latin typeface="Century Gothic" panose="020B0502020202020204" pitchFamily="34" charset="0"/>
              </a:rPr>
              <a:t>Compliance and reputation</a:t>
            </a:r>
            <a:r>
              <a:rPr lang="en-US" dirty="0">
                <a:latin typeface="Century Gothic" panose="020B0502020202020204" pitchFamily="34" charset="0"/>
              </a:rPr>
              <a:t>: Audits ensure compliance with environmental regulations, establish common environmental values and enhance company’s reputation </a:t>
            </a:r>
            <a:endParaRPr lang="el-GR" dirty="0">
              <a:latin typeface="Century Gothic" panose="020B0502020202020204" pitchFamily="34" charset="0"/>
            </a:endParaRPr>
          </a:p>
        </p:txBody>
      </p:sp>
      <p:sp>
        <p:nvSpPr>
          <p:cNvPr id="13" name="TextBox 12">
            <a:extLst>
              <a:ext uri="{FF2B5EF4-FFF2-40B4-BE49-F238E27FC236}">
                <a16:creationId xmlns:a16="http://schemas.microsoft.com/office/drawing/2014/main" id="{48E68BE1-C9ED-0EE1-AEBA-A4D8B5F8B5ED}"/>
              </a:ext>
            </a:extLst>
          </p:cNvPr>
          <p:cNvSpPr txBox="1"/>
          <p:nvPr/>
        </p:nvSpPr>
        <p:spPr>
          <a:xfrm>
            <a:off x="11353800" y="4054572"/>
            <a:ext cx="4953000" cy="233910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2000" b="1" dirty="0">
                <a:latin typeface="Century Gothic" panose="020B0502020202020204" pitchFamily="34" charset="0"/>
              </a:rPr>
              <a:t>EU Directive Compliance</a:t>
            </a:r>
            <a:r>
              <a:rPr lang="en-US" dirty="0">
                <a:latin typeface="Century Gothic" panose="020B0502020202020204" pitchFamily="34" charset="0"/>
              </a:rPr>
              <a:t>: Under the revised EU Directive (2023/1791), even SMEs must conduct energy audits if significant energy potential exists. The directive emphasizes the need for skilled energy professionals and mandates a 11.7% reduction in energy consumption by 2030</a:t>
            </a:r>
            <a:endParaRPr lang="el-GR" dirty="0">
              <a:latin typeface="Century Gothic" panose="020B0502020202020204" pitchFamily="34" charset="0"/>
            </a:endParaRPr>
          </a:p>
        </p:txBody>
      </p:sp>
      <p:sp>
        <p:nvSpPr>
          <p:cNvPr id="16" name="TextBox 15">
            <a:extLst>
              <a:ext uri="{FF2B5EF4-FFF2-40B4-BE49-F238E27FC236}">
                <a16:creationId xmlns:a16="http://schemas.microsoft.com/office/drawing/2014/main" id="{A69D6C83-1C17-6BCC-7D11-20619E2BE4F8}"/>
              </a:ext>
            </a:extLst>
          </p:cNvPr>
          <p:cNvSpPr txBox="1"/>
          <p:nvPr/>
        </p:nvSpPr>
        <p:spPr>
          <a:xfrm>
            <a:off x="6028466" y="7838018"/>
            <a:ext cx="5105400" cy="1477328"/>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b="1" dirty="0">
                <a:latin typeface="Century Gothic" panose="020B0502020202020204" pitchFamily="34" charset="0"/>
              </a:rPr>
              <a:t>Energy Efficiency First: </a:t>
            </a:r>
            <a:r>
              <a:rPr lang="en-US" dirty="0">
                <a:latin typeface="Century Gothic" panose="020B0502020202020204" pitchFamily="34" charset="0"/>
              </a:rPr>
              <a:t>The directive enforces the "energy efficiency first" principle across all EU policies, aiming to reduce energy consumption and combat energy poverty.</a:t>
            </a:r>
            <a:endParaRPr lang="el-GR" dirty="0">
              <a:latin typeface="Century Gothic" panose="020B0502020202020204" pitchFamily="34" charset="0"/>
            </a:endParaRPr>
          </a:p>
        </p:txBody>
      </p:sp>
    </p:spTree>
    <p:extLst>
      <p:ext uri="{BB962C8B-B14F-4D97-AF65-F5344CB8AC3E}">
        <p14:creationId xmlns:p14="http://schemas.microsoft.com/office/powerpoint/2010/main" val="373521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9" name="Freeform 9"/>
          <p:cNvSpPr/>
          <p:nvPr/>
        </p:nvSpPr>
        <p:spPr>
          <a:xfrm>
            <a:off x="15011400" y="8343900"/>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sp>
        <p:nvSpPr>
          <p:cNvPr id="5" name="TextBox 4">
            <a:extLst>
              <a:ext uri="{FF2B5EF4-FFF2-40B4-BE49-F238E27FC236}">
                <a16:creationId xmlns:a16="http://schemas.microsoft.com/office/drawing/2014/main" id="{20AF49EB-81E9-EE5A-D133-49AADE3CEBB3}"/>
              </a:ext>
            </a:extLst>
          </p:cNvPr>
          <p:cNvSpPr txBox="1"/>
          <p:nvPr/>
        </p:nvSpPr>
        <p:spPr>
          <a:xfrm>
            <a:off x="4495800" y="723900"/>
            <a:ext cx="8763000" cy="646331"/>
          </a:xfrm>
          <a:prstGeom prst="rect">
            <a:avLst/>
          </a:prstGeom>
          <a:noFill/>
        </p:spPr>
        <p:txBody>
          <a:bodyPr wrap="square" rtlCol="0">
            <a:spAutoFit/>
          </a:bodyPr>
          <a:lstStyle/>
          <a:p>
            <a:r>
              <a:rPr lang="en-US" sz="3600" dirty="0">
                <a:latin typeface="Century Gothic" panose="020B0502020202020204" pitchFamily="34" charset="0"/>
              </a:rPr>
              <a:t>        </a:t>
            </a:r>
            <a:r>
              <a:rPr lang="en-US" sz="3600" dirty="0">
                <a:solidFill>
                  <a:schemeClr val="bg1"/>
                </a:solidFill>
                <a:latin typeface="Century Gothic" panose="020B0502020202020204" pitchFamily="34" charset="0"/>
              </a:rPr>
              <a:t>Sustainable Supply Chain</a:t>
            </a:r>
            <a:endParaRPr lang="el-GR" sz="3600" dirty="0">
              <a:solidFill>
                <a:schemeClr val="bg1"/>
              </a:solidFill>
              <a:latin typeface="Century Gothic" panose="020B0502020202020204" pitchFamily="34" charset="0"/>
            </a:endParaRPr>
          </a:p>
        </p:txBody>
      </p:sp>
      <p:sp>
        <p:nvSpPr>
          <p:cNvPr id="6" name="TextBox 5">
            <a:extLst>
              <a:ext uri="{FF2B5EF4-FFF2-40B4-BE49-F238E27FC236}">
                <a16:creationId xmlns:a16="http://schemas.microsoft.com/office/drawing/2014/main" id="{F14D7BA6-475F-C912-BA13-F4A95542F843}"/>
              </a:ext>
            </a:extLst>
          </p:cNvPr>
          <p:cNvSpPr txBox="1"/>
          <p:nvPr/>
        </p:nvSpPr>
        <p:spPr>
          <a:xfrm>
            <a:off x="1066800" y="2324100"/>
            <a:ext cx="5715000" cy="224676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000" b="1" dirty="0">
                <a:latin typeface="Century Gothic" panose="020B0502020202020204" pitchFamily="34" charset="0"/>
              </a:rPr>
              <a:t>Supply chain basics: </a:t>
            </a:r>
            <a:r>
              <a:rPr lang="en-US" sz="2000" dirty="0">
                <a:latin typeface="Century Gothic" panose="020B0502020202020204" pitchFamily="34" charset="0"/>
              </a:rPr>
              <a:t>A supply chain involves suppliers, customers, and logistics providers working together to deliver products and services. Effective material management, including procurement, production, and distribution, is key to supply chain performance</a:t>
            </a:r>
            <a:r>
              <a:rPr lang="en-US" dirty="0"/>
              <a:t>.</a:t>
            </a:r>
            <a:endParaRPr lang="el-GR" dirty="0"/>
          </a:p>
        </p:txBody>
      </p:sp>
      <p:sp>
        <p:nvSpPr>
          <p:cNvPr id="7" name="TextBox 6">
            <a:extLst>
              <a:ext uri="{FF2B5EF4-FFF2-40B4-BE49-F238E27FC236}">
                <a16:creationId xmlns:a16="http://schemas.microsoft.com/office/drawing/2014/main" id="{4FBAE583-7326-04BE-4061-7D51DB2F2A29}"/>
              </a:ext>
            </a:extLst>
          </p:cNvPr>
          <p:cNvSpPr txBox="1"/>
          <p:nvPr/>
        </p:nvSpPr>
        <p:spPr>
          <a:xfrm>
            <a:off x="8534400" y="2324100"/>
            <a:ext cx="5410200" cy="2246769"/>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000" b="1" dirty="0">
                <a:solidFill>
                  <a:schemeClr val="bg1"/>
                </a:solidFill>
                <a:latin typeface="Century Gothic" panose="020B0502020202020204" pitchFamily="34" charset="0"/>
              </a:rPr>
              <a:t>Barriers to Sustainability</a:t>
            </a:r>
            <a:r>
              <a:rPr lang="en-US" sz="2000" dirty="0">
                <a:solidFill>
                  <a:schemeClr val="bg1"/>
                </a:solidFill>
                <a:latin typeface="Century Gothic" panose="020B0502020202020204" pitchFamily="34" charset="0"/>
              </a:rPr>
              <a:t>: Sustainable supply chains are hindered by inadequate regulations, limited demand for green products, and insufficient performance measures. High costs and lack of consumer information also discourage sustainable choices.</a:t>
            </a:r>
            <a:endParaRPr lang="el-GR" sz="2000" dirty="0">
              <a:solidFill>
                <a:schemeClr val="bg1"/>
              </a:solidFill>
              <a:latin typeface="Century Gothic" panose="020B0502020202020204" pitchFamily="34" charset="0"/>
            </a:endParaRPr>
          </a:p>
        </p:txBody>
      </p:sp>
      <p:cxnSp>
        <p:nvCxnSpPr>
          <p:cNvPr id="10" name="Ευθύγραμμο βέλος σύνδεσης 9">
            <a:extLst>
              <a:ext uri="{FF2B5EF4-FFF2-40B4-BE49-F238E27FC236}">
                <a16:creationId xmlns:a16="http://schemas.microsoft.com/office/drawing/2014/main" id="{6B60CC9D-73E1-4DF3-05E2-EF7274105C4D}"/>
              </a:ext>
            </a:extLst>
          </p:cNvPr>
          <p:cNvCxnSpPr/>
          <p:nvPr/>
        </p:nvCxnSpPr>
        <p:spPr>
          <a:xfrm>
            <a:off x="7162800" y="3314700"/>
            <a:ext cx="1143000" cy="0"/>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sp>
        <p:nvSpPr>
          <p:cNvPr id="11" name="TextBox 10">
            <a:extLst>
              <a:ext uri="{FF2B5EF4-FFF2-40B4-BE49-F238E27FC236}">
                <a16:creationId xmlns:a16="http://schemas.microsoft.com/office/drawing/2014/main" id="{659D9DAE-AD2D-1CE7-4D77-50DC2F8BA943}"/>
              </a:ext>
            </a:extLst>
          </p:cNvPr>
          <p:cNvSpPr txBox="1"/>
          <p:nvPr/>
        </p:nvSpPr>
        <p:spPr>
          <a:xfrm>
            <a:off x="1066800" y="5295900"/>
            <a:ext cx="5715000" cy="193899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000" b="1" dirty="0">
                <a:latin typeface="Century Gothic" panose="020B0502020202020204" pitchFamily="34" charset="0"/>
              </a:rPr>
              <a:t>Benefits of Sustainable Supply Chains</a:t>
            </a:r>
            <a:r>
              <a:rPr lang="en-US" sz="2000" dirty="0">
                <a:latin typeface="Century Gothic" panose="020B0502020202020204" pitchFamily="34" charset="0"/>
              </a:rPr>
              <a:t>: Transitioning to sustainable practices can offer businesses a competitive advantage, enhance their reputation, and meet increasing consumer demand for environmentally responsible companies.</a:t>
            </a:r>
            <a:endParaRPr lang="el-GR" sz="2000" dirty="0">
              <a:latin typeface="Century Gothic" panose="020B0502020202020204" pitchFamily="34" charset="0"/>
            </a:endParaRPr>
          </a:p>
        </p:txBody>
      </p:sp>
      <p:cxnSp>
        <p:nvCxnSpPr>
          <p:cNvPr id="13" name="Ευθύγραμμο βέλος σύνδεσης 12">
            <a:extLst>
              <a:ext uri="{FF2B5EF4-FFF2-40B4-BE49-F238E27FC236}">
                <a16:creationId xmlns:a16="http://schemas.microsoft.com/office/drawing/2014/main" id="{FC1FD0CB-D84A-B207-A6CB-C7EFBA435D2B}"/>
              </a:ext>
            </a:extLst>
          </p:cNvPr>
          <p:cNvCxnSpPr/>
          <p:nvPr/>
        </p:nvCxnSpPr>
        <p:spPr>
          <a:xfrm>
            <a:off x="3886200" y="4686300"/>
            <a:ext cx="0" cy="457200"/>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graphicFrame>
        <p:nvGraphicFramePr>
          <p:cNvPr id="14" name="Διάγραμμα 13">
            <a:extLst>
              <a:ext uri="{FF2B5EF4-FFF2-40B4-BE49-F238E27FC236}">
                <a16:creationId xmlns:a16="http://schemas.microsoft.com/office/drawing/2014/main" id="{9B750F89-0C21-0872-9446-B8E7F6F6337C}"/>
              </a:ext>
            </a:extLst>
          </p:cNvPr>
          <p:cNvGraphicFramePr/>
          <p:nvPr>
            <p:extLst>
              <p:ext uri="{D42A27DB-BD31-4B8C-83A1-F6EECF244321}">
                <p14:modId xmlns:p14="http://schemas.microsoft.com/office/powerpoint/2010/main" val="607420299"/>
              </p:ext>
            </p:extLst>
          </p:nvPr>
        </p:nvGraphicFramePr>
        <p:xfrm>
          <a:off x="6743702" y="4888523"/>
          <a:ext cx="9525000" cy="5359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extBox 14">
            <a:extLst>
              <a:ext uri="{FF2B5EF4-FFF2-40B4-BE49-F238E27FC236}">
                <a16:creationId xmlns:a16="http://schemas.microsoft.com/office/drawing/2014/main" id="{638EE96E-8CDA-5F7A-9BC6-13BF56D3F1DE}"/>
              </a:ext>
            </a:extLst>
          </p:cNvPr>
          <p:cNvSpPr txBox="1"/>
          <p:nvPr/>
        </p:nvSpPr>
        <p:spPr>
          <a:xfrm>
            <a:off x="9372600" y="5143500"/>
            <a:ext cx="1614857" cy="1477328"/>
          </a:xfrm>
          <a:prstGeom prst="rect">
            <a:avLst/>
          </a:prstGeom>
          <a:noFill/>
        </p:spPr>
        <p:txBody>
          <a:bodyPr wrap="square" rtlCol="0">
            <a:spAutoFit/>
          </a:bodyPr>
          <a:lstStyle/>
          <a:p>
            <a:r>
              <a:rPr lang="en-US" dirty="0">
                <a:solidFill>
                  <a:schemeClr val="bg1"/>
                </a:solidFill>
                <a:latin typeface="Century Gothic" panose="020B0502020202020204" pitchFamily="34" charset="0"/>
              </a:rPr>
              <a:t>Identify sustainability issues within the supply chain</a:t>
            </a:r>
            <a:endParaRPr lang="el-GR" dirty="0">
              <a:solidFill>
                <a:schemeClr val="bg1"/>
              </a:solidFill>
              <a:latin typeface="Century Gothic" panose="020B0502020202020204" pitchFamily="34" charset="0"/>
            </a:endParaRPr>
          </a:p>
        </p:txBody>
      </p:sp>
      <p:sp>
        <p:nvSpPr>
          <p:cNvPr id="16" name="TextBox 15">
            <a:extLst>
              <a:ext uri="{FF2B5EF4-FFF2-40B4-BE49-F238E27FC236}">
                <a16:creationId xmlns:a16="http://schemas.microsoft.com/office/drawing/2014/main" id="{C9AA9595-6CC1-45EE-C5A6-EAEB31DFDEFB}"/>
              </a:ext>
            </a:extLst>
          </p:cNvPr>
          <p:cNvSpPr txBox="1"/>
          <p:nvPr/>
        </p:nvSpPr>
        <p:spPr>
          <a:xfrm>
            <a:off x="12153898" y="6829559"/>
            <a:ext cx="1790702" cy="1477328"/>
          </a:xfrm>
          <a:prstGeom prst="rect">
            <a:avLst/>
          </a:prstGeom>
          <a:noFill/>
        </p:spPr>
        <p:txBody>
          <a:bodyPr wrap="square" rtlCol="0">
            <a:spAutoFit/>
          </a:bodyPr>
          <a:lstStyle/>
          <a:p>
            <a:r>
              <a:rPr lang="en-US" dirty="0">
                <a:solidFill>
                  <a:schemeClr val="bg1"/>
                </a:solidFill>
                <a:latin typeface="Century Gothic" panose="020B0502020202020204" pitchFamily="34" charset="0"/>
              </a:rPr>
              <a:t>Invest in diverse and inclusive supply chain partners</a:t>
            </a:r>
            <a:endParaRPr lang="el-GR" dirty="0">
              <a:solidFill>
                <a:schemeClr val="bg1"/>
              </a:solidFill>
              <a:latin typeface="Century Gothic" panose="020B0502020202020204" pitchFamily="34" charset="0"/>
            </a:endParaRPr>
          </a:p>
        </p:txBody>
      </p:sp>
      <p:sp>
        <p:nvSpPr>
          <p:cNvPr id="17" name="TextBox 16">
            <a:extLst>
              <a:ext uri="{FF2B5EF4-FFF2-40B4-BE49-F238E27FC236}">
                <a16:creationId xmlns:a16="http://schemas.microsoft.com/office/drawing/2014/main" id="{BECC1C70-7DF5-9D2E-D42C-664F74917A72}"/>
              </a:ext>
            </a:extLst>
          </p:cNvPr>
          <p:cNvSpPr txBox="1"/>
          <p:nvPr/>
        </p:nvSpPr>
        <p:spPr>
          <a:xfrm>
            <a:off x="9214338" y="8458434"/>
            <a:ext cx="1919656" cy="1400383"/>
          </a:xfrm>
          <a:prstGeom prst="rect">
            <a:avLst/>
          </a:prstGeom>
          <a:noFill/>
        </p:spPr>
        <p:txBody>
          <a:bodyPr wrap="square" rtlCol="0">
            <a:spAutoFit/>
          </a:bodyPr>
          <a:lstStyle/>
          <a:p>
            <a:r>
              <a:rPr lang="en-US" sz="1700" dirty="0">
                <a:solidFill>
                  <a:schemeClr val="bg1"/>
                </a:solidFill>
                <a:latin typeface="Century Gothic" panose="020B0502020202020204" pitchFamily="34" charset="0"/>
              </a:rPr>
              <a:t>Leverage technology for accountability and transparency</a:t>
            </a:r>
            <a:endParaRPr lang="el-GR" sz="1700"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3995391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98452"/>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dirty="0"/>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7"/>
            <a:stretch>
              <a:fillRect l="-18514" t="-68106" r="-20305" b="-75440"/>
            </a:stretch>
          </a:blipFill>
        </p:spPr>
        <p:txBody>
          <a:bodyPr/>
          <a:lstStyle/>
          <a:p>
            <a:endParaRPr lang="en-US"/>
          </a:p>
        </p:txBody>
      </p:sp>
      <p:sp>
        <p:nvSpPr>
          <p:cNvPr id="8" name="TextBox 7">
            <a:extLst>
              <a:ext uri="{FF2B5EF4-FFF2-40B4-BE49-F238E27FC236}">
                <a16:creationId xmlns:a16="http://schemas.microsoft.com/office/drawing/2014/main" id="{81175E4A-ECD8-68C0-D9A5-CD61171F990C}"/>
              </a:ext>
            </a:extLst>
          </p:cNvPr>
          <p:cNvSpPr txBox="1"/>
          <p:nvPr/>
        </p:nvSpPr>
        <p:spPr>
          <a:xfrm>
            <a:off x="5105400" y="987458"/>
            <a:ext cx="6629400" cy="646331"/>
          </a:xfrm>
          <a:prstGeom prst="rect">
            <a:avLst/>
          </a:prstGeom>
          <a:noFill/>
        </p:spPr>
        <p:txBody>
          <a:bodyPr wrap="square" rtlCol="0">
            <a:spAutoFit/>
          </a:bodyPr>
          <a:lstStyle/>
          <a:p>
            <a:r>
              <a:rPr lang="en-US" sz="3600" b="1" dirty="0">
                <a:solidFill>
                  <a:schemeClr val="accent3"/>
                </a:solidFill>
                <a:latin typeface="Century Gothic" panose="020B0502020202020204" pitchFamily="34" charset="0"/>
              </a:rPr>
              <a:t>Carbon footprint calculator</a:t>
            </a:r>
            <a:endParaRPr lang="el-GR" sz="3600" b="1" dirty="0">
              <a:solidFill>
                <a:schemeClr val="accent3"/>
              </a:solidFill>
              <a:latin typeface="Century Gothic" panose="020B0502020202020204" pitchFamily="34" charset="0"/>
            </a:endParaRPr>
          </a:p>
        </p:txBody>
      </p:sp>
      <p:sp>
        <p:nvSpPr>
          <p:cNvPr id="12" name="TextBox 11">
            <a:extLst>
              <a:ext uri="{FF2B5EF4-FFF2-40B4-BE49-F238E27FC236}">
                <a16:creationId xmlns:a16="http://schemas.microsoft.com/office/drawing/2014/main" id="{2BC60060-7301-5DA4-B738-3EB40DFAAF1C}"/>
              </a:ext>
            </a:extLst>
          </p:cNvPr>
          <p:cNvSpPr txBox="1"/>
          <p:nvPr/>
        </p:nvSpPr>
        <p:spPr>
          <a:xfrm>
            <a:off x="1752600" y="2148682"/>
            <a:ext cx="3581400" cy="2308324"/>
          </a:xfrm>
          <a:prstGeom prst="rect">
            <a:avLst/>
          </a:prstGeom>
          <a:noFill/>
        </p:spPr>
        <p:txBody>
          <a:bodyPr wrap="square" rtlCol="0">
            <a:spAutoFit/>
          </a:bodyPr>
          <a:lstStyle/>
          <a:p>
            <a:r>
              <a:rPr lang="en-US" b="1" dirty="0">
                <a:solidFill>
                  <a:schemeClr val="tx2"/>
                </a:solidFill>
                <a:latin typeface="Century Gothic" panose="020B0502020202020204" pitchFamily="34" charset="0"/>
              </a:rPr>
              <a:t>Purpose</a:t>
            </a:r>
            <a:r>
              <a:rPr lang="en-US" dirty="0">
                <a:solidFill>
                  <a:schemeClr val="tx2"/>
                </a:solidFill>
                <a:latin typeface="Century Gothic" panose="020B0502020202020204" pitchFamily="34" charset="0"/>
              </a:rPr>
              <a:t>: Carbon footprint calculators quantify the impact of greenhouse gas emissions and promote sustainable living by measuring various activities such as diet, transportation, and energy consumption.</a:t>
            </a:r>
            <a:endParaRPr lang="el-GR" dirty="0">
              <a:solidFill>
                <a:schemeClr val="tx2"/>
              </a:solidFill>
              <a:latin typeface="Century Gothic" panose="020B0502020202020204" pitchFamily="34" charset="0"/>
            </a:endParaRPr>
          </a:p>
        </p:txBody>
      </p:sp>
      <p:sp>
        <p:nvSpPr>
          <p:cNvPr id="13" name="TextBox 12">
            <a:extLst>
              <a:ext uri="{FF2B5EF4-FFF2-40B4-BE49-F238E27FC236}">
                <a16:creationId xmlns:a16="http://schemas.microsoft.com/office/drawing/2014/main" id="{AA517B31-5045-22E8-2A5B-5D38DC1F6119}"/>
              </a:ext>
            </a:extLst>
          </p:cNvPr>
          <p:cNvSpPr txBox="1"/>
          <p:nvPr/>
        </p:nvSpPr>
        <p:spPr>
          <a:xfrm>
            <a:off x="6629400" y="2004179"/>
            <a:ext cx="3581400" cy="3139321"/>
          </a:xfrm>
          <a:prstGeom prst="rect">
            <a:avLst/>
          </a:prstGeom>
          <a:noFill/>
        </p:spPr>
        <p:txBody>
          <a:bodyPr wrap="square" rtlCol="0">
            <a:spAutoFit/>
          </a:bodyPr>
          <a:lstStyle/>
          <a:p>
            <a:r>
              <a:rPr lang="en-US" b="1" dirty="0">
                <a:solidFill>
                  <a:schemeClr val="tx2"/>
                </a:solidFill>
                <a:latin typeface="Century Gothic" panose="020B0502020202020204" pitchFamily="34" charset="0"/>
              </a:rPr>
              <a:t>Types of Calculators</a:t>
            </a:r>
            <a:r>
              <a:rPr lang="en-US" dirty="0">
                <a:solidFill>
                  <a:schemeClr val="tx2"/>
                </a:solidFill>
                <a:latin typeface="Century Gothic" panose="020B0502020202020204" pitchFamily="34" charset="0"/>
              </a:rPr>
              <a:t>: There are global and specialized calculators, like the Global Footprint Network and the UN’s carbon calculator, and sector-specific tools like Terrascope for agriculture. These tools offer feedback and advice to help users reduce their environmental impact.</a:t>
            </a:r>
            <a:endParaRPr lang="el-GR" dirty="0">
              <a:solidFill>
                <a:schemeClr val="tx2"/>
              </a:solidFill>
              <a:latin typeface="Century Gothic" panose="020B0502020202020204" pitchFamily="34" charset="0"/>
            </a:endParaRPr>
          </a:p>
        </p:txBody>
      </p:sp>
      <p:sp>
        <p:nvSpPr>
          <p:cNvPr id="14" name="TextBox 13">
            <a:extLst>
              <a:ext uri="{FF2B5EF4-FFF2-40B4-BE49-F238E27FC236}">
                <a16:creationId xmlns:a16="http://schemas.microsoft.com/office/drawing/2014/main" id="{3486D454-1EB3-ED8A-EC9C-2A7DDDF1F7D6}"/>
              </a:ext>
            </a:extLst>
          </p:cNvPr>
          <p:cNvSpPr txBox="1"/>
          <p:nvPr/>
        </p:nvSpPr>
        <p:spPr>
          <a:xfrm>
            <a:off x="11267837" y="1975457"/>
            <a:ext cx="3581398" cy="3693319"/>
          </a:xfrm>
          <a:prstGeom prst="rect">
            <a:avLst/>
          </a:prstGeom>
          <a:noFill/>
        </p:spPr>
        <p:txBody>
          <a:bodyPr wrap="square" rtlCol="0">
            <a:spAutoFit/>
          </a:bodyPr>
          <a:lstStyle/>
          <a:p>
            <a:r>
              <a:rPr lang="en-US" b="1" dirty="0">
                <a:solidFill>
                  <a:schemeClr val="tx2"/>
                </a:solidFill>
                <a:latin typeface="Century Gothic" panose="020B0502020202020204" pitchFamily="34" charset="0"/>
              </a:rPr>
              <a:t>Governmental and Corporate Use</a:t>
            </a:r>
            <a:r>
              <a:rPr lang="en-US" dirty="0">
                <a:solidFill>
                  <a:schemeClr val="tx2"/>
                </a:solidFill>
                <a:latin typeface="Century Gothic" panose="020B0502020202020204" pitchFamily="34" charset="0"/>
              </a:rPr>
              <a:t>: Carbon indexes can be governmental, non-profit, or private, helping monitor emissions, set carbon prices, and influence public policy. For businesses, measuring carbon footprints can identify cost-saving opportunities, improve cooperation within the company, enhance reputation, and motivate employees.</a:t>
            </a:r>
            <a:endParaRPr lang="el-GR" dirty="0">
              <a:solidFill>
                <a:schemeClr val="tx2"/>
              </a:solidFill>
              <a:latin typeface="Century Gothic" panose="020B0502020202020204" pitchFamily="34" charset="0"/>
            </a:endParaRPr>
          </a:p>
        </p:txBody>
      </p:sp>
      <p:sp>
        <p:nvSpPr>
          <p:cNvPr id="15" name="TextBox 14">
            <a:extLst>
              <a:ext uri="{FF2B5EF4-FFF2-40B4-BE49-F238E27FC236}">
                <a16:creationId xmlns:a16="http://schemas.microsoft.com/office/drawing/2014/main" id="{E5D5DA42-19F9-9425-0C26-C698B0250807}"/>
              </a:ext>
            </a:extLst>
          </p:cNvPr>
          <p:cNvSpPr txBox="1"/>
          <p:nvPr/>
        </p:nvSpPr>
        <p:spPr>
          <a:xfrm>
            <a:off x="1884227" y="5584070"/>
            <a:ext cx="3429000" cy="646331"/>
          </a:xfrm>
          <a:prstGeom prst="rect">
            <a:avLst/>
          </a:prstGeom>
          <a:noFill/>
        </p:spPr>
        <p:txBody>
          <a:bodyPr wrap="square" rtlCol="0">
            <a:spAutoFit/>
          </a:bodyPr>
          <a:lstStyle/>
          <a:p>
            <a:r>
              <a:rPr lang="en-US" b="1" dirty="0">
                <a:solidFill>
                  <a:schemeClr val="tx2"/>
                </a:solidFill>
                <a:latin typeface="Century Gothic" panose="020B0502020202020204" pitchFamily="34" charset="0"/>
              </a:rPr>
              <a:t>3 types of scopes of emissions:</a:t>
            </a:r>
            <a:endParaRPr lang="el-GR" b="1" dirty="0">
              <a:solidFill>
                <a:schemeClr val="tx2"/>
              </a:solidFill>
              <a:latin typeface="Century Gothic" panose="020B0502020202020204" pitchFamily="34" charset="0"/>
            </a:endParaRPr>
          </a:p>
        </p:txBody>
      </p:sp>
      <p:cxnSp>
        <p:nvCxnSpPr>
          <p:cNvPr id="17" name="Γραμμή σύνδεσης: Γωνιώδης 16">
            <a:extLst>
              <a:ext uri="{FF2B5EF4-FFF2-40B4-BE49-F238E27FC236}">
                <a16:creationId xmlns:a16="http://schemas.microsoft.com/office/drawing/2014/main" id="{C9EF69D9-02F4-1205-8A9A-DE7898AC8258}"/>
              </a:ext>
            </a:extLst>
          </p:cNvPr>
          <p:cNvCxnSpPr/>
          <p:nvPr/>
        </p:nvCxnSpPr>
        <p:spPr>
          <a:xfrm>
            <a:off x="3543300" y="6365680"/>
            <a:ext cx="1943100" cy="106382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CD26C96-21FF-62D7-84F4-7659993CE173}"/>
              </a:ext>
            </a:extLst>
          </p:cNvPr>
          <p:cNvSpPr txBox="1"/>
          <p:nvPr/>
        </p:nvSpPr>
        <p:spPr>
          <a:xfrm>
            <a:off x="5791200" y="6897590"/>
            <a:ext cx="7315200" cy="175432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l-GR" altLang="el-GR" sz="1800" b="1" i="0" u="none" strike="noStrike" cap="none" normalizeH="0" baseline="0" dirty="0">
                <a:ln>
                  <a:noFill/>
                </a:ln>
                <a:solidFill>
                  <a:schemeClr val="tx2"/>
                </a:solidFill>
                <a:effectLst/>
                <a:latin typeface="Century Gothic" panose="020B0502020202020204" pitchFamily="34" charset="0"/>
              </a:rPr>
              <a:t>Scope 1</a:t>
            </a:r>
            <a:r>
              <a:rPr kumimoji="0" lang="el-GR" altLang="el-GR" sz="1800" b="0" i="0" u="none" strike="noStrike" cap="none" normalizeH="0" baseline="0" dirty="0">
                <a:ln>
                  <a:noFill/>
                </a:ln>
                <a:solidFill>
                  <a:schemeClr val="tx2"/>
                </a:solidFill>
                <a:effectLst/>
                <a:latin typeface="Century Gothic" panose="020B0502020202020204" pitchFamily="34" charset="0"/>
              </a:rPr>
              <a:t>: Direct emissions from company-owned sources (e.g., trucks, heating systems)</a:t>
            </a:r>
            <a:endParaRPr kumimoji="0" lang="en-US" altLang="el-GR" sz="1800" b="0" i="0" u="none" strike="noStrike" cap="none" normalizeH="0" baseline="0" dirty="0">
              <a:ln>
                <a:noFill/>
              </a:ln>
              <a:solidFill>
                <a:schemeClr val="tx2"/>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1800" b="0" i="0" u="none" strike="noStrike" cap="none" normalizeH="0" baseline="0" dirty="0">
              <a:ln>
                <a:noFill/>
              </a:ln>
              <a:solidFill>
                <a:schemeClr val="tx2"/>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1800" b="1" i="0" u="none" strike="noStrike" cap="none" normalizeH="0" baseline="0" dirty="0">
                <a:ln>
                  <a:noFill/>
                </a:ln>
                <a:solidFill>
                  <a:schemeClr val="tx2"/>
                </a:solidFill>
                <a:effectLst/>
                <a:latin typeface="Century Gothic" panose="020B0502020202020204" pitchFamily="34" charset="0"/>
              </a:rPr>
              <a:t>Scope 2</a:t>
            </a:r>
            <a:r>
              <a:rPr kumimoji="0" lang="el-GR" altLang="el-GR" sz="1800" b="0" i="0" u="none" strike="noStrike" cap="none" normalizeH="0" baseline="0" dirty="0">
                <a:ln>
                  <a:noFill/>
                </a:ln>
                <a:solidFill>
                  <a:schemeClr val="tx2"/>
                </a:solidFill>
                <a:effectLst/>
                <a:latin typeface="Century Gothic" panose="020B0502020202020204" pitchFamily="34" charset="0"/>
              </a:rPr>
              <a:t>: Indirect emissions from purchased electricity and heat</a:t>
            </a:r>
            <a:endParaRPr kumimoji="0" lang="en-US" altLang="el-GR" sz="1800" b="0" i="0" u="none" strike="noStrike" cap="none" normalizeH="0" baseline="0" dirty="0">
              <a:ln>
                <a:noFill/>
              </a:ln>
              <a:solidFill>
                <a:schemeClr val="tx2"/>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l-GR" altLang="el-GR" sz="1800" b="0" i="0" u="none" strike="noStrike" cap="none" normalizeH="0" baseline="0" dirty="0">
              <a:ln>
                <a:noFill/>
              </a:ln>
              <a:solidFill>
                <a:schemeClr val="tx2"/>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l-GR" altLang="el-GR" sz="1800" b="1" i="0" u="none" strike="noStrike" cap="none" normalizeH="0" baseline="0" dirty="0">
                <a:ln>
                  <a:noFill/>
                </a:ln>
                <a:solidFill>
                  <a:schemeClr val="tx2"/>
                </a:solidFill>
                <a:effectLst/>
                <a:latin typeface="Century Gothic" panose="020B0502020202020204" pitchFamily="34" charset="0"/>
              </a:rPr>
              <a:t>Scope 3</a:t>
            </a:r>
            <a:r>
              <a:rPr kumimoji="0" lang="el-GR" altLang="el-GR" sz="1800" b="0" i="0" u="none" strike="noStrike" cap="none" normalizeH="0" baseline="0" dirty="0">
                <a:ln>
                  <a:noFill/>
                </a:ln>
                <a:solidFill>
                  <a:schemeClr val="tx2"/>
                </a:solidFill>
                <a:effectLst/>
                <a:latin typeface="Century Gothic" panose="020B0502020202020204" pitchFamily="34" charset="0"/>
              </a:rPr>
              <a:t>: Emissions related to the entire product lifecycle</a:t>
            </a:r>
          </a:p>
        </p:txBody>
      </p:sp>
    </p:spTree>
    <p:extLst>
      <p:ext uri="{BB962C8B-B14F-4D97-AF65-F5344CB8AC3E}">
        <p14:creationId xmlns:p14="http://schemas.microsoft.com/office/powerpoint/2010/main" val="466525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D959"/>
        </a:solidFill>
        <a:effectLst/>
      </p:bgPr>
    </p:bg>
    <p:spTree>
      <p:nvGrpSpPr>
        <p:cNvPr id="1" name=""/>
        <p:cNvGrpSpPr/>
        <p:nvPr/>
      </p:nvGrpSpPr>
      <p:grpSpPr>
        <a:xfrm>
          <a:off x="0" y="0"/>
          <a:ext cx="0" cy="0"/>
          <a:chOff x="0" y="0"/>
          <a:chExt cx="0" cy="0"/>
        </a:xfrm>
      </p:grpSpPr>
      <p:grpSp>
        <p:nvGrpSpPr>
          <p:cNvPr id="2" name="Group 2"/>
          <p:cNvGrpSpPr/>
          <p:nvPr/>
        </p:nvGrpSpPr>
        <p:grpSpPr>
          <a:xfrm>
            <a:off x="11277599" y="342900"/>
            <a:ext cx="6676301" cy="9575896"/>
            <a:chOff x="0" y="0"/>
            <a:chExt cx="758598" cy="850064"/>
          </a:xfrm>
        </p:grpSpPr>
        <p:sp>
          <p:nvSpPr>
            <p:cNvPr id="3" name="Freeform 3"/>
            <p:cNvSpPr/>
            <p:nvPr/>
          </p:nvSpPr>
          <p:spPr>
            <a:xfrm>
              <a:off x="0" y="0"/>
              <a:ext cx="758598" cy="850064"/>
            </a:xfrm>
            <a:custGeom>
              <a:avLst/>
              <a:gdLst/>
              <a:ahLst/>
              <a:cxnLst/>
              <a:rect l="l" t="t" r="r" b="b"/>
              <a:pathLst>
                <a:path w="758598" h="850064">
                  <a:moveTo>
                    <a:pt x="0" y="0"/>
                  </a:moveTo>
                  <a:lnTo>
                    <a:pt x="758598" y="0"/>
                  </a:lnTo>
                  <a:lnTo>
                    <a:pt x="758598" y="850064"/>
                  </a:lnTo>
                  <a:lnTo>
                    <a:pt x="0" y="850064"/>
                  </a:lnTo>
                  <a:close/>
                </a:path>
              </a:pathLst>
            </a:custGeom>
            <a:solidFill>
              <a:srgbClr val="FBF6F1"/>
            </a:solidFill>
          </p:spPr>
          <p:txBody>
            <a:bodyPr/>
            <a:lstStyle/>
            <a:p>
              <a:endParaRPr lang="en-US"/>
            </a:p>
          </p:txBody>
        </p:sp>
        <p:sp>
          <p:nvSpPr>
            <p:cNvPr id="4" name="TextBox 4"/>
            <p:cNvSpPr txBox="1"/>
            <p:nvPr/>
          </p:nvSpPr>
          <p:spPr>
            <a:xfrm>
              <a:off x="0" y="-38100"/>
              <a:ext cx="758598" cy="888164"/>
            </a:xfrm>
            <a:prstGeom prst="rect">
              <a:avLst/>
            </a:prstGeom>
          </p:spPr>
          <p:txBody>
            <a:bodyPr lIns="50800" tIns="50800" rIns="50800" bIns="50800" rtlCol="0" anchor="ctr"/>
            <a:lstStyle/>
            <a:p>
              <a:pPr algn="ctr">
                <a:lnSpc>
                  <a:spcPts val="2659"/>
                </a:lnSpc>
                <a:spcBef>
                  <a:spcPct val="0"/>
                </a:spcBef>
              </a:pPr>
              <a:endParaRPr/>
            </a:p>
          </p:txBody>
        </p:sp>
      </p:grpSp>
      <p:sp>
        <p:nvSpPr>
          <p:cNvPr id="6" name="TextBox 6"/>
          <p:cNvSpPr txBox="1"/>
          <p:nvPr/>
        </p:nvSpPr>
        <p:spPr>
          <a:xfrm>
            <a:off x="1314450" y="2974022"/>
            <a:ext cx="8667750" cy="3000821"/>
          </a:xfrm>
          <a:prstGeom prst="rect">
            <a:avLst/>
          </a:prstGeom>
        </p:spPr>
        <p:txBody>
          <a:bodyPr wrap="square" lIns="0" tIns="0" rIns="0" bIns="0" rtlCol="0" anchor="t">
            <a:spAutoFit/>
          </a:bodyPr>
          <a:lstStyle/>
          <a:p>
            <a:pPr algn="ctr">
              <a:lnSpc>
                <a:spcPts val="11660"/>
              </a:lnSpc>
            </a:pPr>
            <a:r>
              <a:rPr lang="en-US" sz="9600" dirty="0">
                <a:solidFill>
                  <a:srgbClr val="FBF6F1"/>
                </a:solidFill>
                <a:latin typeface="Martel Heavy"/>
              </a:rPr>
              <a:t>Thank you very much!</a:t>
            </a:r>
          </a:p>
        </p:txBody>
      </p:sp>
      <p:sp>
        <p:nvSpPr>
          <p:cNvPr id="7" name="Freeform 7"/>
          <p:cNvSpPr/>
          <p:nvPr/>
        </p:nvSpPr>
        <p:spPr>
          <a:xfrm>
            <a:off x="13639800" y="9181782"/>
            <a:ext cx="2514600" cy="685800"/>
          </a:xfrm>
          <a:custGeom>
            <a:avLst/>
            <a:gdLst/>
            <a:ahLst/>
            <a:cxnLst/>
            <a:rect l="l" t="t" r="r" b="b"/>
            <a:pathLst>
              <a:path w="4811515" h="1004466">
                <a:moveTo>
                  <a:pt x="0" y="0"/>
                </a:moveTo>
                <a:lnTo>
                  <a:pt x="4811515" y="0"/>
                </a:lnTo>
                <a:lnTo>
                  <a:pt x="4811515" y="1004466"/>
                </a:lnTo>
                <a:lnTo>
                  <a:pt x="0" y="1004466"/>
                </a:lnTo>
                <a:lnTo>
                  <a:pt x="0" y="0"/>
                </a:lnTo>
                <a:close/>
              </a:path>
            </a:pathLst>
          </a:custGeom>
          <a:blipFill>
            <a:blip r:embed="rId2"/>
            <a:stretch>
              <a:fillRect/>
            </a:stretch>
          </a:blipFill>
        </p:spPr>
        <p:txBody>
          <a:bodyPr/>
          <a:lstStyle/>
          <a:p>
            <a:endParaRPr lang="en-US"/>
          </a:p>
        </p:txBody>
      </p:sp>
      <p:sp>
        <p:nvSpPr>
          <p:cNvPr id="8" name="Freeform 9">
            <a:extLst>
              <a:ext uri="{FF2B5EF4-FFF2-40B4-BE49-F238E27FC236}">
                <a16:creationId xmlns:a16="http://schemas.microsoft.com/office/drawing/2014/main" id="{BA64940B-4884-D6A3-9ED0-BA3B087724F4}"/>
              </a:ext>
            </a:extLst>
          </p:cNvPr>
          <p:cNvSpPr/>
          <p:nvPr/>
        </p:nvSpPr>
        <p:spPr>
          <a:xfrm>
            <a:off x="12268200" y="3238500"/>
            <a:ext cx="4937362" cy="3342815"/>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sp>
        <p:nvSpPr>
          <p:cNvPr id="9" name="TextBox 6">
            <a:extLst>
              <a:ext uri="{FF2B5EF4-FFF2-40B4-BE49-F238E27FC236}">
                <a16:creationId xmlns:a16="http://schemas.microsoft.com/office/drawing/2014/main" id="{091F88CE-57F4-9C0F-BB8D-B8AFCD8E5C92}"/>
              </a:ext>
            </a:extLst>
          </p:cNvPr>
          <p:cNvSpPr txBox="1"/>
          <p:nvPr/>
        </p:nvSpPr>
        <p:spPr>
          <a:xfrm>
            <a:off x="11277599" y="6816945"/>
            <a:ext cx="6676302" cy="430887"/>
          </a:xfrm>
          <a:prstGeom prst="rect">
            <a:avLst/>
          </a:prstGeom>
        </p:spPr>
        <p:txBody>
          <a:bodyPr wrap="square" lIns="0" tIns="0" rIns="0" bIns="0" rtlCol="0" anchor="t">
            <a:spAutoFit/>
          </a:bodyPr>
          <a:lstStyle/>
          <a:p>
            <a:pPr algn="ctr"/>
            <a:r>
              <a:rPr lang="en-US" sz="2800" b="1" dirty="0">
                <a:solidFill>
                  <a:srgbClr val="1C7B3B"/>
                </a:solidFill>
              </a:rPr>
              <a:t>2023-1-EL01-KA210-ADU-000164781</a:t>
            </a:r>
          </a:p>
        </p:txBody>
      </p:sp>
      <p:sp>
        <p:nvSpPr>
          <p:cNvPr id="5" name="TextBox 6">
            <a:extLst>
              <a:ext uri="{FF2B5EF4-FFF2-40B4-BE49-F238E27FC236}">
                <a16:creationId xmlns:a16="http://schemas.microsoft.com/office/drawing/2014/main" id="{3726CDDC-C694-23D1-F177-2F2AFBDF5372}"/>
              </a:ext>
            </a:extLst>
          </p:cNvPr>
          <p:cNvSpPr txBox="1"/>
          <p:nvPr/>
        </p:nvSpPr>
        <p:spPr>
          <a:xfrm>
            <a:off x="334100" y="8420100"/>
            <a:ext cx="10562500" cy="830997"/>
          </a:xfrm>
          <a:prstGeom prst="rect">
            <a:avLst/>
          </a:prstGeom>
        </p:spPr>
        <p:txBody>
          <a:bodyPr wrap="square" lIns="0" tIns="0" rIns="0" bIns="0" rtlCol="0" anchor="t">
            <a:spAutoFit/>
          </a:bodyPr>
          <a:lstStyle/>
          <a:p>
            <a:pPr algn="ctr"/>
            <a:r>
              <a:rPr lang="en-US" i="0" dirty="0">
                <a:solidFill>
                  <a:srgbClr val="1C7B3B"/>
                </a:solidFill>
                <a:effectLst/>
              </a:rPr>
              <a:t>The European Commission </a:t>
            </a:r>
            <a:r>
              <a:rPr lang="en-US" i="0" dirty="0" err="1">
                <a:solidFill>
                  <a:srgbClr val="1C7B3B"/>
                </a:solidFill>
                <a:effectLst/>
              </a:rPr>
              <a:t>suport</a:t>
            </a:r>
            <a:r>
              <a:rPr lang="en-US" i="0" dirty="0">
                <a:solidFill>
                  <a:srgbClr val="1C7B3B"/>
                </a:solidFill>
                <a:effectLst/>
              </a:rPr>
              <a:t> for the production of this publication does not constitute an endorsement of the contents which reflects the views only of the authors, and the Commission can not be held responsible for any use which may be made of the information contained therein</a:t>
            </a:r>
            <a:endParaRPr lang="en-US" dirty="0">
              <a:solidFill>
                <a:srgbClr val="1C7B3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681399" y="663465"/>
            <a:ext cx="16925201" cy="8890096"/>
            <a:chOff x="0" y="0"/>
            <a:chExt cx="1506451" cy="791275"/>
          </a:xfrm>
        </p:grpSpPr>
        <p:sp>
          <p:nvSpPr>
            <p:cNvPr id="3" name="Freeform 3"/>
            <p:cNvSpPr/>
            <p:nvPr/>
          </p:nvSpPr>
          <p:spPr>
            <a:xfrm>
              <a:off x="0" y="0"/>
              <a:ext cx="1506451" cy="791275"/>
            </a:xfrm>
            <a:custGeom>
              <a:avLst/>
              <a:gdLst/>
              <a:ahLst/>
              <a:cxnLst/>
              <a:rect l="l" t="t" r="r" b="b"/>
              <a:pathLst>
                <a:path w="1506451" h="791275">
                  <a:moveTo>
                    <a:pt x="0" y="0"/>
                  </a:moveTo>
                  <a:lnTo>
                    <a:pt x="1506451" y="0"/>
                  </a:lnTo>
                  <a:lnTo>
                    <a:pt x="1506451" y="791275"/>
                  </a:lnTo>
                  <a:lnTo>
                    <a:pt x="0" y="791275"/>
                  </a:lnTo>
                  <a:close/>
                </a:path>
              </a:pathLst>
            </a:custGeom>
            <a:solidFill>
              <a:srgbClr val="FBF6F1"/>
            </a:solidFill>
          </p:spPr>
          <p:txBody>
            <a:bodyPr/>
            <a:lstStyle/>
            <a:p>
              <a:endParaRPr lang="en-US" dirty="0"/>
            </a:p>
          </p:txBody>
        </p:sp>
        <p:sp>
          <p:nvSpPr>
            <p:cNvPr id="4" name="TextBox 4"/>
            <p:cNvSpPr txBox="1"/>
            <p:nvPr/>
          </p:nvSpPr>
          <p:spPr>
            <a:xfrm>
              <a:off x="0" y="-38100"/>
              <a:ext cx="1506451" cy="829375"/>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074849" y="-688282"/>
            <a:ext cx="3865031" cy="3997813"/>
          </a:xfrm>
          <a:custGeom>
            <a:avLst/>
            <a:gdLst/>
            <a:ahLst/>
            <a:cxnLst/>
            <a:rect l="l" t="t" r="r" b="b"/>
            <a:pathLst>
              <a:path w="3865031" h="3997813">
                <a:moveTo>
                  <a:pt x="0" y="0"/>
                </a:moveTo>
                <a:lnTo>
                  <a:pt x="3865032" y="0"/>
                </a:lnTo>
                <a:lnTo>
                  <a:pt x="3865032" y="3997813"/>
                </a:lnTo>
                <a:lnTo>
                  <a:pt x="0" y="3997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09954" y="6365680"/>
            <a:ext cx="5032574" cy="4321589"/>
          </a:xfrm>
          <a:custGeom>
            <a:avLst/>
            <a:gdLst/>
            <a:ahLst/>
            <a:cxnLst/>
            <a:rect l="l" t="t" r="r" b="b"/>
            <a:pathLst>
              <a:path w="5032574" h="4321589">
                <a:moveTo>
                  <a:pt x="0" y="0"/>
                </a:moveTo>
                <a:lnTo>
                  <a:pt x="5032574" y="0"/>
                </a:lnTo>
                <a:lnTo>
                  <a:pt x="5032574" y="4321589"/>
                </a:lnTo>
                <a:lnTo>
                  <a:pt x="0" y="432158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593707" y="8165538"/>
            <a:ext cx="3721907" cy="2121462"/>
          </a:xfrm>
          <a:custGeom>
            <a:avLst/>
            <a:gdLst/>
            <a:ahLst/>
            <a:cxnLst/>
            <a:rect l="l" t="t" r="r" b="b"/>
            <a:pathLst>
              <a:path w="3721907" h="2121462">
                <a:moveTo>
                  <a:pt x="0" y="0"/>
                </a:moveTo>
                <a:lnTo>
                  <a:pt x="3721907" y="0"/>
                </a:lnTo>
                <a:lnTo>
                  <a:pt x="3721907" y="2121462"/>
                </a:lnTo>
                <a:lnTo>
                  <a:pt x="0" y="2121462"/>
                </a:lnTo>
                <a:lnTo>
                  <a:pt x="0" y="0"/>
                </a:lnTo>
                <a:close/>
              </a:path>
            </a:pathLst>
          </a:custGeom>
          <a:blipFill>
            <a:blip r:embed="rId6"/>
            <a:stretch>
              <a:fillRect l="-18514" t="-68106" r="-20305" b="-75440"/>
            </a:stretch>
          </a:blipFill>
        </p:spPr>
        <p:txBody>
          <a:bodyPr/>
          <a:lstStyle/>
          <a:p>
            <a:endParaRPr lang="en-US"/>
          </a:p>
        </p:txBody>
      </p:sp>
      <p:sp>
        <p:nvSpPr>
          <p:cNvPr id="9" name="TextBox 9"/>
          <p:cNvSpPr txBox="1"/>
          <p:nvPr/>
        </p:nvSpPr>
        <p:spPr>
          <a:xfrm>
            <a:off x="1905000" y="1748088"/>
            <a:ext cx="12842540" cy="442814"/>
          </a:xfrm>
          <a:prstGeom prst="rect">
            <a:avLst/>
          </a:prstGeom>
        </p:spPr>
        <p:txBody>
          <a:bodyPr lIns="0" tIns="0" rIns="0" bIns="0" rtlCol="0" anchor="t">
            <a:spAutoFit/>
          </a:bodyPr>
          <a:lstStyle/>
          <a:p>
            <a:pPr marL="223067" lvl="1">
              <a:lnSpc>
                <a:spcPts val="3864"/>
              </a:lnSpc>
            </a:pPr>
            <a:r>
              <a:rPr lang="en-US" sz="2000" b="1" spc="123" dirty="0">
                <a:solidFill>
                  <a:srgbClr val="6B8636"/>
                </a:solidFill>
                <a:latin typeface="Century Gothic" panose="020B0502020202020204" pitchFamily="34" charset="0"/>
              </a:rPr>
              <a:t>Module 4: Pathways and tools to a greener future </a:t>
            </a:r>
          </a:p>
        </p:txBody>
      </p:sp>
      <p:sp>
        <p:nvSpPr>
          <p:cNvPr id="10" name="TextBox 2">
            <a:extLst>
              <a:ext uri="{FF2B5EF4-FFF2-40B4-BE49-F238E27FC236}">
                <a16:creationId xmlns:a16="http://schemas.microsoft.com/office/drawing/2014/main" id="{55EB14CB-F025-B4C3-8DD9-A9954CD1579D}"/>
              </a:ext>
            </a:extLst>
          </p:cNvPr>
          <p:cNvSpPr txBox="1"/>
          <p:nvPr/>
        </p:nvSpPr>
        <p:spPr>
          <a:xfrm>
            <a:off x="965400" y="745381"/>
            <a:ext cx="16357197" cy="74860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Century Gothic" panose="020B0502020202020204" pitchFamily="34" charset="0"/>
              </a:rPr>
              <a:t>Contents</a:t>
            </a:r>
          </a:p>
        </p:txBody>
      </p:sp>
      <p:sp>
        <p:nvSpPr>
          <p:cNvPr id="8" name="Ορθογώνιο 7">
            <a:extLst>
              <a:ext uri="{FF2B5EF4-FFF2-40B4-BE49-F238E27FC236}">
                <a16:creationId xmlns:a16="http://schemas.microsoft.com/office/drawing/2014/main" id="{BDBA8A0C-99DF-F8DD-50A2-E70F78EFC49C}"/>
              </a:ext>
            </a:extLst>
          </p:cNvPr>
          <p:cNvSpPr/>
          <p:nvPr/>
        </p:nvSpPr>
        <p:spPr>
          <a:xfrm>
            <a:off x="2667000" y="2657390"/>
            <a:ext cx="3581400" cy="9144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latin typeface="Century Gothic" panose="020B0502020202020204" pitchFamily="34" charset="0"/>
              </a:rPr>
              <a:t>Energy saving techniques :</a:t>
            </a:r>
            <a:endParaRPr lang="el-GR" b="1" dirty="0">
              <a:latin typeface="Century Gothic" panose="020B0502020202020204" pitchFamily="34" charset="0"/>
            </a:endParaRPr>
          </a:p>
        </p:txBody>
      </p:sp>
      <p:sp>
        <p:nvSpPr>
          <p:cNvPr id="11" name="Ορθογώνιο 10">
            <a:extLst>
              <a:ext uri="{FF2B5EF4-FFF2-40B4-BE49-F238E27FC236}">
                <a16:creationId xmlns:a16="http://schemas.microsoft.com/office/drawing/2014/main" id="{A44B6FB7-E414-C23E-C011-101D36A33C71}"/>
              </a:ext>
            </a:extLst>
          </p:cNvPr>
          <p:cNvSpPr/>
          <p:nvPr/>
        </p:nvSpPr>
        <p:spPr>
          <a:xfrm>
            <a:off x="2612768" y="6559267"/>
            <a:ext cx="3616657" cy="9144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latin typeface="Century Gothic" panose="020B0502020202020204" pitchFamily="34" charset="0"/>
              </a:rPr>
              <a:t>Waste reduction </a:t>
            </a:r>
            <a:endParaRPr lang="el-GR" b="1" dirty="0">
              <a:latin typeface="Century Gothic" panose="020B0502020202020204" pitchFamily="34" charset="0"/>
            </a:endParaRPr>
          </a:p>
        </p:txBody>
      </p:sp>
      <p:sp>
        <p:nvSpPr>
          <p:cNvPr id="12" name="TextBox 11">
            <a:extLst>
              <a:ext uri="{FF2B5EF4-FFF2-40B4-BE49-F238E27FC236}">
                <a16:creationId xmlns:a16="http://schemas.microsoft.com/office/drawing/2014/main" id="{64C8F74B-202C-F0CA-30E6-F228A0EE4854}"/>
              </a:ext>
            </a:extLst>
          </p:cNvPr>
          <p:cNvSpPr txBox="1"/>
          <p:nvPr/>
        </p:nvSpPr>
        <p:spPr>
          <a:xfrm>
            <a:off x="2648025" y="3815851"/>
            <a:ext cx="3581400" cy="2585323"/>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Improved heating and ventilation systems</a:t>
            </a:r>
          </a:p>
          <a:p>
            <a:pPr marL="285750" indent="-285750">
              <a:buFont typeface="Arial" panose="020B0604020202020204" pitchFamily="34" charset="0"/>
              <a:buChar char="•"/>
            </a:pPr>
            <a:r>
              <a:rPr lang="en-US" dirty="0">
                <a:latin typeface="Century Gothic" panose="020B0502020202020204" pitchFamily="34" charset="0"/>
              </a:rPr>
              <a:t>The utilization of renewable sources in business</a:t>
            </a:r>
          </a:p>
          <a:p>
            <a:pPr marL="285750" indent="-285750">
              <a:buFont typeface="Arial" panose="020B0604020202020204" pitchFamily="34" charset="0"/>
              <a:buChar char="•"/>
            </a:pPr>
            <a:r>
              <a:rPr lang="en-US" dirty="0">
                <a:latin typeface="Century Gothic" panose="020B0502020202020204" pitchFamily="34" charset="0"/>
              </a:rPr>
              <a:t>Advantages of integrating renewable sources in business </a:t>
            </a:r>
          </a:p>
          <a:p>
            <a:pPr marL="285750" indent="-285750">
              <a:buFont typeface="Arial" panose="020B0604020202020204" pitchFamily="34" charset="0"/>
              <a:buChar char="•"/>
            </a:pPr>
            <a:r>
              <a:rPr lang="en-US" dirty="0">
                <a:latin typeface="Century Gothic" panose="020B0502020202020204" pitchFamily="34" charset="0"/>
              </a:rPr>
              <a:t>Getting staff involved in energy- saving planning</a:t>
            </a:r>
            <a:endParaRPr lang="el-GR" dirty="0">
              <a:latin typeface="Century Gothic" panose="020B0502020202020204" pitchFamily="34" charset="0"/>
            </a:endParaRPr>
          </a:p>
        </p:txBody>
      </p:sp>
      <p:sp>
        <p:nvSpPr>
          <p:cNvPr id="13" name="Ορθογώνιο 12">
            <a:extLst>
              <a:ext uri="{FF2B5EF4-FFF2-40B4-BE49-F238E27FC236}">
                <a16:creationId xmlns:a16="http://schemas.microsoft.com/office/drawing/2014/main" id="{85BDBE1C-8A3F-2E3C-3BF2-45ECA3A4901B}"/>
              </a:ext>
            </a:extLst>
          </p:cNvPr>
          <p:cNvSpPr/>
          <p:nvPr/>
        </p:nvSpPr>
        <p:spPr>
          <a:xfrm>
            <a:off x="7919724" y="2666764"/>
            <a:ext cx="3429000" cy="91440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latin typeface="Century Gothic" panose="020B0502020202020204" pitchFamily="34" charset="0"/>
              </a:rPr>
              <a:t>Circular economy principles </a:t>
            </a:r>
            <a:endParaRPr lang="el-GR" b="1" dirty="0">
              <a:latin typeface="Century Gothic" panose="020B0502020202020204" pitchFamily="34" charset="0"/>
            </a:endParaRPr>
          </a:p>
        </p:txBody>
      </p:sp>
      <p:sp>
        <p:nvSpPr>
          <p:cNvPr id="14" name="TextBox 13">
            <a:extLst>
              <a:ext uri="{FF2B5EF4-FFF2-40B4-BE49-F238E27FC236}">
                <a16:creationId xmlns:a16="http://schemas.microsoft.com/office/drawing/2014/main" id="{B6F27358-8B7F-96F8-ADF3-35A478694952}"/>
              </a:ext>
            </a:extLst>
          </p:cNvPr>
          <p:cNvSpPr txBox="1"/>
          <p:nvPr/>
        </p:nvSpPr>
        <p:spPr>
          <a:xfrm>
            <a:off x="7919725" y="3971153"/>
            <a:ext cx="3428999" cy="923330"/>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Difference between linear and circular economy </a:t>
            </a:r>
          </a:p>
          <a:p>
            <a:pPr marL="285750" indent="-285750">
              <a:buFont typeface="Arial" panose="020B0604020202020204" pitchFamily="34" charset="0"/>
              <a:buChar char="•"/>
            </a:pPr>
            <a:endParaRPr lang="el-GR" dirty="0"/>
          </a:p>
        </p:txBody>
      </p:sp>
      <p:sp>
        <p:nvSpPr>
          <p:cNvPr id="15" name="Ορθογώνιο 14">
            <a:extLst>
              <a:ext uri="{FF2B5EF4-FFF2-40B4-BE49-F238E27FC236}">
                <a16:creationId xmlns:a16="http://schemas.microsoft.com/office/drawing/2014/main" id="{3B0F8374-D8F5-2457-0102-403A3A7AD8D5}"/>
              </a:ext>
            </a:extLst>
          </p:cNvPr>
          <p:cNvSpPr/>
          <p:nvPr/>
        </p:nvSpPr>
        <p:spPr>
          <a:xfrm>
            <a:off x="7945882" y="5154011"/>
            <a:ext cx="3471079" cy="952702"/>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latin typeface="Century Gothic" panose="020B0502020202020204" pitchFamily="34" charset="0"/>
              </a:rPr>
              <a:t>Energy audits and assessments </a:t>
            </a:r>
            <a:endParaRPr lang="el-GR" b="1" dirty="0">
              <a:latin typeface="Century Gothic" panose="020B0502020202020204" pitchFamily="34" charset="0"/>
            </a:endParaRPr>
          </a:p>
        </p:txBody>
      </p:sp>
      <p:sp>
        <p:nvSpPr>
          <p:cNvPr id="16" name="TextBox 15">
            <a:extLst>
              <a:ext uri="{FF2B5EF4-FFF2-40B4-BE49-F238E27FC236}">
                <a16:creationId xmlns:a16="http://schemas.microsoft.com/office/drawing/2014/main" id="{62722417-D5C8-FCED-300D-2359574CC2B4}"/>
              </a:ext>
            </a:extLst>
          </p:cNvPr>
          <p:cNvSpPr txBox="1"/>
          <p:nvPr/>
        </p:nvSpPr>
        <p:spPr>
          <a:xfrm>
            <a:off x="7914038" y="6365680"/>
            <a:ext cx="3440371" cy="2031325"/>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Aims of energy audits</a:t>
            </a:r>
          </a:p>
          <a:p>
            <a:pPr marL="285750" indent="-285750">
              <a:buFont typeface="Arial" panose="020B0604020202020204" pitchFamily="34" charset="0"/>
              <a:buChar char="•"/>
            </a:pPr>
            <a:r>
              <a:rPr lang="en-US" dirty="0">
                <a:latin typeface="Century Gothic" panose="020B0502020202020204" pitchFamily="34" charset="0"/>
              </a:rPr>
              <a:t>Worldwide companies can conduct energy audits</a:t>
            </a:r>
          </a:p>
          <a:p>
            <a:pPr marL="285750" indent="-285750">
              <a:buFont typeface="Arial" panose="020B0604020202020204" pitchFamily="34" charset="0"/>
              <a:buChar char="•"/>
            </a:pPr>
            <a:r>
              <a:rPr lang="en-US" dirty="0">
                <a:latin typeface="Century Gothic" panose="020B0502020202020204" pitchFamily="34" charset="0"/>
              </a:rPr>
              <a:t>Sustainable supply chain</a:t>
            </a:r>
          </a:p>
          <a:p>
            <a:pPr marL="285750" indent="-285750">
              <a:buFont typeface="Arial" panose="020B0604020202020204" pitchFamily="34" charset="0"/>
              <a:buChar char="•"/>
            </a:pPr>
            <a:r>
              <a:rPr lang="en-US" dirty="0">
                <a:latin typeface="Century Gothic" panose="020B0502020202020204" pitchFamily="34" charset="0"/>
              </a:rPr>
              <a:t>Carbon footprint calculators</a:t>
            </a:r>
          </a:p>
        </p:txBody>
      </p:sp>
      <p:sp>
        <p:nvSpPr>
          <p:cNvPr id="17" name="Ορθογώνιο 16">
            <a:extLst>
              <a:ext uri="{FF2B5EF4-FFF2-40B4-BE49-F238E27FC236}">
                <a16:creationId xmlns:a16="http://schemas.microsoft.com/office/drawing/2014/main" id="{CFD0C0AD-011E-A7BB-2052-345B807E239C}"/>
              </a:ext>
            </a:extLst>
          </p:cNvPr>
          <p:cNvSpPr/>
          <p:nvPr/>
        </p:nvSpPr>
        <p:spPr>
          <a:xfrm>
            <a:off x="12268200" y="2677901"/>
            <a:ext cx="2987723" cy="92333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r>
              <a:rPr lang="en-US" b="1" dirty="0">
                <a:latin typeface="Century Gothic" panose="020B0502020202020204" pitchFamily="34" charset="0"/>
              </a:rPr>
              <a:t>Bibliography</a:t>
            </a:r>
            <a:endParaRPr lang="el-GR" b="1" dirty="0">
              <a:latin typeface="Century Gothic" panose="020B0502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3" name="Group 3"/>
          <p:cNvGrpSpPr/>
          <p:nvPr/>
        </p:nvGrpSpPr>
        <p:grpSpPr>
          <a:xfrm>
            <a:off x="1028700" y="1707344"/>
            <a:ext cx="15924161" cy="1847153"/>
            <a:chOff x="0" y="0"/>
            <a:chExt cx="5330744" cy="618350"/>
          </a:xfrm>
        </p:grpSpPr>
        <p:sp>
          <p:nvSpPr>
            <p:cNvPr id="4" name="Freeform 4"/>
            <p:cNvSpPr/>
            <p:nvPr/>
          </p:nvSpPr>
          <p:spPr>
            <a:xfrm>
              <a:off x="0" y="0"/>
              <a:ext cx="5330744" cy="618350"/>
            </a:xfrm>
            <a:custGeom>
              <a:avLst/>
              <a:gdLst/>
              <a:ahLst/>
              <a:cxnLst/>
              <a:rect l="l" t="t" r="r" b="b"/>
              <a:pathLst>
                <a:path w="5330744" h="618350">
                  <a:moveTo>
                    <a:pt x="7293" y="0"/>
                  </a:moveTo>
                  <a:lnTo>
                    <a:pt x="5323451" y="0"/>
                  </a:lnTo>
                  <a:cubicBezTo>
                    <a:pt x="5325385" y="0"/>
                    <a:pt x="5327240" y="768"/>
                    <a:pt x="5328608" y="2136"/>
                  </a:cubicBezTo>
                  <a:cubicBezTo>
                    <a:pt x="5329976" y="3504"/>
                    <a:pt x="5330744" y="5358"/>
                    <a:pt x="5330744" y="7293"/>
                  </a:cubicBezTo>
                  <a:lnTo>
                    <a:pt x="5330744" y="611057"/>
                  </a:lnTo>
                  <a:cubicBezTo>
                    <a:pt x="5330744" y="615085"/>
                    <a:pt x="5327479" y="618350"/>
                    <a:pt x="5323451" y="618350"/>
                  </a:cubicBezTo>
                  <a:lnTo>
                    <a:pt x="7293" y="618350"/>
                  </a:lnTo>
                  <a:cubicBezTo>
                    <a:pt x="5358" y="618350"/>
                    <a:pt x="3504" y="617581"/>
                    <a:pt x="2136" y="616214"/>
                  </a:cubicBezTo>
                  <a:cubicBezTo>
                    <a:pt x="768" y="614846"/>
                    <a:pt x="0" y="612991"/>
                    <a:pt x="0" y="611057"/>
                  </a:cubicBezTo>
                  <a:lnTo>
                    <a:pt x="0" y="7293"/>
                  </a:lnTo>
                  <a:cubicBezTo>
                    <a:pt x="0" y="5358"/>
                    <a:pt x="768" y="3504"/>
                    <a:pt x="2136" y="2136"/>
                  </a:cubicBezTo>
                  <a:cubicBezTo>
                    <a:pt x="3504" y="768"/>
                    <a:pt x="5358" y="0"/>
                    <a:pt x="7293" y="0"/>
                  </a:cubicBezTo>
                  <a:close/>
                </a:path>
              </a:pathLst>
            </a:cu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a:lstStyle/>
            <a:p>
              <a:pPr algn="ctr"/>
              <a:r>
                <a:rPr lang="en-US" sz="2800" dirty="0">
                  <a:latin typeface="Century Gothic" panose="020B0502020202020204" pitchFamily="34" charset="0"/>
                </a:rPr>
                <a:t>Energy Conservation vs Energy Efficiency </a:t>
              </a:r>
            </a:p>
          </p:txBody>
        </p:sp>
        <p:sp>
          <p:nvSpPr>
            <p:cNvPr id="5" name="TextBox 5"/>
            <p:cNvSpPr txBox="1"/>
            <p:nvPr/>
          </p:nvSpPr>
          <p:spPr>
            <a:xfrm>
              <a:off x="0" y="85725"/>
              <a:ext cx="5330744" cy="532625"/>
            </a:xfrm>
            <a:prstGeom prst="rect">
              <a:avLst/>
            </a:prstGeom>
          </p:spPr>
          <p:txBody>
            <a:bodyPr lIns="50800" tIns="50800" rIns="50800" bIns="50800" rtlCol="0" anchor="ctr"/>
            <a:lstStyle/>
            <a:p>
              <a:pPr algn="ctr">
                <a:lnSpc>
                  <a:spcPts val="1925"/>
                </a:lnSpc>
              </a:pPr>
              <a:endParaRPr/>
            </a:p>
          </p:txBody>
        </p:sp>
      </p:grpSp>
      <p:grpSp>
        <p:nvGrpSpPr>
          <p:cNvPr id="8" name="Group 8"/>
          <p:cNvGrpSpPr/>
          <p:nvPr/>
        </p:nvGrpSpPr>
        <p:grpSpPr>
          <a:xfrm>
            <a:off x="1028700" y="3964071"/>
            <a:ext cx="15924161" cy="4467375"/>
            <a:chOff x="0" y="0"/>
            <a:chExt cx="5330744" cy="1495491"/>
          </a:xfrm>
        </p:grpSpPr>
        <p:sp>
          <p:nvSpPr>
            <p:cNvPr id="9" name="Freeform 9"/>
            <p:cNvSpPr/>
            <p:nvPr/>
          </p:nvSpPr>
          <p:spPr>
            <a:xfrm>
              <a:off x="0" y="0"/>
              <a:ext cx="5330744" cy="1495491"/>
            </a:xfrm>
            <a:custGeom>
              <a:avLst/>
              <a:gdLst/>
              <a:ahLst/>
              <a:cxnLst/>
              <a:rect l="l" t="t" r="r" b="b"/>
              <a:pathLst>
                <a:path w="5330744" h="1495491">
                  <a:moveTo>
                    <a:pt x="7293" y="0"/>
                  </a:moveTo>
                  <a:lnTo>
                    <a:pt x="5323451" y="0"/>
                  </a:lnTo>
                  <a:cubicBezTo>
                    <a:pt x="5325385" y="0"/>
                    <a:pt x="5327240" y="768"/>
                    <a:pt x="5328608" y="2136"/>
                  </a:cubicBezTo>
                  <a:cubicBezTo>
                    <a:pt x="5329976" y="3504"/>
                    <a:pt x="5330744" y="5358"/>
                    <a:pt x="5330744" y="7293"/>
                  </a:cubicBezTo>
                  <a:lnTo>
                    <a:pt x="5330744" y="1488198"/>
                  </a:lnTo>
                  <a:cubicBezTo>
                    <a:pt x="5330744" y="1492226"/>
                    <a:pt x="5327479" y="1495491"/>
                    <a:pt x="5323451" y="1495491"/>
                  </a:cubicBezTo>
                  <a:lnTo>
                    <a:pt x="7293" y="1495491"/>
                  </a:lnTo>
                  <a:cubicBezTo>
                    <a:pt x="5358" y="1495491"/>
                    <a:pt x="3504" y="1494722"/>
                    <a:pt x="2136" y="1493355"/>
                  </a:cubicBezTo>
                  <a:cubicBezTo>
                    <a:pt x="768" y="1491987"/>
                    <a:pt x="0" y="1490132"/>
                    <a:pt x="0" y="1488198"/>
                  </a:cubicBezTo>
                  <a:lnTo>
                    <a:pt x="0" y="7293"/>
                  </a:lnTo>
                  <a:cubicBezTo>
                    <a:pt x="0" y="5358"/>
                    <a:pt x="768" y="3504"/>
                    <a:pt x="2136" y="2136"/>
                  </a:cubicBezTo>
                  <a:cubicBezTo>
                    <a:pt x="3504" y="768"/>
                    <a:pt x="5358" y="0"/>
                    <a:pt x="7293" y="0"/>
                  </a:cubicBezTo>
                  <a:close/>
                </a:path>
              </a:pathLst>
            </a:custGeom>
            <a:solidFill>
              <a:srgbClr val="FBF6F1"/>
            </a:solidFill>
          </p:spPr>
          <p:txBody>
            <a:bodyPr/>
            <a:lstStyle/>
            <a:p>
              <a:endParaRPr lang="en-US" dirty="0"/>
            </a:p>
          </p:txBody>
        </p:sp>
        <p:sp>
          <p:nvSpPr>
            <p:cNvPr id="10" name="TextBox 10"/>
            <p:cNvSpPr txBox="1"/>
            <p:nvPr/>
          </p:nvSpPr>
          <p:spPr>
            <a:xfrm>
              <a:off x="0" y="85725"/>
              <a:ext cx="5330744" cy="1409766"/>
            </a:xfrm>
            <a:prstGeom prst="rect">
              <a:avLst/>
            </a:prstGeom>
          </p:spPr>
          <p:txBody>
            <a:bodyPr lIns="50800" tIns="50800" rIns="50800" bIns="50800" rtlCol="0" anchor="ctr"/>
            <a:lstStyle/>
            <a:p>
              <a:pPr algn="ctr">
                <a:lnSpc>
                  <a:spcPts val="1925"/>
                </a:lnSpc>
              </a:pPr>
              <a:endParaRPr/>
            </a:p>
          </p:txBody>
        </p:sp>
      </p:grpSp>
      <p:sp>
        <p:nvSpPr>
          <p:cNvPr id="13" name="Freeform 13"/>
          <p:cNvSpPr/>
          <p:nvPr/>
        </p:nvSpPr>
        <p:spPr>
          <a:xfrm>
            <a:off x="14071155" y="6992081"/>
            <a:ext cx="2881706" cy="164255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6357197" cy="748603"/>
          </a:xfrm>
          <a:prstGeom prst="rect">
            <a:avLst/>
          </a:prstGeom>
        </p:spPr>
        <p:txBody>
          <a:bodyPr wrap="square" lIns="0" tIns="0" rIns="0" bIns="0" rtlCol="0" anchor="t">
            <a:spAutoFit/>
          </a:bodyPr>
          <a:lstStyle/>
          <a:p>
            <a:pPr algn="ctr">
              <a:lnSpc>
                <a:spcPts val="6611"/>
              </a:lnSpc>
            </a:pPr>
            <a:r>
              <a:rPr lang="en-US" sz="4000" dirty="0">
                <a:solidFill>
                  <a:srgbClr val="FBF6F1"/>
                </a:solidFill>
                <a:latin typeface="Century Gothic" panose="020B0502020202020204" pitchFamily="34" charset="0"/>
              </a:rPr>
              <a:t>Energy saving techniques</a:t>
            </a:r>
          </a:p>
        </p:txBody>
      </p:sp>
      <p:sp>
        <p:nvSpPr>
          <p:cNvPr id="6" name="Βέλος: Κάτω 5">
            <a:extLst>
              <a:ext uri="{FF2B5EF4-FFF2-40B4-BE49-F238E27FC236}">
                <a16:creationId xmlns:a16="http://schemas.microsoft.com/office/drawing/2014/main" id="{09E2DF7B-F8D0-BC0F-97A4-4CDACCDF2C19}"/>
              </a:ext>
            </a:extLst>
          </p:cNvPr>
          <p:cNvSpPr/>
          <p:nvPr/>
        </p:nvSpPr>
        <p:spPr>
          <a:xfrm rot="2582637">
            <a:off x="7336917" y="2182575"/>
            <a:ext cx="320642" cy="653439"/>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7" name="TextBox 6">
            <a:extLst>
              <a:ext uri="{FF2B5EF4-FFF2-40B4-BE49-F238E27FC236}">
                <a16:creationId xmlns:a16="http://schemas.microsoft.com/office/drawing/2014/main" id="{08DF6E1F-1017-632A-8847-AB90F7AE8348}"/>
              </a:ext>
            </a:extLst>
          </p:cNvPr>
          <p:cNvSpPr txBox="1"/>
          <p:nvPr/>
        </p:nvSpPr>
        <p:spPr>
          <a:xfrm>
            <a:off x="3886200" y="2758960"/>
            <a:ext cx="3126475" cy="64633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Reducing energy consumption</a:t>
            </a:r>
            <a:endParaRPr lang="el-GR" dirty="0">
              <a:latin typeface="Century Gothic" panose="020B0502020202020204" pitchFamily="34" charset="0"/>
            </a:endParaRPr>
          </a:p>
        </p:txBody>
      </p:sp>
      <p:sp>
        <p:nvSpPr>
          <p:cNvPr id="12" name="Βέλος: Κάτω 11">
            <a:extLst>
              <a:ext uri="{FF2B5EF4-FFF2-40B4-BE49-F238E27FC236}">
                <a16:creationId xmlns:a16="http://schemas.microsoft.com/office/drawing/2014/main" id="{9114B978-A3F2-B0DB-8806-7A4AA33B3326}"/>
              </a:ext>
            </a:extLst>
          </p:cNvPr>
          <p:cNvSpPr/>
          <p:nvPr/>
        </p:nvSpPr>
        <p:spPr>
          <a:xfrm rot="19429397">
            <a:off x="10600950" y="2204002"/>
            <a:ext cx="309270" cy="571243"/>
          </a:xfrm>
          <a:prstGeom prst="downArrow">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l-GR"/>
          </a:p>
        </p:txBody>
      </p:sp>
      <p:sp>
        <p:nvSpPr>
          <p:cNvPr id="15" name="TextBox 14">
            <a:extLst>
              <a:ext uri="{FF2B5EF4-FFF2-40B4-BE49-F238E27FC236}">
                <a16:creationId xmlns:a16="http://schemas.microsoft.com/office/drawing/2014/main" id="{68D29B55-CEDE-692B-2DA1-EE6285068DD2}"/>
              </a:ext>
            </a:extLst>
          </p:cNvPr>
          <p:cNvSpPr txBox="1"/>
          <p:nvPr/>
        </p:nvSpPr>
        <p:spPr>
          <a:xfrm>
            <a:off x="10462166" y="2811455"/>
            <a:ext cx="2568033"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Using energy smartly and methodically</a:t>
            </a:r>
            <a:endParaRPr lang="el-GR" dirty="0">
              <a:latin typeface="Century Gothic" panose="020B0502020202020204" pitchFamily="34" charset="0"/>
            </a:endParaRPr>
          </a:p>
        </p:txBody>
      </p:sp>
      <p:sp>
        <p:nvSpPr>
          <p:cNvPr id="16" name="TextBox 15">
            <a:extLst>
              <a:ext uri="{FF2B5EF4-FFF2-40B4-BE49-F238E27FC236}">
                <a16:creationId xmlns:a16="http://schemas.microsoft.com/office/drawing/2014/main" id="{DE0D2A1B-2DA9-5B25-31FA-F90583FFCA34}"/>
              </a:ext>
            </a:extLst>
          </p:cNvPr>
          <p:cNvSpPr txBox="1"/>
          <p:nvPr/>
        </p:nvSpPr>
        <p:spPr>
          <a:xfrm>
            <a:off x="1335139" y="4305817"/>
            <a:ext cx="300826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Importance: </a:t>
            </a:r>
            <a:endParaRPr lang="el-GR" dirty="0">
              <a:latin typeface="Century Gothic" panose="020B0502020202020204" pitchFamily="34" charset="0"/>
            </a:endParaRPr>
          </a:p>
        </p:txBody>
      </p:sp>
      <p:sp>
        <p:nvSpPr>
          <p:cNvPr id="17" name="TextBox 16">
            <a:extLst>
              <a:ext uri="{FF2B5EF4-FFF2-40B4-BE49-F238E27FC236}">
                <a16:creationId xmlns:a16="http://schemas.microsoft.com/office/drawing/2014/main" id="{B40FF2E2-23DC-9F90-15EA-6D27129B54E4}"/>
              </a:ext>
            </a:extLst>
          </p:cNvPr>
          <p:cNvSpPr txBox="1"/>
          <p:nvPr/>
        </p:nvSpPr>
        <p:spPr>
          <a:xfrm>
            <a:off x="1335139" y="4931229"/>
            <a:ext cx="3008261" cy="1200329"/>
          </a:xfrm>
          <a:prstGeom prst="rect">
            <a:avLst/>
          </a:prstGeom>
          <a:solidFill>
            <a:schemeClr val="accent3">
              <a:lumMod val="20000"/>
              <a:lumOff val="80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Critical due to climate change warnings </a:t>
            </a:r>
          </a:p>
          <a:p>
            <a:pPr marL="285750" indent="-285750">
              <a:buFont typeface="Arial" panose="020B0604020202020204" pitchFamily="34" charset="0"/>
              <a:buChar char="•"/>
            </a:pPr>
            <a:r>
              <a:rPr lang="en-US" dirty="0">
                <a:latin typeface="Century Gothic" panose="020B0502020202020204" pitchFamily="34" charset="0"/>
              </a:rPr>
              <a:t>Goal: reduce energy footprint </a:t>
            </a:r>
            <a:endParaRPr lang="el-GR" dirty="0">
              <a:latin typeface="Century Gothic" panose="020B0502020202020204" pitchFamily="34" charset="0"/>
            </a:endParaRPr>
          </a:p>
        </p:txBody>
      </p:sp>
      <p:sp>
        <p:nvSpPr>
          <p:cNvPr id="18" name="TextBox 17">
            <a:extLst>
              <a:ext uri="{FF2B5EF4-FFF2-40B4-BE49-F238E27FC236}">
                <a16:creationId xmlns:a16="http://schemas.microsoft.com/office/drawing/2014/main" id="{C77671D7-A82B-8050-E5BD-72BF2FFCEED1}"/>
              </a:ext>
            </a:extLst>
          </p:cNvPr>
          <p:cNvSpPr txBox="1"/>
          <p:nvPr/>
        </p:nvSpPr>
        <p:spPr>
          <a:xfrm>
            <a:off x="4906078" y="6362672"/>
            <a:ext cx="3151110"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Approaches for businesses </a:t>
            </a:r>
            <a:endParaRPr lang="el-GR" dirty="0">
              <a:latin typeface="Century Gothic" panose="020B0502020202020204" pitchFamily="34" charset="0"/>
            </a:endParaRPr>
          </a:p>
        </p:txBody>
      </p:sp>
      <p:sp>
        <p:nvSpPr>
          <p:cNvPr id="19" name="TextBox 18">
            <a:extLst>
              <a:ext uri="{FF2B5EF4-FFF2-40B4-BE49-F238E27FC236}">
                <a16:creationId xmlns:a16="http://schemas.microsoft.com/office/drawing/2014/main" id="{AA2ED560-378F-037E-D15D-6765A6401FDC}"/>
              </a:ext>
            </a:extLst>
          </p:cNvPr>
          <p:cNvSpPr txBox="1"/>
          <p:nvPr/>
        </p:nvSpPr>
        <p:spPr>
          <a:xfrm>
            <a:off x="4781114" y="6884432"/>
            <a:ext cx="6801285" cy="1477328"/>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Turn off electronic devices when not in use</a:t>
            </a:r>
          </a:p>
          <a:p>
            <a:pPr marL="285750" indent="-285750">
              <a:buFont typeface="Arial" panose="020B0604020202020204" pitchFamily="34" charset="0"/>
              <a:buChar char="•"/>
            </a:pPr>
            <a:r>
              <a:rPr lang="en-US" dirty="0">
                <a:latin typeface="Century Gothic" panose="020B0502020202020204" pitchFamily="34" charset="0"/>
              </a:rPr>
              <a:t>Reduce paper usage; prefer emails over fax</a:t>
            </a:r>
          </a:p>
          <a:p>
            <a:pPr marL="285750" indent="-285750">
              <a:buFont typeface="Arial" panose="020B0604020202020204" pitchFamily="34" charset="0"/>
              <a:buChar char="•"/>
            </a:pPr>
            <a:r>
              <a:rPr lang="en-US" dirty="0">
                <a:latin typeface="Century Gothic" panose="020B0502020202020204" pitchFamily="34" charset="0"/>
              </a:rPr>
              <a:t>Close shades during specific times to minimize heat</a:t>
            </a:r>
          </a:p>
          <a:p>
            <a:pPr marL="285750" indent="-285750">
              <a:buFont typeface="Arial" panose="020B0604020202020204" pitchFamily="34" charset="0"/>
              <a:buChar char="•"/>
            </a:pPr>
            <a:r>
              <a:rPr lang="en-US" dirty="0">
                <a:latin typeface="Century Gothic" panose="020B0502020202020204" pitchFamily="34" charset="0"/>
              </a:rPr>
              <a:t>Turn off air conditioning an hour before work ends</a:t>
            </a:r>
          </a:p>
          <a:p>
            <a:pPr marL="285750" indent="-285750">
              <a:buFont typeface="Arial" panose="020B0604020202020204" pitchFamily="34" charset="0"/>
              <a:buChar char="•"/>
            </a:pPr>
            <a:r>
              <a:rPr lang="en-US" dirty="0">
                <a:latin typeface="Century Gothic" panose="020B0502020202020204" pitchFamily="34" charset="0"/>
              </a:rPr>
              <a:t>Use blowers or hand sweeping for cleaning</a:t>
            </a:r>
          </a:p>
        </p:txBody>
      </p:sp>
      <p:sp>
        <p:nvSpPr>
          <p:cNvPr id="20" name="TextBox 19">
            <a:extLst>
              <a:ext uri="{FF2B5EF4-FFF2-40B4-BE49-F238E27FC236}">
                <a16:creationId xmlns:a16="http://schemas.microsoft.com/office/drawing/2014/main" id="{9948E75A-9FBC-7DC2-27FC-20C2D867A900}"/>
              </a:ext>
            </a:extLst>
          </p:cNvPr>
          <p:cNvSpPr txBox="1"/>
          <p:nvPr/>
        </p:nvSpPr>
        <p:spPr>
          <a:xfrm>
            <a:off x="1335139" y="6515100"/>
            <a:ext cx="3008261"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Low-cost investments </a:t>
            </a:r>
            <a:endParaRPr lang="el-GR" dirty="0">
              <a:latin typeface="Century Gothic" panose="020B0502020202020204" pitchFamily="34" charset="0"/>
            </a:endParaRPr>
          </a:p>
        </p:txBody>
      </p:sp>
      <p:sp>
        <p:nvSpPr>
          <p:cNvPr id="21" name="TextBox 20">
            <a:extLst>
              <a:ext uri="{FF2B5EF4-FFF2-40B4-BE49-F238E27FC236}">
                <a16:creationId xmlns:a16="http://schemas.microsoft.com/office/drawing/2014/main" id="{0E1E4716-8754-84B2-CF21-46514C3F86D2}"/>
              </a:ext>
            </a:extLst>
          </p:cNvPr>
          <p:cNvSpPr txBox="1"/>
          <p:nvPr/>
        </p:nvSpPr>
        <p:spPr>
          <a:xfrm>
            <a:off x="1335139" y="7060617"/>
            <a:ext cx="3084461" cy="1200329"/>
          </a:xfrm>
          <a:prstGeom prst="rect">
            <a:avLst/>
          </a:prstGeom>
          <a:solidFill>
            <a:schemeClr val="accent3">
              <a:lumMod val="20000"/>
              <a:lumOff val="80000"/>
            </a:schemeClr>
          </a:solidFill>
          <a:ln>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Install timers or programmable thermostats for air conditioning efficiency</a:t>
            </a:r>
            <a:endParaRPr lang="el-GR" dirty="0">
              <a:latin typeface="Century Gothic" panose="020B0502020202020204" pitchFamily="34" charset="0"/>
            </a:endParaRPr>
          </a:p>
        </p:txBody>
      </p:sp>
      <p:sp>
        <p:nvSpPr>
          <p:cNvPr id="22" name="TextBox 21">
            <a:extLst>
              <a:ext uri="{FF2B5EF4-FFF2-40B4-BE49-F238E27FC236}">
                <a16:creationId xmlns:a16="http://schemas.microsoft.com/office/drawing/2014/main" id="{F24BAC3D-61A2-2C78-3D22-3A7B07C38C68}"/>
              </a:ext>
            </a:extLst>
          </p:cNvPr>
          <p:cNvSpPr txBox="1"/>
          <p:nvPr/>
        </p:nvSpPr>
        <p:spPr>
          <a:xfrm>
            <a:off x="5252593" y="4305817"/>
            <a:ext cx="2279823"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Good investments </a:t>
            </a:r>
            <a:endParaRPr lang="el-GR" dirty="0">
              <a:latin typeface="Century Gothic" panose="020B0502020202020204" pitchFamily="34" charset="0"/>
            </a:endParaRPr>
          </a:p>
        </p:txBody>
      </p:sp>
      <p:sp>
        <p:nvSpPr>
          <p:cNvPr id="23" name="TextBox 22">
            <a:extLst>
              <a:ext uri="{FF2B5EF4-FFF2-40B4-BE49-F238E27FC236}">
                <a16:creationId xmlns:a16="http://schemas.microsoft.com/office/drawing/2014/main" id="{87B1DD21-B24F-29DE-68BB-FAC623A36214}"/>
              </a:ext>
            </a:extLst>
          </p:cNvPr>
          <p:cNvSpPr txBox="1"/>
          <p:nvPr/>
        </p:nvSpPr>
        <p:spPr>
          <a:xfrm>
            <a:off x="5176676" y="4918746"/>
            <a:ext cx="2431656" cy="1200329"/>
          </a:xfrm>
          <a:prstGeom prst="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Century Gothic" panose="020B0502020202020204" pitchFamily="34" charset="0"/>
              </a:rPr>
              <a:t>Upgrade to energy efficient ventilators, air conditioning, and devices </a:t>
            </a:r>
            <a:endParaRPr lang="el-GR" dirty="0">
              <a:latin typeface="Century Gothic" panose="020B0502020202020204" pitchFamily="34" charset="0"/>
            </a:endParaRPr>
          </a:p>
        </p:txBody>
      </p:sp>
      <p:sp>
        <p:nvSpPr>
          <p:cNvPr id="24" name="TextBox 23">
            <a:extLst>
              <a:ext uri="{FF2B5EF4-FFF2-40B4-BE49-F238E27FC236}">
                <a16:creationId xmlns:a16="http://schemas.microsoft.com/office/drawing/2014/main" id="{8D8E5D00-A049-B5C1-42CD-7339C7703C53}"/>
              </a:ext>
            </a:extLst>
          </p:cNvPr>
          <p:cNvSpPr txBox="1"/>
          <p:nvPr/>
        </p:nvSpPr>
        <p:spPr>
          <a:xfrm>
            <a:off x="9746565" y="4151435"/>
            <a:ext cx="3276600" cy="646331"/>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dirty="0">
                <a:latin typeface="Century Gothic" panose="020B0502020202020204" pitchFamily="34" charset="0"/>
              </a:rPr>
              <a:t>Key strategies for energy saving </a:t>
            </a:r>
            <a:endParaRPr lang="el-GR" dirty="0">
              <a:latin typeface="Century Gothic" panose="020B0502020202020204" pitchFamily="34" charset="0"/>
            </a:endParaRPr>
          </a:p>
        </p:txBody>
      </p:sp>
      <p:sp>
        <p:nvSpPr>
          <p:cNvPr id="26" name="TextBox 25">
            <a:extLst>
              <a:ext uri="{FF2B5EF4-FFF2-40B4-BE49-F238E27FC236}">
                <a16:creationId xmlns:a16="http://schemas.microsoft.com/office/drawing/2014/main" id="{871D40DC-CA6C-695B-E578-5DCB81AE7F14}"/>
              </a:ext>
            </a:extLst>
          </p:cNvPr>
          <p:cNvSpPr txBox="1"/>
          <p:nvPr/>
        </p:nvSpPr>
        <p:spPr>
          <a:xfrm>
            <a:off x="9746565" y="4942338"/>
            <a:ext cx="5588248" cy="1477328"/>
          </a:xfrm>
          <a:prstGeom prst="rect">
            <a:avLst/>
          </a:prstGeom>
          <a:solidFill>
            <a:schemeClr val="accent3">
              <a:lumMod val="20000"/>
              <a:lumOff val="80000"/>
            </a:schemeClr>
          </a:solidFill>
          <a:ln>
            <a:solidFill>
              <a:schemeClr val="accent3"/>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latin typeface="Century Gothic" panose="020B0502020202020204" pitchFamily="34" charset="0"/>
              </a:rPr>
              <a:t>Enhance heating and ventilation systems </a:t>
            </a:r>
          </a:p>
          <a:p>
            <a:pPr marL="285750" indent="-285750">
              <a:buFont typeface="Arial" panose="020B0604020202020204" pitchFamily="34" charset="0"/>
              <a:buChar char="•"/>
            </a:pPr>
            <a:r>
              <a:rPr lang="en-US" dirty="0">
                <a:latin typeface="Century Gothic" panose="020B0502020202020204" pitchFamily="34" charset="0"/>
              </a:rPr>
              <a:t>Implement energy- efficient structural designs</a:t>
            </a:r>
          </a:p>
          <a:p>
            <a:pPr marL="285750" indent="-285750">
              <a:buFont typeface="Arial" panose="020B0604020202020204" pitchFamily="34" charset="0"/>
              <a:buChar char="•"/>
            </a:pPr>
            <a:r>
              <a:rPr lang="en-US" dirty="0">
                <a:latin typeface="Century Gothic" panose="020B0502020202020204" pitchFamily="34" charset="0"/>
              </a:rPr>
              <a:t>Utilize renewable energy sources</a:t>
            </a:r>
          </a:p>
          <a:p>
            <a:pPr marL="285750" indent="-285750">
              <a:buFont typeface="Arial" panose="020B0604020202020204" pitchFamily="34" charset="0"/>
              <a:buChar char="•"/>
            </a:pPr>
            <a:r>
              <a:rPr lang="en-US" dirty="0">
                <a:latin typeface="Century Gothic" panose="020B0502020202020204" pitchFamily="34" charset="0"/>
              </a:rPr>
              <a:t>Involve staff in energy saving planning</a:t>
            </a:r>
          </a:p>
          <a:p>
            <a:pPr marL="285750" indent="-285750">
              <a:buFont typeface="Arial" panose="020B0604020202020204" pitchFamily="34" charset="0"/>
              <a:buChar char="•"/>
            </a:pPr>
            <a:r>
              <a:rPr lang="en-US" dirty="0">
                <a:latin typeface="Century Gothic" panose="020B0502020202020204" pitchFamily="34" charset="0"/>
              </a:rPr>
              <a:t>Maintain building temperature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1028699" y="424028"/>
            <a:ext cx="16357197" cy="74860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Century Gothic" panose="020B0502020202020204" pitchFamily="34" charset="0"/>
              </a:rPr>
              <a:t>Energy saving techniques</a:t>
            </a:r>
          </a:p>
        </p:txBody>
      </p:sp>
      <p:grpSp>
        <p:nvGrpSpPr>
          <p:cNvPr id="3" name="Group 3"/>
          <p:cNvGrpSpPr/>
          <p:nvPr/>
        </p:nvGrpSpPr>
        <p:grpSpPr>
          <a:xfrm>
            <a:off x="2209800" y="2026192"/>
            <a:ext cx="5375280" cy="1683770"/>
            <a:chOff x="0" y="0"/>
            <a:chExt cx="1959087" cy="650560"/>
          </a:xfrm>
        </p:grpSpPr>
        <p:sp>
          <p:nvSpPr>
            <p:cNvPr id="4" name="Freeform 4"/>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dirty="0"/>
            </a:p>
          </p:txBody>
        </p:sp>
        <p:sp>
          <p:nvSpPr>
            <p:cNvPr id="5" name="TextBox 5"/>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sp>
        <p:nvSpPr>
          <p:cNvPr id="6" name="TextBox 6"/>
          <p:cNvSpPr txBox="1"/>
          <p:nvPr/>
        </p:nvSpPr>
        <p:spPr>
          <a:xfrm>
            <a:off x="2514600" y="2495516"/>
            <a:ext cx="4680282" cy="897682"/>
          </a:xfrm>
          <a:prstGeom prst="rect">
            <a:avLst/>
          </a:prstGeom>
        </p:spPr>
        <p:txBody>
          <a:bodyPr lIns="0" tIns="0" rIns="0" bIns="0" rtlCol="0" anchor="t">
            <a:spAutoFit/>
          </a:bodyPr>
          <a:lstStyle/>
          <a:p>
            <a:pPr algn="ctr">
              <a:lnSpc>
                <a:spcPts val="3479"/>
              </a:lnSpc>
            </a:pPr>
            <a:r>
              <a:rPr lang="en-US" sz="3000" b="1" dirty="0">
                <a:solidFill>
                  <a:srgbClr val="FBF6F1"/>
                </a:solidFill>
                <a:latin typeface="Century Gothic" panose="020B0502020202020204" pitchFamily="34" charset="0"/>
              </a:rPr>
              <a:t>Improved heating and ventilation systems </a:t>
            </a:r>
          </a:p>
        </p:txBody>
      </p:sp>
      <p:grpSp>
        <p:nvGrpSpPr>
          <p:cNvPr id="7" name="Group 7"/>
          <p:cNvGrpSpPr/>
          <p:nvPr/>
        </p:nvGrpSpPr>
        <p:grpSpPr>
          <a:xfrm>
            <a:off x="9688926" y="2036400"/>
            <a:ext cx="5070480" cy="1683770"/>
            <a:chOff x="0" y="0"/>
            <a:chExt cx="1959087" cy="650560"/>
          </a:xfrm>
        </p:grpSpPr>
        <p:sp>
          <p:nvSpPr>
            <p:cNvPr id="8" name="Freeform 8"/>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dirty="0"/>
            </a:p>
          </p:txBody>
        </p:sp>
        <p:sp>
          <p:nvSpPr>
            <p:cNvPr id="9" name="TextBox 9"/>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sp>
        <p:nvSpPr>
          <p:cNvPr id="10" name="TextBox 10"/>
          <p:cNvSpPr txBox="1"/>
          <p:nvPr/>
        </p:nvSpPr>
        <p:spPr>
          <a:xfrm>
            <a:off x="9884025" y="2373064"/>
            <a:ext cx="4680282" cy="1346522"/>
          </a:xfrm>
          <a:prstGeom prst="rect">
            <a:avLst/>
          </a:prstGeom>
        </p:spPr>
        <p:txBody>
          <a:bodyPr lIns="0" tIns="0" rIns="0" bIns="0" rtlCol="0" anchor="t">
            <a:spAutoFit/>
          </a:bodyPr>
          <a:lstStyle/>
          <a:p>
            <a:pPr algn="ctr">
              <a:lnSpc>
                <a:spcPts val="3479"/>
              </a:lnSpc>
            </a:pPr>
            <a:r>
              <a:rPr lang="en-US" sz="2999" b="1" dirty="0">
                <a:solidFill>
                  <a:srgbClr val="FBF6F1"/>
                </a:solidFill>
                <a:latin typeface="Century Gothic" panose="020B0502020202020204" pitchFamily="34" charset="0"/>
              </a:rPr>
              <a:t>The utilization of  renewable sources in business</a:t>
            </a:r>
          </a:p>
        </p:txBody>
      </p:sp>
      <p:grpSp>
        <p:nvGrpSpPr>
          <p:cNvPr id="11" name="Group 11"/>
          <p:cNvGrpSpPr/>
          <p:nvPr/>
        </p:nvGrpSpPr>
        <p:grpSpPr>
          <a:xfrm>
            <a:off x="9663776" y="4104201"/>
            <a:ext cx="5070480" cy="1683770"/>
            <a:chOff x="0" y="0"/>
            <a:chExt cx="1959087" cy="650560"/>
          </a:xfrm>
        </p:grpSpPr>
        <p:sp>
          <p:nvSpPr>
            <p:cNvPr id="12" name="Freeform 12"/>
            <p:cNvSpPr/>
            <p:nvPr/>
          </p:nvSpPr>
          <p:spPr>
            <a:xfrm>
              <a:off x="0" y="0"/>
              <a:ext cx="1959087"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dirty="0"/>
            </a:p>
          </p:txBody>
        </p:sp>
        <p:sp>
          <p:nvSpPr>
            <p:cNvPr id="13" name="TextBox 13"/>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grpSp>
        <p:nvGrpSpPr>
          <p:cNvPr id="15" name="Group 15"/>
          <p:cNvGrpSpPr/>
          <p:nvPr/>
        </p:nvGrpSpPr>
        <p:grpSpPr>
          <a:xfrm>
            <a:off x="1071734" y="4118531"/>
            <a:ext cx="6478256" cy="1683770"/>
            <a:chOff x="0" y="84530"/>
            <a:chExt cx="2503011" cy="650560"/>
          </a:xfrm>
        </p:grpSpPr>
        <p:sp>
          <p:nvSpPr>
            <p:cNvPr id="16" name="Freeform 16"/>
            <p:cNvSpPr/>
            <p:nvPr/>
          </p:nvSpPr>
          <p:spPr>
            <a:xfrm>
              <a:off x="439716" y="84530"/>
              <a:ext cx="2063295" cy="650560"/>
            </a:xfrm>
            <a:custGeom>
              <a:avLst/>
              <a:gdLst/>
              <a:ahLst/>
              <a:cxnLst/>
              <a:rect l="l" t="t" r="r" b="b"/>
              <a:pathLst>
                <a:path w="1959087" h="650560">
                  <a:moveTo>
                    <a:pt x="22903" y="0"/>
                  </a:moveTo>
                  <a:lnTo>
                    <a:pt x="1936184" y="0"/>
                  </a:lnTo>
                  <a:cubicBezTo>
                    <a:pt x="1948833" y="0"/>
                    <a:pt x="1959087" y="10254"/>
                    <a:pt x="1959087" y="22903"/>
                  </a:cubicBezTo>
                  <a:lnTo>
                    <a:pt x="1959087" y="627657"/>
                  </a:lnTo>
                  <a:cubicBezTo>
                    <a:pt x="1959087" y="633731"/>
                    <a:pt x="1956674" y="639557"/>
                    <a:pt x="1952379" y="643852"/>
                  </a:cubicBezTo>
                  <a:cubicBezTo>
                    <a:pt x="1948083" y="648147"/>
                    <a:pt x="1942258" y="650560"/>
                    <a:pt x="1936184" y="650560"/>
                  </a:cubicBezTo>
                  <a:lnTo>
                    <a:pt x="22903" y="650560"/>
                  </a:lnTo>
                  <a:cubicBezTo>
                    <a:pt x="10254" y="650560"/>
                    <a:pt x="0" y="640306"/>
                    <a:pt x="0" y="627657"/>
                  </a:cubicBezTo>
                  <a:lnTo>
                    <a:pt x="0" y="22903"/>
                  </a:lnTo>
                  <a:cubicBezTo>
                    <a:pt x="0" y="10254"/>
                    <a:pt x="10254" y="0"/>
                    <a:pt x="22903" y="0"/>
                  </a:cubicBezTo>
                  <a:close/>
                </a:path>
              </a:pathLst>
            </a:custGeom>
            <a:solidFill>
              <a:srgbClr val="80D959"/>
            </a:solidFill>
          </p:spPr>
          <p:txBody>
            <a:bodyPr/>
            <a:lstStyle/>
            <a:p>
              <a:endParaRPr lang="en-US" dirty="0"/>
            </a:p>
          </p:txBody>
        </p:sp>
        <p:sp>
          <p:nvSpPr>
            <p:cNvPr id="17" name="TextBox 17"/>
            <p:cNvSpPr txBox="1"/>
            <p:nvPr/>
          </p:nvSpPr>
          <p:spPr>
            <a:xfrm>
              <a:off x="0" y="85725"/>
              <a:ext cx="1959087" cy="564835"/>
            </a:xfrm>
            <a:prstGeom prst="rect">
              <a:avLst/>
            </a:prstGeom>
          </p:spPr>
          <p:txBody>
            <a:bodyPr lIns="50800" tIns="50800" rIns="50800" bIns="50800" rtlCol="0" anchor="ctr"/>
            <a:lstStyle/>
            <a:p>
              <a:pPr algn="ctr">
                <a:lnSpc>
                  <a:spcPts val="1925"/>
                </a:lnSpc>
              </a:pPr>
              <a:endParaRPr/>
            </a:p>
          </p:txBody>
        </p:sp>
      </p:grpSp>
      <p:sp>
        <p:nvSpPr>
          <p:cNvPr id="30" name="TextBox 30"/>
          <p:cNvSpPr txBox="1"/>
          <p:nvPr/>
        </p:nvSpPr>
        <p:spPr>
          <a:xfrm>
            <a:off x="1223799" y="6468911"/>
            <a:ext cx="4680282" cy="88201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Usefull info to be referred at any time</a:t>
            </a:r>
          </a:p>
        </p:txBody>
      </p:sp>
      <p:sp>
        <p:nvSpPr>
          <p:cNvPr id="34" name="TextBox 34"/>
          <p:cNvSpPr txBox="1"/>
          <p:nvPr/>
        </p:nvSpPr>
        <p:spPr>
          <a:xfrm>
            <a:off x="6868536" y="6342805"/>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Advice on project monitoring  methodologies</a:t>
            </a:r>
          </a:p>
        </p:txBody>
      </p:sp>
      <p:sp>
        <p:nvSpPr>
          <p:cNvPr id="38" name="TextBox 38"/>
          <p:cNvSpPr txBox="1"/>
          <p:nvPr/>
        </p:nvSpPr>
        <p:spPr>
          <a:xfrm>
            <a:off x="12510516" y="6561880"/>
            <a:ext cx="4680282" cy="132016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Instructions on managing project finances</a:t>
            </a:r>
          </a:p>
        </p:txBody>
      </p:sp>
      <p:sp>
        <p:nvSpPr>
          <p:cNvPr id="42" name="TextBox 42"/>
          <p:cNvSpPr txBox="1"/>
          <p:nvPr/>
        </p:nvSpPr>
        <p:spPr>
          <a:xfrm>
            <a:off x="3828102" y="8255175"/>
            <a:ext cx="4542156" cy="132016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Encoureages good finance management and best results</a:t>
            </a:r>
          </a:p>
        </p:txBody>
      </p:sp>
      <p:sp>
        <p:nvSpPr>
          <p:cNvPr id="46" name="TextBox 46"/>
          <p:cNvSpPr txBox="1"/>
          <p:nvPr/>
        </p:nvSpPr>
        <p:spPr>
          <a:xfrm>
            <a:off x="9688926" y="8203474"/>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Operational framework to maintain connections</a:t>
            </a:r>
          </a:p>
        </p:txBody>
      </p:sp>
      <p:sp>
        <p:nvSpPr>
          <p:cNvPr id="47" name="Freeform 47"/>
          <p:cNvSpPr/>
          <p:nvPr/>
        </p:nvSpPr>
        <p:spPr>
          <a:xfrm>
            <a:off x="14734256" y="8245650"/>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27" name="TextBox 10">
            <a:extLst>
              <a:ext uri="{FF2B5EF4-FFF2-40B4-BE49-F238E27FC236}">
                <a16:creationId xmlns:a16="http://schemas.microsoft.com/office/drawing/2014/main" id="{C795BFE7-C733-AA5C-6768-346F99E0F603}"/>
              </a:ext>
            </a:extLst>
          </p:cNvPr>
          <p:cNvSpPr txBox="1"/>
          <p:nvPr/>
        </p:nvSpPr>
        <p:spPr>
          <a:xfrm>
            <a:off x="9960019" y="4343693"/>
            <a:ext cx="4680282" cy="1795363"/>
          </a:xfrm>
          <a:prstGeom prst="rect">
            <a:avLst/>
          </a:prstGeom>
        </p:spPr>
        <p:txBody>
          <a:bodyPr lIns="0" tIns="0" rIns="0" bIns="0" rtlCol="0" anchor="t">
            <a:spAutoFit/>
          </a:bodyPr>
          <a:lstStyle/>
          <a:p>
            <a:pPr algn="ctr">
              <a:lnSpc>
                <a:spcPts val="3479"/>
              </a:lnSpc>
            </a:pPr>
            <a:r>
              <a:rPr lang="en-US" sz="2999" b="1" dirty="0">
                <a:solidFill>
                  <a:srgbClr val="FBF6F1"/>
                </a:solidFill>
                <a:latin typeface="Century Gothic" panose="020B0502020202020204" pitchFamily="34" charset="0"/>
              </a:rPr>
              <a:t>Advantages of integrating renewable energy sources in business </a:t>
            </a:r>
          </a:p>
        </p:txBody>
      </p:sp>
      <p:sp>
        <p:nvSpPr>
          <p:cNvPr id="28" name="TextBox 10">
            <a:extLst>
              <a:ext uri="{FF2B5EF4-FFF2-40B4-BE49-F238E27FC236}">
                <a16:creationId xmlns:a16="http://schemas.microsoft.com/office/drawing/2014/main" id="{26EBF3F0-1BC5-99FE-383B-D0F687D12CE1}"/>
              </a:ext>
            </a:extLst>
          </p:cNvPr>
          <p:cNvSpPr txBox="1"/>
          <p:nvPr/>
        </p:nvSpPr>
        <p:spPr>
          <a:xfrm>
            <a:off x="2393372" y="4540874"/>
            <a:ext cx="4680282" cy="897682"/>
          </a:xfrm>
          <a:prstGeom prst="rect">
            <a:avLst/>
          </a:prstGeom>
        </p:spPr>
        <p:txBody>
          <a:bodyPr lIns="0" tIns="0" rIns="0" bIns="0" rtlCol="0" anchor="t">
            <a:spAutoFit/>
          </a:bodyPr>
          <a:lstStyle/>
          <a:p>
            <a:pPr algn="ctr">
              <a:lnSpc>
                <a:spcPts val="3479"/>
              </a:lnSpc>
            </a:pPr>
            <a:r>
              <a:rPr lang="en-US" sz="2999" b="1" dirty="0">
                <a:solidFill>
                  <a:srgbClr val="FBF6F1"/>
                </a:solidFill>
                <a:latin typeface="Century Gothic" panose="020B0502020202020204" pitchFamily="34" charset="0"/>
              </a:rPr>
              <a:t>Getting staff involved in energy - saving planning</a:t>
            </a:r>
          </a:p>
        </p:txBody>
      </p:sp>
      <p:sp>
        <p:nvSpPr>
          <p:cNvPr id="29" name="TextBox 10">
            <a:extLst>
              <a:ext uri="{FF2B5EF4-FFF2-40B4-BE49-F238E27FC236}">
                <a16:creationId xmlns:a16="http://schemas.microsoft.com/office/drawing/2014/main" id="{7B954C40-6F29-80E7-E9CB-280C66A10996}"/>
              </a:ext>
            </a:extLst>
          </p:cNvPr>
          <p:cNvSpPr txBox="1"/>
          <p:nvPr/>
        </p:nvSpPr>
        <p:spPr>
          <a:xfrm>
            <a:off x="6881046" y="4475783"/>
            <a:ext cx="4680282" cy="451983"/>
          </a:xfrm>
          <a:prstGeom prst="rect">
            <a:avLst/>
          </a:prstGeom>
        </p:spPr>
        <p:txBody>
          <a:bodyPr lIns="0" tIns="0" rIns="0" bIns="0" rtlCol="0" anchor="t">
            <a:spAutoFit/>
          </a:bodyPr>
          <a:lstStyle/>
          <a:p>
            <a:pPr algn="ctr">
              <a:lnSpc>
                <a:spcPts val="3479"/>
              </a:lnSpc>
            </a:pPr>
            <a:r>
              <a:rPr lang="en-US" sz="2999" dirty="0">
                <a:solidFill>
                  <a:srgbClr val="FBF6F1"/>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3" name="TextBox 3"/>
          <p:cNvSpPr txBox="1"/>
          <p:nvPr/>
        </p:nvSpPr>
        <p:spPr>
          <a:xfrm>
            <a:off x="534454" y="1986849"/>
            <a:ext cx="8609546" cy="1882310"/>
          </a:xfrm>
          <a:prstGeom prst="rect">
            <a:avLst/>
          </a:prstGeom>
        </p:spPr>
        <p:txBody>
          <a:bodyPr lIns="0" tIns="0" rIns="0" bIns="0" rtlCol="0" anchor="t">
            <a:spAutoFit/>
          </a:bodyPr>
          <a:lstStyle/>
          <a:p>
            <a:pPr>
              <a:lnSpc>
                <a:spcPts val="2564"/>
              </a:lnSpc>
            </a:pPr>
            <a:r>
              <a:rPr lang="en-US" sz="2000" spc="113" dirty="0">
                <a:latin typeface="Century Gothic" panose="020B0502020202020204" pitchFamily="34" charset="0"/>
              </a:rPr>
              <a:t>Key considerations for energy efficiency in buildings: </a:t>
            </a:r>
          </a:p>
          <a:p>
            <a:pPr marL="410209" lvl="1" indent="-205105">
              <a:buFont typeface="Arial"/>
              <a:buChar char="•"/>
            </a:pPr>
            <a:r>
              <a:rPr lang="en-US" sz="2000" spc="113" dirty="0">
                <a:latin typeface="Century Gothic" panose="020B0502020202020204" pitchFamily="34" charset="0"/>
              </a:rPr>
              <a:t>Importance of ventilation units with efficient heat recovery</a:t>
            </a:r>
          </a:p>
          <a:p>
            <a:pPr marL="410209" lvl="1" indent="-205105">
              <a:buFont typeface="Arial"/>
              <a:buChar char="•"/>
            </a:pPr>
            <a:r>
              <a:rPr lang="en-US" sz="2000" spc="113" dirty="0">
                <a:latin typeface="Century Gothic" panose="020B0502020202020204" pitchFamily="34" charset="0"/>
              </a:rPr>
              <a:t>Reduces need for additional heating by reusing existing heat</a:t>
            </a:r>
          </a:p>
          <a:p>
            <a:pPr marL="410209" lvl="1" indent="-205105">
              <a:buFont typeface="Arial"/>
              <a:buChar char="•"/>
            </a:pPr>
            <a:r>
              <a:rPr lang="en-US" sz="2000" spc="113" dirty="0">
                <a:latin typeface="Century Gothic" panose="020B0502020202020204" pitchFamily="34" charset="0"/>
              </a:rPr>
              <a:t>Stabilizes internal temperature, reducing CO2 emissions</a:t>
            </a:r>
          </a:p>
          <a:p>
            <a:pPr marL="0" lvl="0" indent="0">
              <a:lnSpc>
                <a:spcPts val="2564"/>
              </a:lnSpc>
              <a:spcBef>
                <a:spcPct val="0"/>
              </a:spcBef>
            </a:pPr>
            <a:endParaRPr lang="en-US" sz="2000" spc="113" dirty="0">
              <a:solidFill>
                <a:srgbClr val="2E2C2D"/>
              </a:solidFill>
            </a:endParaRPr>
          </a:p>
        </p:txBody>
      </p:sp>
      <p:sp>
        <p:nvSpPr>
          <p:cNvPr id="7" name="TextBox 7"/>
          <p:cNvSpPr txBox="1"/>
          <p:nvPr/>
        </p:nvSpPr>
        <p:spPr>
          <a:xfrm>
            <a:off x="360994" y="6960988"/>
            <a:ext cx="6048071" cy="298159"/>
          </a:xfrm>
          <a:prstGeom prst="rect">
            <a:avLst/>
          </a:prstGeom>
        </p:spPr>
        <p:txBody>
          <a:bodyPr lIns="0" tIns="0" rIns="0" bIns="0" rtlCol="0" anchor="t">
            <a:spAutoFit/>
          </a:bodyPr>
          <a:lstStyle/>
          <a:p>
            <a:pPr>
              <a:lnSpc>
                <a:spcPts val="2320"/>
              </a:lnSpc>
            </a:pPr>
            <a:r>
              <a:rPr lang="en-US" sz="2000" dirty="0">
                <a:solidFill>
                  <a:srgbClr val="FBF6F1"/>
                </a:solidFill>
                <a:latin typeface="Martel Bold"/>
              </a:rPr>
              <a:t>point</a:t>
            </a:r>
          </a:p>
        </p:txBody>
      </p:sp>
      <p:sp>
        <p:nvSpPr>
          <p:cNvPr id="11" name="TextBox 11"/>
          <p:cNvSpPr txBox="1"/>
          <p:nvPr/>
        </p:nvSpPr>
        <p:spPr>
          <a:xfrm>
            <a:off x="553788" y="3866228"/>
            <a:ext cx="8346868" cy="2805640"/>
          </a:xfrm>
          <a:prstGeom prst="rect">
            <a:avLst/>
          </a:prstGeom>
        </p:spPr>
        <p:txBody>
          <a:bodyPr wrap="square" lIns="0" tIns="0" rIns="0" bIns="0" rtlCol="0" anchor="t">
            <a:spAutoFit/>
          </a:bodyPr>
          <a:lstStyle/>
          <a:p>
            <a:pPr>
              <a:lnSpc>
                <a:spcPts val="2564"/>
              </a:lnSpc>
            </a:pPr>
            <a:r>
              <a:rPr lang="en-US" sz="2000" spc="113" dirty="0">
                <a:latin typeface="Century Gothic" panose="020B0502020202020204" pitchFamily="34" charset="0"/>
              </a:rPr>
              <a:t>Types of counter-Flow heat exchangers:</a:t>
            </a:r>
          </a:p>
          <a:p>
            <a:pPr marL="410209" lvl="1" indent="-205105">
              <a:buFont typeface="Arial"/>
              <a:buChar char="•"/>
            </a:pPr>
            <a:r>
              <a:rPr lang="en-US" sz="2000" spc="113" dirty="0">
                <a:latin typeface="Century Gothic" panose="020B0502020202020204" pitchFamily="34" charset="0"/>
              </a:rPr>
              <a:t>Aluminum exchangers: Low pressure loss, sound insulation, high air output</a:t>
            </a:r>
          </a:p>
          <a:p>
            <a:pPr marL="410209" lvl="1" indent="-205105">
              <a:buFont typeface="Arial"/>
              <a:buChar char="•"/>
            </a:pPr>
            <a:r>
              <a:rPr lang="en-US" sz="2000" spc="113" dirty="0">
                <a:latin typeface="Century Gothic" panose="020B0502020202020204" pitchFamily="34" charset="0"/>
              </a:rPr>
              <a:t>Plastic exchangers: Similar to aluminum with better heating efficiency</a:t>
            </a:r>
          </a:p>
          <a:p>
            <a:pPr marL="410209" lvl="1" indent="-205105">
              <a:buFont typeface="Arial"/>
              <a:buChar char="•"/>
            </a:pPr>
            <a:r>
              <a:rPr lang="en-US" sz="2000" spc="113" dirty="0">
                <a:latin typeface="Century Gothic" panose="020B0502020202020204" pitchFamily="34" charset="0"/>
              </a:rPr>
              <a:t>Enthalpy heat exchangers: Lower heating efficiency, with polymer membrane for heat and humidity control</a:t>
            </a:r>
          </a:p>
          <a:p>
            <a:pPr marL="548004" lvl="1" indent="-342900">
              <a:buFont typeface="Arial" panose="020B0604020202020204" pitchFamily="34" charset="0"/>
              <a:buChar char="•"/>
            </a:pPr>
            <a:endParaRPr lang="en-US" sz="2000" spc="113" dirty="0">
              <a:solidFill>
                <a:srgbClr val="2E2C2D"/>
              </a:solidFill>
            </a:endParaRPr>
          </a:p>
          <a:p>
            <a:pPr marL="0" lvl="0" indent="0">
              <a:lnSpc>
                <a:spcPts val="2564"/>
              </a:lnSpc>
              <a:spcBef>
                <a:spcPct val="0"/>
              </a:spcBef>
            </a:pPr>
            <a:endParaRPr lang="en-US" sz="2000" spc="113" dirty="0">
              <a:solidFill>
                <a:srgbClr val="2E2C2D"/>
              </a:solidFill>
            </a:endParaRPr>
          </a:p>
        </p:txBody>
      </p:sp>
      <p:sp>
        <p:nvSpPr>
          <p:cNvPr id="13" name="Freeform 13"/>
          <p:cNvSpPr/>
          <p:nvPr/>
        </p:nvSpPr>
        <p:spPr>
          <a:xfrm>
            <a:off x="15522842" y="8695138"/>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3"/>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82CD121E-9D6C-55D7-EF0A-1C067D65EA36}"/>
              </a:ext>
            </a:extLst>
          </p:cNvPr>
          <p:cNvSpPr txBox="1"/>
          <p:nvPr/>
        </p:nvSpPr>
        <p:spPr>
          <a:xfrm>
            <a:off x="304801" y="424028"/>
            <a:ext cx="10384906" cy="74860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Century Gothic" panose="020B0502020202020204" pitchFamily="34" charset="0"/>
              </a:rPr>
              <a:t>Improved heating and ventilation systems</a:t>
            </a:r>
          </a:p>
        </p:txBody>
      </p:sp>
      <p:sp>
        <p:nvSpPr>
          <p:cNvPr id="15" name="TextBox 14">
            <a:extLst>
              <a:ext uri="{FF2B5EF4-FFF2-40B4-BE49-F238E27FC236}">
                <a16:creationId xmlns:a16="http://schemas.microsoft.com/office/drawing/2014/main" id="{550A7880-2FF4-EF1B-2836-F743DDAC55D6}"/>
              </a:ext>
            </a:extLst>
          </p:cNvPr>
          <p:cNvSpPr txBox="1"/>
          <p:nvPr/>
        </p:nvSpPr>
        <p:spPr>
          <a:xfrm>
            <a:off x="665793" y="6338944"/>
            <a:ext cx="8478207" cy="2862322"/>
          </a:xfrm>
          <a:prstGeom prst="rect">
            <a:avLst/>
          </a:prstGeom>
          <a:noFill/>
        </p:spPr>
        <p:txBody>
          <a:bodyPr wrap="square" rtlCol="0">
            <a:spAutoFit/>
          </a:bodyPr>
          <a:lstStyle/>
          <a:p>
            <a:pPr algn="just"/>
            <a:r>
              <a:rPr lang="en-US" sz="2000" dirty="0">
                <a:latin typeface="Century Gothic" panose="020B0502020202020204" pitchFamily="34" charset="0"/>
              </a:rPr>
              <a:t>Additional energy – efficient strategies for businesses</a:t>
            </a:r>
          </a:p>
          <a:p>
            <a:pPr marL="342900" indent="-342900" algn="just">
              <a:buFont typeface="Arial" panose="020B0604020202020204" pitchFamily="34" charset="0"/>
              <a:buChar char="•"/>
            </a:pPr>
            <a:r>
              <a:rPr lang="en-US" sz="2000" dirty="0">
                <a:latin typeface="Century Gothic" panose="020B0502020202020204" pitchFamily="34" charset="0"/>
              </a:rPr>
              <a:t>Use energy - efficient appliances and devices</a:t>
            </a:r>
          </a:p>
          <a:p>
            <a:pPr marL="342900" indent="-342900" algn="just">
              <a:buFont typeface="Arial" panose="020B0604020202020204" pitchFamily="34" charset="0"/>
              <a:buChar char="•"/>
            </a:pPr>
            <a:r>
              <a:rPr lang="en-US" sz="2000" dirty="0">
                <a:latin typeface="Century Gothic" panose="020B0502020202020204" pitchFamily="34" charset="0"/>
              </a:rPr>
              <a:t>Implement smart lighting designs and maximize natural light </a:t>
            </a:r>
          </a:p>
          <a:p>
            <a:pPr algn="just"/>
            <a:endParaRPr lang="en-US" sz="2000" dirty="0">
              <a:latin typeface="Century Gothic" panose="020B0502020202020204" pitchFamily="34" charset="0"/>
            </a:endParaRPr>
          </a:p>
          <a:p>
            <a:pPr algn="just"/>
            <a:r>
              <a:rPr lang="en-US" sz="2000" dirty="0">
                <a:latin typeface="Century Gothic" panose="020B0502020202020204" pitchFamily="34" charset="0"/>
              </a:rPr>
              <a:t>Advantages of modern luminaires and LEDs:</a:t>
            </a:r>
          </a:p>
          <a:p>
            <a:pPr marL="342900" indent="-342900" algn="just">
              <a:buFont typeface="Arial" panose="020B0604020202020204" pitchFamily="34" charset="0"/>
              <a:buChar char="•"/>
            </a:pPr>
            <a:r>
              <a:rPr lang="en-US" sz="2000" dirty="0">
                <a:latin typeface="Century Gothic" panose="020B0502020202020204" pitchFamily="34" charset="0"/>
              </a:rPr>
              <a:t>Up to 30% more efficient light dispersion</a:t>
            </a:r>
          </a:p>
          <a:p>
            <a:pPr marL="342900" indent="-342900" algn="just">
              <a:buFont typeface="Arial" panose="020B0604020202020204" pitchFamily="34" charset="0"/>
              <a:buChar char="•"/>
            </a:pPr>
            <a:r>
              <a:rPr lang="en-US" sz="2000" dirty="0">
                <a:latin typeface="Century Gothic" panose="020B0502020202020204" pitchFamily="34" charset="0"/>
              </a:rPr>
              <a:t>Longer lifespan (up to 50%), reducing maintenance costs </a:t>
            </a:r>
          </a:p>
          <a:p>
            <a:pPr marL="342900" indent="-342900" algn="just">
              <a:buFont typeface="Arial" panose="020B0604020202020204" pitchFamily="34" charset="0"/>
              <a:buChar char="•"/>
            </a:pPr>
            <a:r>
              <a:rPr lang="en-US" sz="2000" dirty="0">
                <a:latin typeface="Century Gothic" panose="020B0502020202020204" pitchFamily="34" charset="0"/>
              </a:rPr>
              <a:t>Lower heat production, reducing cooling needs</a:t>
            </a:r>
          </a:p>
          <a:p>
            <a:endParaRPr lang="el-GR" sz="2000" dirty="0"/>
          </a:p>
        </p:txBody>
      </p:sp>
      <p:sp>
        <p:nvSpPr>
          <p:cNvPr id="17" name="TextBox 16">
            <a:extLst>
              <a:ext uri="{FF2B5EF4-FFF2-40B4-BE49-F238E27FC236}">
                <a16:creationId xmlns:a16="http://schemas.microsoft.com/office/drawing/2014/main" id="{FFC2310C-66FD-20C9-6EA9-A561489A3932}"/>
              </a:ext>
            </a:extLst>
          </p:cNvPr>
          <p:cNvSpPr txBox="1"/>
          <p:nvPr/>
        </p:nvSpPr>
        <p:spPr>
          <a:xfrm>
            <a:off x="10689707" y="2552700"/>
            <a:ext cx="6302893" cy="3724096"/>
          </a:xfrm>
          <a:prstGeom prst="rect">
            <a:avLst/>
          </a:prstGeom>
          <a:noFill/>
        </p:spPr>
        <p:txBody>
          <a:bodyPr wrap="square" rtlCol="0">
            <a:spAutoFit/>
          </a:bodyPr>
          <a:lstStyle/>
          <a:p>
            <a:r>
              <a:rPr lang="en-US" dirty="0">
                <a:latin typeface="Century Gothic" panose="020B0502020202020204" pitchFamily="34" charset="0"/>
              </a:rPr>
              <a:t>Importance of building Temperature Management:</a:t>
            </a:r>
          </a:p>
          <a:p>
            <a:pPr marL="285750" indent="-285750">
              <a:buFont typeface="Arial" panose="020B0604020202020204" pitchFamily="34" charset="0"/>
              <a:buChar char="•"/>
            </a:pPr>
            <a:r>
              <a:rPr lang="en-US" dirty="0">
                <a:latin typeface="Century Gothic" panose="020B0502020202020204" pitchFamily="34" charset="0"/>
              </a:rPr>
              <a:t>Maintain optimal temperatures year-round</a:t>
            </a:r>
          </a:p>
          <a:p>
            <a:pPr marL="285750" indent="-285750">
              <a:buFont typeface="Arial" panose="020B0604020202020204" pitchFamily="34" charset="0"/>
              <a:buChar char="•"/>
            </a:pPr>
            <a:r>
              <a:rPr lang="en-US" dirty="0">
                <a:latin typeface="Century Gothic" panose="020B0502020202020204" pitchFamily="34" charset="0"/>
              </a:rPr>
              <a:t>Energy efficient windows and doors to reduce energy consumption</a:t>
            </a:r>
          </a:p>
          <a:p>
            <a:pPr marL="285750" indent="-285750">
              <a:buFont typeface="Arial" panose="020B0604020202020204" pitchFamily="34" charset="0"/>
              <a:buChar char="•"/>
            </a:pPr>
            <a:r>
              <a:rPr lang="en-US" dirty="0">
                <a:latin typeface="Century Gothic" panose="020B0502020202020204" pitchFamily="34" charset="0"/>
              </a:rPr>
              <a:t>Thermal isolation of walls, floors, ceilings, and sealing of windows and doors</a:t>
            </a:r>
          </a:p>
          <a:p>
            <a:endParaRPr lang="en-US" dirty="0">
              <a:latin typeface="Century Gothic" panose="020B0502020202020204" pitchFamily="34" charset="0"/>
            </a:endParaRPr>
          </a:p>
          <a:p>
            <a:endParaRPr lang="en-US" dirty="0">
              <a:latin typeface="Century Gothic" panose="020B0502020202020204" pitchFamily="34" charset="0"/>
            </a:endParaRPr>
          </a:p>
          <a:p>
            <a:r>
              <a:rPr lang="en-US" sz="2000" b="1" dirty="0">
                <a:solidFill>
                  <a:schemeClr val="accent3">
                    <a:lumMod val="50000"/>
                  </a:schemeClr>
                </a:solidFill>
                <a:latin typeface="Century Gothic" panose="020B0502020202020204" pitchFamily="34" charset="0"/>
              </a:rPr>
              <a:t>Overall impact:</a:t>
            </a:r>
          </a:p>
          <a:p>
            <a:pPr marL="285750" indent="-285750">
              <a:buFont typeface="Arial" panose="020B0604020202020204" pitchFamily="34" charset="0"/>
              <a:buChar char="•"/>
            </a:pPr>
            <a:r>
              <a:rPr lang="en-US" dirty="0">
                <a:latin typeface="Century Gothic" panose="020B0502020202020204" pitchFamily="34" charset="0"/>
              </a:rPr>
              <a:t>Contributes to global efforts against climate change </a:t>
            </a:r>
          </a:p>
          <a:p>
            <a:pPr marL="285750" indent="-285750">
              <a:buFont typeface="Arial" panose="020B0604020202020204" pitchFamily="34" charset="0"/>
              <a:buChar char="•"/>
            </a:pPr>
            <a:r>
              <a:rPr lang="en-US" dirty="0">
                <a:latin typeface="Century Gothic" panose="020B0502020202020204" pitchFamily="34" charset="0"/>
              </a:rPr>
              <a:t>Reduces greenhouse gas emissions and promotes sustainability </a:t>
            </a:r>
          </a:p>
          <a:p>
            <a:pPr marL="285750" indent="-285750">
              <a:buFont typeface="Arial" panose="020B0604020202020204" pitchFamily="34" charset="0"/>
              <a:buChar char="•"/>
            </a:pP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sp>
        <p:nvSpPr>
          <p:cNvPr id="5" name="TextBox 5"/>
          <p:cNvSpPr txBox="1"/>
          <p:nvPr/>
        </p:nvSpPr>
        <p:spPr>
          <a:xfrm>
            <a:off x="1028700" y="1963424"/>
            <a:ext cx="15924161" cy="1591073"/>
          </a:xfrm>
          <a:prstGeom prst="rect">
            <a:avLst/>
          </a:prstGeom>
        </p:spPr>
        <p:txBody>
          <a:bodyPr lIns="50800" tIns="50800" rIns="50800" bIns="50800" rtlCol="0" anchor="ctr"/>
          <a:lstStyle/>
          <a:p>
            <a:pPr algn="ctr">
              <a:lnSpc>
                <a:spcPts val="1925"/>
              </a:lnSpc>
            </a:pPr>
            <a:endParaRPr/>
          </a:p>
        </p:txBody>
      </p:sp>
      <p:grpSp>
        <p:nvGrpSpPr>
          <p:cNvPr id="8" name="Group 8"/>
          <p:cNvGrpSpPr/>
          <p:nvPr/>
        </p:nvGrpSpPr>
        <p:grpSpPr>
          <a:xfrm>
            <a:off x="1028700" y="1963425"/>
            <a:ext cx="15924161" cy="6468022"/>
            <a:chOff x="0" y="0"/>
            <a:chExt cx="5330744" cy="1495491"/>
          </a:xfrm>
        </p:grpSpPr>
        <p:sp>
          <p:nvSpPr>
            <p:cNvPr id="9" name="Freeform 9"/>
            <p:cNvSpPr/>
            <p:nvPr/>
          </p:nvSpPr>
          <p:spPr>
            <a:xfrm>
              <a:off x="0" y="0"/>
              <a:ext cx="5330744" cy="1495491"/>
            </a:xfrm>
            <a:custGeom>
              <a:avLst/>
              <a:gdLst/>
              <a:ahLst/>
              <a:cxnLst/>
              <a:rect l="l" t="t" r="r" b="b"/>
              <a:pathLst>
                <a:path w="5330744" h="1495491">
                  <a:moveTo>
                    <a:pt x="7293" y="0"/>
                  </a:moveTo>
                  <a:lnTo>
                    <a:pt x="5323451" y="0"/>
                  </a:lnTo>
                  <a:cubicBezTo>
                    <a:pt x="5325385" y="0"/>
                    <a:pt x="5327240" y="768"/>
                    <a:pt x="5328608" y="2136"/>
                  </a:cubicBezTo>
                  <a:cubicBezTo>
                    <a:pt x="5329976" y="3504"/>
                    <a:pt x="5330744" y="5358"/>
                    <a:pt x="5330744" y="7293"/>
                  </a:cubicBezTo>
                  <a:lnTo>
                    <a:pt x="5330744" y="1488198"/>
                  </a:lnTo>
                  <a:cubicBezTo>
                    <a:pt x="5330744" y="1492226"/>
                    <a:pt x="5327479" y="1495491"/>
                    <a:pt x="5323451" y="1495491"/>
                  </a:cubicBezTo>
                  <a:lnTo>
                    <a:pt x="7293" y="1495491"/>
                  </a:lnTo>
                  <a:cubicBezTo>
                    <a:pt x="5358" y="1495491"/>
                    <a:pt x="3504" y="1494722"/>
                    <a:pt x="2136" y="1493355"/>
                  </a:cubicBezTo>
                  <a:cubicBezTo>
                    <a:pt x="768" y="1491987"/>
                    <a:pt x="0" y="1490132"/>
                    <a:pt x="0" y="1488198"/>
                  </a:cubicBezTo>
                  <a:lnTo>
                    <a:pt x="0" y="7293"/>
                  </a:lnTo>
                  <a:cubicBezTo>
                    <a:pt x="0" y="5358"/>
                    <a:pt x="768" y="3504"/>
                    <a:pt x="2136" y="2136"/>
                  </a:cubicBezTo>
                  <a:cubicBezTo>
                    <a:pt x="3504" y="768"/>
                    <a:pt x="5358" y="0"/>
                    <a:pt x="7293" y="0"/>
                  </a:cubicBezTo>
                  <a:close/>
                </a:path>
              </a:pathLst>
            </a:custGeom>
            <a:solidFill>
              <a:srgbClr val="FBF6F1"/>
            </a:solidFill>
          </p:spPr>
          <p:txBody>
            <a:bodyPr/>
            <a:lstStyle/>
            <a:p>
              <a:endParaRPr lang="en-US" dirty="0"/>
            </a:p>
          </p:txBody>
        </p:sp>
        <p:sp>
          <p:nvSpPr>
            <p:cNvPr id="10" name="TextBox 10"/>
            <p:cNvSpPr txBox="1"/>
            <p:nvPr/>
          </p:nvSpPr>
          <p:spPr>
            <a:xfrm>
              <a:off x="0" y="85725"/>
              <a:ext cx="5330744" cy="1409766"/>
            </a:xfrm>
            <a:prstGeom prst="rect">
              <a:avLst/>
            </a:prstGeom>
          </p:spPr>
          <p:txBody>
            <a:bodyPr lIns="50800" tIns="50800" rIns="50800" bIns="50800" rtlCol="0" anchor="ctr"/>
            <a:lstStyle/>
            <a:p>
              <a:pPr algn="ctr">
                <a:lnSpc>
                  <a:spcPts val="1925"/>
                </a:lnSpc>
              </a:pPr>
              <a:endParaRPr/>
            </a:p>
          </p:txBody>
        </p:sp>
      </p:grpSp>
      <p:sp>
        <p:nvSpPr>
          <p:cNvPr id="13" name="Freeform 13"/>
          <p:cNvSpPr/>
          <p:nvPr/>
        </p:nvSpPr>
        <p:spPr>
          <a:xfrm>
            <a:off x="14071155" y="6992081"/>
            <a:ext cx="2881706" cy="1642553"/>
          </a:xfrm>
          <a:custGeom>
            <a:avLst/>
            <a:gdLst/>
            <a:ahLst/>
            <a:cxnLst/>
            <a:rect l="l" t="t" r="r" b="b"/>
            <a:pathLst>
              <a:path w="2881706" h="1642553">
                <a:moveTo>
                  <a:pt x="0" y="0"/>
                </a:moveTo>
                <a:lnTo>
                  <a:pt x="2881706" y="0"/>
                </a:lnTo>
                <a:lnTo>
                  <a:pt x="2881706" y="1642553"/>
                </a:lnTo>
                <a:lnTo>
                  <a:pt x="0" y="1642553"/>
                </a:lnTo>
                <a:lnTo>
                  <a:pt x="0" y="0"/>
                </a:lnTo>
                <a:close/>
              </a:path>
            </a:pathLst>
          </a:custGeom>
          <a:blipFill>
            <a:blip r:embed="rId2"/>
            <a:stretch>
              <a:fillRect l="-18514" t="-68106" r="-20305" b="-75440"/>
            </a:stretch>
          </a:blipFill>
        </p:spPr>
        <p:txBody>
          <a:bodyPr/>
          <a:lstStyle/>
          <a:p>
            <a:endParaRPr lang="en-US"/>
          </a:p>
        </p:txBody>
      </p:sp>
      <p:sp>
        <p:nvSpPr>
          <p:cNvPr id="14" name="TextBox 2">
            <a:extLst>
              <a:ext uri="{FF2B5EF4-FFF2-40B4-BE49-F238E27FC236}">
                <a16:creationId xmlns:a16="http://schemas.microsoft.com/office/drawing/2014/main" id="{28323243-7E0B-7940-6DAF-5EE21679AB56}"/>
              </a:ext>
            </a:extLst>
          </p:cNvPr>
          <p:cNvSpPr txBox="1"/>
          <p:nvPr/>
        </p:nvSpPr>
        <p:spPr>
          <a:xfrm>
            <a:off x="1028699" y="424028"/>
            <a:ext cx="16357197" cy="748603"/>
          </a:xfrm>
          <a:prstGeom prst="rect">
            <a:avLst/>
          </a:prstGeom>
        </p:spPr>
        <p:txBody>
          <a:bodyPr wrap="square" lIns="0" tIns="0" rIns="0" bIns="0" rtlCol="0" anchor="t">
            <a:spAutoFit/>
          </a:bodyPr>
          <a:lstStyle/>
          <a:p>
            <a:pPr algn="ctr">
              <a:lnSpc>
                <a:spcPts val="6611"/>
              </a:lnSpc>
            </a:pPr>
            <a:r>
              <a:rPr lang="en-US" sz="4000" dirty="0">
                <a:solidFill>
                  <a:srgbClr val="FBF6F1"/>
                </a:solidFill>
                <a:latin typeface="Century Gothic" panose="020B0502020202020204" pitchFamily="34" charset="0"/>
              </a:rPr>
              <a:t>The utilization of renewable sources in business</a:t>
            </a:r>
          </a:p>
        </p:txBody>
      </p:sp>
      <p:sp>
        <p:nvSpPr>
          <p:cNvPr id="2" name="TextBox 1">
            <a:extLst>
              <a:ext uri="{FF2B5EF4-FFF2-40B4-BE49-F238E27FC236}">
                <a16:creationId xmlns:a16="http://schemas.microsoft.com/office/drawing/2014/main" id="{02DA94FE-2399-9FC8-B578-A13B7C29B520}"/>
              </a:ext>
            </a:extLst>
          </p:cNvPr>
          <p:cNvSpPr txBox="1"/>
          <p:nvPr/>
        </p:nvSpPr>
        <p:spPr>
          <a:xfrm>
            <a:off x="1600200" y="2447931"/>
            <a:ext cx="5867400" cy="1477328"/>
          </a:xfrm>
          <a:prstGeom prst="rect">
            <a:avLst/>
          </a:prstGeom>
          <a:ln/>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a:latin typeface="Century Gothic" panose="020B0502020202020204" pitchFamily="34" charset="0"/>
              </a:rPr>
              <a:t>Impact of greenhouses gas emissions:</a:t>
            </a:r>
          </a:p>
          <a:p>
            <a:pPr marL="285750" indent="-285750">
              <a:buFont typeface="Arial" panose="020B0604020202020204" pitchFamily="34" charset="0"/>
              <a:buChar char="•"/>
            </a:pPr>
            <a:r>
              <a:rPr lang="en-US" dirty="0">
                <a:latin typeface="Century Gothic" panose="020B0502020202020204" pitchFamily="34" charset="0"/>
              </a:rPr>
              <a:t>Major contributor to climate change </a:t>
            </a:r>
            <a:r>
              <a:rPr lang="en-US" dirty="0">
                <a:latin typeface="Century Gothic" panose="020B0502020202020204" pitchFamily="34" charset="0"/>
                <a:sym typeface="Wingdings" panose="05000000000000000000" pitchFamily="2" charset="2"/>
              </a:rPr>
              <a:t> heatwaves, floods, droughts, forest fires </a:t>
            </a:r>
          </a:p>
          <a:p>
            <a:pPr marL="285750" indent="-285750">
              <a:buFont typeface="Arial" panose="020B0604020202020204" pitchFamily="34" charset="0"/>
              <a:buChar char="•"/>
            </a:pPr>
            <a:r>
              <a:rPr lang="en-US" dirty="0">
                <a:latin typeface="Century Gothic" panose="020B0502020202020204" pitchFamily="34" charset="0"/>
                <a:sym typeface="Wingdings" panose="05000000000000000000" pitchFamily="2" charset="2"/>
              </a:rPr>
              <a:t>Urgency to reduce carbon emissions to combat global warming </a:t>
            </a:r>
            <a:endParaRPr lang="el-GR" dirty="0">
              <a:latin typeface="Century Gothic" panose="020B0502020202020204" pitchFamily="34" charset="0"/>
            </a:endParaRPr>
          </a:p>
        </p:txBody>
      </p:sp>
      <p:sp>
        <p:nvSpPr>
          <p:cNvPr id="11" name="TextBox 10">
            <a:extLst>
              <a:ext uri="{FF2B5EF4-FFF2-40B4-BE49-F238E27FC236}">
                <a16:creationId xmlns:a16="http://schemas.microsoft.com/office/drawing/2014/main" id="{F489C8D1-1160-ADAA-1ED5-B902865B9EC2}"/>
              </a:ext>
            </a:extLst>
          </p:cNvPr>
          <p:cNvSpPr txBox="1"/>
          <p:nvPr/>
        </p:nvSpPr>
        <p:spPr>
          <a:xfrm>
            <a:off x="1600200" y="4404836"/>
            <a:ext cx="5943600" cy="1754326"/>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a:latin typeface="Century Gothic" panose="020B0502020202020204" pitchFamily="34" charset="0"/>
              </a:rPr>
              <a:t>Need to limit dependence on Conventional Energy:</a:t>
            </a:r>
          </a:p>
          <a:p>
            <a:pPr marL="285750" indent="-285750">
              <a:buFont typeface="Arial" panose="020B0604020202020204" pitchFamily="34" charset="0"/>
              <a:buChar char="•"/>
            </a:pPr>
            <a:r>
              <a:rPr lang="en-US" dirty="0">
                <a:latin typeface="Century Gothic" panose="020B0502020202020204" pitchFamily="34" charset="0"/>
              </a:rPr>
              <a:t>Oil, coal, gas are finite resources; take a long time to replenish</a:t>
            </a:r>
          </a:p>
          <a:p>
            <a:pPr marL="285750" indent="-285750">
              <a:buFont typeface="Arial" panose="020B0604020202020204" pitchFamily="34" charset="0"/>
              <a:buChar char="•"/>
            </a:pPr>
            <a:r>
              <a:rPr lang="en-US" dirty="0">
                <a:latin typeface="Century Gothic" panose="020B0502020202020204" pitchFamily="34" charset="0"/>
              </a:rPr>
              <a:t>Extensive use leads to greenhouse gas emissions, worsening global warming </a:t>
            </a:r>
            <a:endParaRPr lang="el-GR" dirty="0">
              <a:latin typeface="Century Gothic" panose="020B0502020202020204" pitchFamily="34" charset="0"/>
            </a:endParaRPr>
          </a:p>
        </p:txBody>
      </p:sp>
      <p:sp>
        <p:nvSpPr>
          <p:cNvPr id="25" name="TextBox 24">
            <a:extLst>
              <a:ext uri="{FF2B5EF4-FFF2-40B4-BE49-F238E27FC236}">
                <a16:creationId xmlns:a16="http://schemas.microsoft.com/office/drawing/2014/main" id="{304B3684-F434-A82E-E68F-DE6E6B70778B}"/>
              </a:ext>
            </a:extLst>
          </p:cNvPr>
          <p:cNvSpPr txBox="1"/>
          <p:nvPr/>
        </p:nvSpPr>
        <p:spPr>
          <a:xfrm>
            <a:off x="1600200" y="6438900"/>
            <a:ext cx="5943600" cy="1477328"/>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dirty="0">
                <a:latin typeface="Century Gothic" panose="020B0502020202020204" pitchFamily="34" charset="0"/>
              </a:rPr>
              <a:t>Benefits for businesses to go green: </a:t>
            </a:r>
          </a:p>
          <a:p>
            <a:pPr marL="285750" indent="-285750">
              <a:buFont typeface="Arial" panose="020B0604020202020204" pitchFamily="34" charset="0"/>
              <a:buChar char="•"/>
            </a:pPr>
            <a:r>
              <a:rPr lang="en-US" dirty="0">
                <a:latin typeface="Century Gothic" panose="020B0502020202020204" pitchFamily="34" charset="0"/>
              </a:rPr>
              <a:t>Reduced environmental footprint by using renewable energy sources</a:t>
            </a:r>
          </a:p>
          <a:p>
            <a:pPr marL="285750" indent="-285750">
              <a:buFont typeface="Arial" panose="020B0604020202020204" pitchFamily="34" charset="0"/>
              <a:buChar char="•"/>
            </a:pPr>
            <a:r>
              <a:rPr lang="en-US" dirty="0">
                <a:latin typeface="Century Gothic" panose="020B0502020202020204" pitchFamily="34" charset="0"/>
              </a:rPr>
              <a:t>Renewable energy has a lower environmental impact than fossil fuels </a:t>
            </a:r>
            <a:endParaRPr lang="el-GR" dirty="0">
              <a:latin typeface="Century Gothic" panose="020B0502020202020204" pitchFamily="34" charset="0"/>
            </a:endParaRPr>
          </a:p>
        </p:txBody>
      </p:sp>
      <p:sp>
        <p:nvSpPr>
          <p:cNvPr id="27" name="TextBox 26">
            <a:extLst>
              <a:ext uri="{FF2B5EF4-FFF2-40B4-BE49-F238E27FC236}">
                <a16:creationId xmlns:a16="http://schemas.microsoft.com/office/drawing/2014/main" id="{3C3D6756-46E9-99FD-8AC1-625296BAF697}"/>
              </a:ext>
            </a:extLst>
          </p:cNvPr>
          <p:cNvSpPr txBox="1"/>
          <p:nvPr/>
        </p:nvSpPr>
        <p:spPr>
          <a:xfrm>
            <a:off x="9018076" y="2447931"/>
            <a:ext cx="5105400" cy="5078313"/>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latin typeface="Century Gothic" panose="020B0502020202020204" pitchFamily="34" charset="0"/>
              </a:rPr>
              <a:t>Types of renewable energy sources:</a:t>
            </a:r>
          </a:p>
          <a:p>
            <a:pPr marL="285750" indent="-285750">
              <a:buFont typeface="Arial" panose="020B0604020202020204" pitchFamily="34" charset="0"/>
              <a:buChar char="•"/>
            </a:pPr>
            <a:r>
              <a:rPr lang="en-US" b="1" dirty="0">
                <a:latin typeface="Century Gothic" panose="020B0502020202020204" pitchFamily="34" charset="0"/>
              </a:rPr>
              <a:t>Solar power </a:t>
            </a:r>
            <a:r>
              <a:rPr lang="en-US" dirty="0">
                <a:latin typeface="Century Gothic" panose="020B0502020202020204" pitchFamily="34" charset="0"/>
                <a:sym typeface="Wingdings" panose="05000000000000000000" pitchFamily="2" charset="2"/>
              </a:rPr>
              <a:t> i) Generated from sunlight via photovoltaics (solar panels), ii) Converts sunlight into electricity </a:t>
            </a:r>
          </a:p>
          <a:p>
            <a:r>
              <a:rPr lang="en-US" dirty="0">
                <a:latin typeface="Century Gothic" panose="020B0502020202020204" pitchFamily="34" charset="0"/>
                <a:sym typeface="Wingdings" panose="05000000000000000000" pitchFamily="2" charset="2"/>
              </a:rPr>
              <a:t> </a:t>
            </a:r>
          </a:p>
          <a:p>
            <a:pPr marL="285750" indent="-285750">
              <a:buFont typeface="Arial" panose="020B0604020202020204" pitchFamily="34" charset="0"/>
              <a:buChar char="•"/>
            </a:pPr>
            <a:r>
              <a:rPr lang="en-US" b="1" dirty="0">
                <a:latin typeface="Century Gothic" panose="020B0502020202020204" pitchFamily="34" charset="0"/>
                <a:sym typeface="Wingdings" panose="05000000000000000000" pitchFamily="2" charset="2"/>
              </a:rPr>
              <a:t>Wind Power  </a:t>
            </a:r>
            <a:r>
              <a:rPr lang="en-US" dirty="0">
                <a:latin typeface="Century Gothic" panose="020B0502020202020204" pitchFamily="34" charset="0"/>
                <a:sym typeface="Wingdings" panose="05000000000000000000" pitchFamily="2" charset="2"/>
              </a:rPr>
              <a:t>i) Produced by wind turbines on land or offshore wind farms, ii) Generates electricity rom wind </a:t>
            </a:r>
          </a:p>
          <a:p>
            <a:pPr marL="285750" indent="-285750">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a:p>
            <a:pPr marL="285750" indent="-285750">
              <a:buFont typeface="Arial" panose="020B0604020202020204" pitchFamily="34" charset="0"/>
              <a:buChar char="•"/>
            </a:pPr>
            <a:r>
              <a:rPr lang="en-US" b="1" dirty="0">
                <a:latin typeface="Century Gothic" panose="020B0502020202020204" pitchFamily="34" charset="0"/>
                <a:sym typeface="Wingdings" panose="05000000000000000000" pitchFamily="2" charset="2"/>
              </a:rPr>
              <a:t>Geothermal power </a:t>
            </a:r>
            <a:r>
              <a:rPr lang="en-US" dirty="0">
                <a:latin typeface="Century Gothic" panose="020B0502020202020204" pitchFamily="34" charset="0"/>
                <a:sym typeface="Wingdings" panose="05000000000000000000" pitchFamily="2" charset="2"/>
              </a:rPr>
              <a:t> Harnesses heat from  within the earth ( hot steam and vapor)</a:t>
            </a:r>
          </a:p>
          <a:p>
            <a:pPr marL="285750" indent="-285750">
              <a:buFont typeface="Arial" panose="020B0604020202020204" pitchFamily="34" charset="0"/>
              <a:buChar char="•"/>
            </a:pPr>
            <a:endParaRPr lang="en-US" dirty="0">
              <a:latin typeface="Century Gothic" panose="020B0502020202020204" pitchFamily="34" charset="0"/>
              <a:sym typeface="Wingdings" panose="05000000000000000000" pitchFamily="2" charset="2"/>
            </a:endParaRPr>
          </a:p>
          <a:p>
            <a:pPr marL="285750" indent="-285750">
              <a:buFont typeface="Arial" panose="020B0604020202020204" pitchFamily="34" charset="0"/>
              <a:buChar char="•"/>
            </a:pPr>
            <a:r>
              <a:rPr lang="en-US" b="1" dirty="0">
                <a:latin typeface="Century Gothic" panose="020B0502020202020204" pitchFamily="34" charset="0"/>
                <a:sym typeface="Wingdings" panose="05000000000000000000" pitchFamily="2" charset="2"/>
              </a:rPr>
              <a:t>Biomass </a:t>
            </a:r>
            <a:r>
              <a:rPr lang="en-US" dirty="0">
                <a:latin typeface="Century Gothic" panose="020B0502020202020204" pitchFamily="34" charset="0"/>
                <a:sym typeface="Wingdings" panose="05000000000000000000" pitchFamily="2" charset="2"/>
              </a:rPr>
              <a:t> i) Organic material from plants and animals storing chemical energy, ii) Can be burned for heat, converted to electricity, or processed into biofuels (ethanol, biodiesel)</a:t>
            </a:r>
          </a:p>
        </p:txBody>
      </p:sp>
    </p:spTree>
    <p:extLst>
      <p:ext uri="{BB962C8B-B14F-4D97-AF65-F5344CB8AC3E}">
        <p14:creationId xmlns:p14="http://schemas.microsoft.com/office/powerpoint/2010/main" val="171278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1028699" y="424028"/>
            <a:ext cx="16357197" cy="748603"/>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Century Gothic" panose="020B0502020202020204" pitchFamily="34" charset="0"/>
              </a:rPr>
              <a:t>Advantages of integrating renewable energy in business </a:t>
            </a:r>
          </a:p>
        </p:txBody>
      </p:sp>
      <p:sp>
        <p:nvSpPr>
          <p:cNvPr id="34" name="TextBox 34"/>
          <p:cNvSpPr txBox="1"/>
          <p:nvPr/>
        </p:nvSpPr>
        <p:spPr>
          <a:xfrm>
            <a:off x="6868536" y="6342805"/>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Advice on project monitoring  methodologies</a:t>
            </a:r>
          </a:p>
        </p:txBody>
      </p:sp>
      <p:sp>
        <p:nvSpPr>
          <p:cNvPr id="38" name="TextBox 38"/>
          <p:cNvSpPr txBox="1"/>
          <p:nvPr/>
        </p:nvSpPr>
        <p:spPr>
          <a:xfrm>
            <a:off x="12510516" y="6561880"/>
            <a:ext cx="4680282" cy="132016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Instructions on managing project finances</a:t>
            </a:r>
          </a:p>
        </p:txBody>
      </p:sp>
      <p:sp>
        <p:nvSpPr>
          <p:cNvPr id="42" name="TextBox 42"/>
          <p:cNvSpPr txBox="1"/>
          <p:nvPr/>
        </p:nvSpPr>
        <p:spPr>
          <a:xfrm>
            <a:off x="3828102" y="8255175"/>
            <a:ext cx="4542156" cy="132016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Encoureages good finance management and best results</a:t>
            </a:r>
          </a:p>
        </p:txBody>
      </p:sp>
      <p:sp>
        <p:nvSpPr>
          <p:cNvPr id="46" name="TextBox 46"/>
          <p:cNvSpPr txBox="1"/>
          <p:nvPr/>
        </p:nvSpPr>
        <p:spPr>
          <a:xfrm>
            <a:off x="9688926" y="8203474"/>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Operational framework to maintain connections</a:t>
            </a:r>
          </a:p>
        </p:txBody>
      </p:sp>
      <p:sp>
        <p:nvSpPr>
          <p:cNvPr id="47" name="Freeform 47"/>
          <p:cNvSpPr/>
          <p:nvPr/>
        </p:nvSpPr>
        <p:spPr>
          <a:xfrm>
            <a:off x="14734256" y="8245650"/>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29" name="TextBox 10">
            <a:extLst>
              <a:ext uri="{FF2B5EF4-FFF2-40B4-BE49-F238E27FC236}">
                <a16:creationId xmlns:a16="http://schemas.microsoft.com/office/drawing/2014/main" id="{7B954C40-6F29-80E7-E9CB-280C66A10996}"/>
              </a:ext>
            </a:extLst>
          </p:cNvPr>
          <p:cNvSpPr txBox="1"/>
          <p:nvPr/>
        </p:nvSpPr>
        <p:spPr>
          <a:xfrm>
            <a:off x="6881046" y="4475783"/>
            <a:ext cx="4680282" cy="451983"/>
          </a:xfrm>
          <a:prstGeom prst="rect">
            <a:avLst/>
          </a:prstGeom>
        </p:spPr>
        <p:txBody>
          <a:bodyPr lIns="0" tIns="0" rIns="0" bIns="0" rtlCol="0" anchor="t">
            <a:spAutoFit/>
          </a:bodyPr>
          <a:lstStyle/>
          <a:p>
            <a:pPr algn="ctr">
              <a:lnSpc>
                <a:spcPts val="3479"/>
              </a:lnSpc>
            </a:pPr>
            <a:r>
              <a:rPr lang="en-US" sz="2999" dirty="0">
                <a:solidFill>
                  <a:srgbClr val="FBF6F1"/>
                </a:solidFill>
              </a:rPr>
              <a:t> </a:t>
            </a:r>
          </a:p>
        </p:txBody>
      </p:sp>
      <p:sp>
        <p:nvSpPr>
          <p:cNvPr id="21" name="TextBox 20">
            <a:extLst>
              <a:ext uri="{FF2B5EF4-FFF2-40B4-BE49-F238E27FC236}">
                <a16:creationId xmlns:a16="http://schemas.microsoft.com/office/drawing/2014/main" id="{15D127C7-1DD0-A8FB-72E5-794A66123501}"/>
              </a:ext>
            </a:extLst>
          </p:cNvPr>
          <p:cNvSpPr txBox="1"/>
          <p:nvPr/>
        </p:nvSpPr>
        <p:spPr>
          <a:xfrm>
            <a:off x="1905000" y="2600467"/>
            <a:ext cx="5181600" cy="3170099"/>
          </a:xfrm>
          <a:prstGeom prst="rect">
            <a:avLst/>
          </a:prstGeom>
          <a:noFill/>
          <a:ln>
            <a:solidFill>
              <a:schemeClr val="accent3">
                <a:lumMod val="50000"/>
              </a:schemeClr>
            </a:solidFill>
          </a:ln>
        </p:spPr>
        <p:txBody>
          <a:bodyPr wrap="square" rtlCol="0">
            <a:spAutoFit/>
          </a:bodyPr>
          <a:lstStyle/>
          <a:p>
            <a:r>
              <a:rPr lang="en-US" sz="2000" b="1" dirty="0">
                <a:latin typeface="Century Gothic" panose="020B0502020202020204" pitchFamily="34" charset="0"/>
              </a:rPr>
              <a:t>Lower energy bills: </a:t>
            </a:r>
          </a:p>
          <a:p>
            <a:pPr marL="285750" indent="-285750">
              <a:buFont typeface="Arial" panose="020B0604020202020204" pitchFamily="34" charset="0"/>
              <a:buChar char="•"/>
            </a:pPr>
            <a:r>
              <a:rPr lang="en-US" dirty="0">
                <a:latin typeface="Century Gothic" panose="020B0502020202020204" pitchFamily="34" charset="0"/>
              </a:rPr>
              <a:t>Conventional energy sources like oil and natural gas are subject to price fluctuations (e.g., COVID-19, wars)</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Initial investments in solar panels or wind turbines may be high but lead to long-term savings</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Options to use small-scale turbines for low-impact hydroelectricity from rivers</a:t>
            </a:r>
          </a:p>
        </p:txBody>
      </p:sp>
      <p:sp>
        <p:nvSpPr>
          <p:cNvPr id="23" name="TextBox 22">
            <a:extLst>
              <a:ext uri="{FF2B5EF4-FFF2-40B4-BE49-F238E27FC236}">
                <a16:creationId xmlns:a16="http://schemas.microsoft.com/office/drawing/2014/main" id="{ACCFA8D9-EC96-0520-717A-C62CD80238A1}"/>
              </a:ext>
            </a:extLst>
          </p:cNvPr>
          <p:cNvSpPr txBox="1"/>
          <p:nvPr/>
        </p:nvSpPr>
        <p:spPr>
          <a:xfrm>
            <a:off x="5779458" y="6989735"/>
            <a:ext cx="5181600" cy="2616101"/>
          </a:xfrm>
          <a:prstGeom prst="rect">
            <a:avLst/>
          </a:prstGeom>
          <a:noFill/>
          <a:ln>
            <a:solidFill>
              <a:schemeClr val="accent3">
                <a:lumMod val="50000"/>
              </a:schemeClr>
            </a:solidFill>
          </a:ln>
        </p:spPr>
        <p:txBody>
          <a:bodyPr wrap="square" rtlCol="0">
            <a:spAutoFit/>
          </a:bodyPr>
          <a:lstStyle/>
          <a:p>
            <a:r>
              <a:rPr lang="en-US" sz="2000" b="1" dirty="0">
                <a:latin typeface="Century Gothic" panose="020B0502020202020204" pitchFamily="34" charset="0"/>
              </a:rPr>
              <a:t>Low carbon emissions: </a:t>
            </a:r>
          </a:p>
          <a:p>
            <a:pPr marL="342900" indent="-342900">
              <a:buFont typeface="Arial" panose="020B0604020202020204" pitchFamily="34" charset="0"/>
              <a:buChar char="•"/>
            </a:pPr>
            <a:r>
              <a:rPr lang="en-US" dirty="0">
                <a:latin typeface="Century Gothic" panose="020B0502020202020204" pitchFamily="34" charset="0"/>
              </a:rPr>
              <a:t>Adoption of “green solutions” helps combat global warming and climate change</a:t>
            </a:r>
          </a:p>
          <a:p>
            <a:endParaRPr lang="en-US" dirty="0">
              <a:latin typeface="Century Gothic" panose="020B0502020202020204" pitchFamily="34" charset="0"/>
            </a:endParaRPr>
          </a:p>
          <a:p>
            <a:pPr marL="342900" indent="-342900">
              <a:buFont typeface="Arial" panose="020B0604020202020204" pitchFamily="34" charset="0"/>
              <a:buChar char="•"/>
            </a:pPr>
            <a:r>
              <a:rPr lang="en-US" dirty="0">
                <a:latin typeface="Century Gothic" panose="020B0502020202020204" pitchFamily="34" charset="0"/>
              </a:rPr>
              <a:t>Reduces the company’s carbon footprint </a:t>
            </a:r>
          </a:p>
          <a:p>
            <a:endParaRPr lang="en-US" dirty="0">
              <a:latin typeface="Century Gothic" panose="020B0502020202020204" pitchFamily="34" charset="0"/>
            </a:endParaRPr>
          </a:p>
          <a:p>
            <a:pPr marL="342900" indent="-342900">
              <a:buFont typeface="Arial" panose="020B0604020202020204" pitchFamily="34" charset="0"/>
              <a:buChar char="•"/>
            </a:pPr>
            <a:r>
              <a:rPr lang="en-US" dirty="0">
                <a:latin typeface="Century Gothic" panose="020B0502020202020204" pitchFamily="34" charset="0"/>
              </a:rPr>
              <a:t>Differentiates the company in the market </a:t>
            </a:r>
          </a:p>
          <a:p>
            <a:pPr marL="342900" indent="-342900">
              <a:buFont typeface="Arial" panose="020B0604020202020204" pitchFamily="34" charset="0"/>
              <a:buChar char="•"/>
            </a:pPr>
            <a:endParaRPr lang="el-GR" dirty="0"/>
          </a:p>
        </p:txBody>
      </p:sp>
      <p:sp>
        <p:nvSpPr>
          <p:cNvPr id="24" name="TextBox 23">
            <a:extLst>
              <a:ext uri="{FF2B5EF4-FFF2-40B4-BE49-F238E27FC236}">
                <a16:creationId xmlns:a16="http://schemas.microsoft.com/office/drawing/2014/main" id="{A057476A-5AD5-EEC4-3ECC-C77E274D3C3A}"/>
              </a:ext>
            </a:extLst>
          </p:cNvPr>
          <p:cNvSpPr txBox="1"/>
          <p:nvPr/>
        </p:nvSpPr>
        <p:spPr>
          <a:xfrm>
            <a:off x="9207297" y="3061324"/>
            <a:ext cx="5902920" cy="3200876"/>
          </a:xfrm>
          <a:prstGeom prst="rect">
            <a:avLst/>
          </a:prstGeom>
          <a:noFill/>
          <a:ln>
            <a:solidFill>
              <a:srgbClr val="6B8636"/>
            </a:solidFill>
          </a:ln>
        </p:spPr>
        <p:txBody>
          <a:bodyPr wrap="square" rtlCol="0">
            <a:spAutoFit/>
          </a:bodyPr>
          <a:lstStyle/>
          <a:p>
            <a:r>
              <a:rPr lang="en-US" sz="2000" b="1" dirty="0">
                <a:latin typeface="Century Gothic" panose="020B0502020202020204" pitchFamily="34" charset="0"/>
              </a:rPr>
              <a:t>Improvement of Public Relations and Job Creation:</a:t>
            </a:r>
          </a:p>
          <a:p>
            <a:pPr marL="285750" indent="-285750">
              <a:buFont typeface="Arial" panose="020B0604020202020204" pitchFamily="34" charset="0"/>
              <a:buChar char="•"/>
            </a:pPr>
            <a:r>
              <a:rPr lang="en-US" dirty="0">
                <a:latin typeface="Century Gothic" panose="020B0502020202020204" pitchFamily="34" charset="0"/>
              </a:rPr>
              <a:t>Aligns company values with environmental protection, appealing to consumers, investors and partners</a:t>
            </a:r>
          </a:p>
          <a:p>
            <a:endParaRPr lang="en-US"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Enhances company reputation by demonstrating commitment to sustainability </a:t>
            </a:r>
          </a:p>
          <a:p>
            <a:endParaRPr lang="en-US" dirty="0"/>
          </a:p>
          <a:p>
            <a:pPr marL="285750" indent="-285750">
              <a:buFont typeface="Arial" panose="020B0604020202020204" pitchFamily="34" charset="0"/>
              <a:buChar char="•"/>
            </a:pPr>
            <a:r>
              <a:rPr lang="en-US" dirty="0">
                <a:latin typeface="Century Gothic" panose="020B0502020202020204" pitchFamily="34" charset="0"/>
              </a:rPr>
              <a:t>Supports job creation in the renewable energy sector </a:t>
            </a:r>
            <a:endParaRPr lang="el-GR" dirty="0">
              <a:latin typeface="Century Gothic" panose="020B0502020202020204" pitchFamily="34" charset="0"/>
            </a:endParaRPr>
          </a:p>
        </p:txBody>
      </p:sp>
    </p:spTree>
    <p:extLst>
      <p:ext uri="{BB962C8B-B14F-4D97-AF65-F5344CB8AC3E}">
        <p14:creationId xmlns:p14="http://schemas.microsoft.com/office/powerpoint/2010/main" val="788082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E66FF"/>
        </a:solidFill>
        <a:effectLst/>
      </p:bgPr>
    </p:bg>
    <p:spTree>
      <p:nvGrpSpPr>
        <p:cNvPr id="1" name=""/>
        <p:cNvGrpSpPr/>
        <p:nvPr/>
      </p:nvGrpSpPr>
      <p:grpSpPr>
        <a:xfrm>
          <a:off x="0" y="0"/>
          <a:ext cx="0" cy="0"/>
          <a:chOff x="0" y="0"/>
          <a:chExt cx="0" cy="0"/>
        </a:xfrm>
      </p:grpSpPr>
      <p:grpSp>
        <p:nvGrpSpPr>
          <p:cNvPr id="2" name="Group 2"/>
          <p:cNvGrpSpPr/>
          <p:nvPr/>
        </p:nvGrpSpPr>
        <p:grpSpPr>
          <a:xfrm>
            <a:off x="422706" y="2912029"/>
            <a:ext cx="9794877" cy="5902412"/>
            <a:chOff x="0" y="0"/>
            <a:chExt cx="2579721" cy="1554545"/>
          </a:xfrm>
        </p:grpSpPr>
        <p:sp>
          <p:nvSpPr>
            <p:cNvPr id="3" name="Freeform 3"/>
            <p:cNvSpPr/>
            <p:nvPr/>
          </p:nvSpPr>
          <p:spPr>
            <a:xfrm>
              <a:off x="0" y="0"/>
              <a:ext cx="2579721" cy="1554545"/>
            </a:xfrm>
            <a:custGeom>
              <a:avLst/>
              <a:gdLst/>
              <a:ahLst/>
              <a:cxnLst/>
              <a:rect l="l" t="t" r="r" b="b"/>
              <a:pathLst>
                <a:path w="2579721" h="1554545">
                  <a:moveTo>
                    <a:pt x="40311" y="0"/>
                  </a:moveTo>
                  <a:lnTo>
                    <a:pt x="2539410" y="0"/>
                  </a:lnTo>
                  <a:cubicBezTo>
                    <a:pt x="2561673" y="0"/>
                    <a:pt x="2579721" y="18048"/>
                    <a:pt x="2579721" y="40311"/>
                  </a:cubicBezTo>
                  <a:lnTo>
                    <a:pt x="2579721" y="1514234"/>
                  </a:lnTo>
                  <a:cubicBezTo>
                    <a:pt x="2579721" y="1524925"/>
                    <a:pt x="2575474" y="1535178"/>
                    <a:pt x="2567914" y="1542738"/>
                  </a:cubicBezTo>
                  <a:cubicBezTo>
                    <a:pt x="2560354" y="1550298"/>
                    <a:pt x="2550101" y="1554545"/>
                    <a:pt x="2539410" y="1554545"/>
                  </a:cubicBezTo>
                  <a:lnTo>
                    <a:pt x="40311" y="1554545"/>
                  </a:lnTo>
                  <a:cubicBezTo>
                    <a:pt x="29620" y="1554545"/>
                    <a:pt x="19366" y="1550298"/>
                    <a:pt x="11807" y="1542738"/>
                  </a:cubicBezTo>
                  <a:cubicBezTo>
                    <a:pt x="4247" y="1535178"/>
                    <a:pt x="0" y="1524925"/>
                    <a:pt x="0" y="1514234"/>
                  </a:cubicBezTo>
                  <a:lnTo>
                    <a:pt x="0" y="40311"/>
                  </a:lnTo>
                  <a:cubicBezTo>
                    <a:pt x="0" y="18048"/>
                    <a:pt x="18048" y="0"/>
                    <a:pt x="40311" y="0"/>
                  </a:cubicBezTo>
                  <a:close/>
                </a:path>
              </a:pathLst>
            </a:custGeom>
            <a:solidFill>
              <a:srgbClr val="FBF6F1"/>
            </a:solidFill>
          </p:spPr>
          <p:txBody>
            <a:bodyPr/>
            <a:lstStyle/>
            <a:p>
              <a:endParaRPr lang="en-US"/>
            </a:p>
          </p:txBody>
        </p:sp>
        <p:sp>
          <p:nvSpPr>
            <p:cNvPr id="4" name="TextBox 4"/>
            <p:cNvSpPr txBox="1"/>
            <p:nvPr/>
          </p:nvSpPr>
          <p:spPr>
            <a:xfrm>
              <a:off x="0" y="85725"/>
              <a:ext cx="2579721" cy="1468820"/>
            </a:xfrm>
            <a:prstGeom prst="rect">
              <a:avLst/>
            </a:prstGeom>
          </p:spPr>
          <p:txBody>
            <a:bodyPr lIns="50800" tIns="50800" rIns="50800" bIns="50800" rtlCol="0" anchor="ctr"/>
            <a:lstStyle/>
            <a:p>
              <a:pPr algn="ctr">
                <a:lnSpc>
                  <a:spcPts val="1925"/>
                </a:lnSpc>
              </a:pPr>
              <a:endParaRPr/>
            </a:p>
          </p:txBody>
        </p:sp>
      </p:grpSp>
      <p:sp>
        <p:nvSpPr>
          <p:cNvPr id="5" name="TextBox 5"/>
          <p:cNvSpPr txBox="1"/>
          <p:nvPr/>
        </p:nvSpPr>
        <p:spPr>
          <a:xfrm>
            <a:off x="609600" y="4310311"/>
            <a:ext cx="9123317" cy="2938368"/>
          </a:xfrm>
          <a:prstGeom prst="rect">
            <a:avLst/>
          </a:prstGeom>
          <a:solidFill>
            <a:schemeClr val="accent3">
              <a:lumMod val="60000"/>
              <a:lumOff val="40000"/>
            </a:schemeClr>
          </a:solidFill>
          <a:ln>
            <a:solidFill>
              <a:schemeClr val="accent3">
                <a:lumMod val="75000"/>
              </a:schemeClr>
            </a:solidFill>
          </a:ln>
        </p:spPr>
        <p:txBody>
          <a:bodyPr wrap="square" lIns="0" tIns="0" rIns="0" bIns="0" rtlCol="0" anchor="t">
            <a:spAutoFit/>
          </a:bodyPr>
          <a:lstStyle/>
          <a:p>
            <a:pPr>
              <a:lnSpc>
                <a:spcPts val="3871"/>
              </a:lnSpc>
            </a:pPr>
            <a:r>
              <a:rPr lang="en-US" sz="2199" b="1" spc="131" dirty="0">
                <a:solidFill>
                  <a:srgbClr val="2E2C2D"/>
                </a:solidFill>
                <a:latin typeface="Century Gothic" panose="020B0502020202020204" pitchFamily="34" charset="0"/>
              </a:rPr>
              <a:t> Importance of staff involvement in Energy efficiency for a greener    future:</a:t>
            </a:r>
          </a:p>
          <a:p>
            <a:pPr marL="580389" lvl="1" indent="-342900">
              <a:lnSpc>
                <a:spcPts val="3871"/>
              </a:lnSpc>
              <a:buFont typeface="Arial" panose="020B0604020202020204" pitchFamily="34" charset="0"/>
              <a:buChar char="•"/>
            </a:pPr>
            <a:r>
              <a:rPr lang="en-US" sz="2199" spc="131" dirty="0">
                <a:solidFill>
                  <a:srgbClr val="2E2C2D"/>
                </a:solidFill>
                <a:latin typeface="Century Gothic" panose="020B0502020202020204" pitchFamily="34" charset="0"/>
              </a:rPr>
              <a:t>It is a quick, cost-effective way to save money and energy </a:t>
            </a:r>
          </a:p>
          <a:p>
            <a:pPr marL="580389" lvl="1" indent="-342900">
              <a:lnSpc>
                <a:spcPts val="3871"/>
              </a:lnSpc>
              <a:buFont typeface="Arial" panose="020B0604020202020204" pitchFamily="34" charset="0"/>
              <a:buChar char="•"/>
            </a:pPr>
            <a:r>
              <a:rPr lang="en-US" sz="2199" spc="131" dirty="0">
                <a:solidFill>
                  <a:srgbClr val="2E2C2D"/>
                </a:solidFill>
                <a:latin typeface="Century Gothic" panose="020B0502020202020204" pitchFamily="34" charset="0"/>
              </a:rPr>
              <a:t>Employee engagement in energy-saving behaviors enhances energy management objectives  </a:t>
            </a:r>
          </a:p>
        </p:txBody>
      </p:sp>
      <p:grpSp>
        <p:nvGrpSpPr>
          <p:cNvPr id="6" name="Group 6"/>
          <p:cNvGrpSpPr/>
          <p:nvPr/>
        </p:nvGrpSpPr>
        <p:grpSpPr>
          <a:xfrm>
            <a:off x="10099337" y="284987"/>
            <a:ext cx="8204610" cy="4616748"/>
            <a:chOff x="0" y="0"/>
            <a:chExt cx="2160885" cy="1215934"/>
          </a:xfrm>
        </p:grpSpPr>
        <p:sp>
          <p:nvSpPr>
            <p:cNvPr id="7" name="Freeform 7"/>
            <p:cNvSpPr/>
            <p:nvPr/>
          </p:nvSpPr>
          <p:spPr>
            <a:xfrm>
              <a:off x="0" y="0"/>
              <a:ext cx="2160885" cy="1215934"/>
            </a:xfrm>
            <a:custGeom>
              <a:avLst/>
              <a:gdLst/>
              <a:ahLst/>
              <a:cxnLst/>
              <a:rect l="l" t="t" r="r" b="b"/>
              <a:pathLst>
                <a:path w="2160885" h="1215934">
                  <a:moveTo>
                    <a:pt x="48124" y="0"/>
                  </a:moveTo>
                  <a:lnTo>
                    <a:pt x="2112761" y="0"/>
                  </a:lnTo>
                  <a:cubicBezTo>
                    <a:pt x="2125524" y="0"/>
                    <a:pt x="2137765" y="5070"/>
                    <a:pt x="2146790" y="14095"/>
                  </a:cubicBezTo>
                  <a:cubicBezTo>
                    <a:pt x="2155815" y="23120"/>
                    <a:pt x="2160885" y="35361"/>
                    <a:pt x="2160885" y="48124"/>
                  </a:cubicBezTo>
                  <a:lnTo>
                    <a:pt x="2160885" y="1167810"/>
                  </a:lnTo>
                  <a:cubicBezTo>
                    <a:pt x="2160885" y="1180573"/>
                    <a:pt x="2155815" y="1192813"/>
                    <a:pt x="2146790" y="1201838"/>
                  </a:cubicBezTo>
                  <a:cubicBezTo>
                    <a:pt x="2137765" y="1210863"/>
                    <a:pt x="2125524" y="1215934"/>
                    <a:pt x="2112761" y="1215934"/>
                  </a:cubicBezTo>
                  <a:lnTo>
                    <a:pt x="48124" y="1215934"/>
                  </a:lnTo>
                  <a:cubicBezTo>
                    <a:pt x="35361" y="1215934"/>
                    <a:pt x="23120" y="1210863"/>
                    <a:pt x="14095" y="1201838"/>
                  </a:cubicBezTo>
                  <a:cubicBezTo>
                    <a:pt x="5070" y="1192813"/>
                    <a:pt x="0" y="1180573"/>
                    <a:pt x="0" y="1167810"/>
                  </a:cubicBezTo>
                  <a:lnTo>
                    <a:pt x="0" y="48124"/>
                  </a:lnTo>
                  <a:cubicBezTo>
                    <a:pt x="0" y="35361"/>
                    <a:pt x="5070" y="23120"/>
                    <a:pt x="14095" y="14095"/>
                  </a:cubicBezTo>
                  <a:cubicBezTo>
                    <a:pt x="23120" y="5070"/>
                    <a:pt x="35361" y="0"/>
                    <a:pt x="48124" y="0"/>
                  </a:cubicBezTo>
                  <a:close/>
                </a:path>
              </a:pathLst>
            </a:custGeom>
            <a:solidFill>
              <a:srgbClr val="FBF6F1"/>
            </a:solidFill>
          </p:spPr>
          <p:txBody>
            <a:bodyPr/>
            <a:lstStyle/>
            <a:p>
              <a:endParaRPr lang="en-US" dirty="0"/>
            </a:p>
          </p:txBody>
        </p:sp>
        <p:sp>
          <p:nvSpPr>
            <p:cNvPr id="8" name="TextBox 8"/>
            <p:cNvSpPr txBox="1"/>
            <p:nvPr/>
          </p:nvSpPr>
          <p:spPr>
            <a:xfrm>
              <a:off x="0" y="85725"/>
              <a:ext cx="2160885" cy="1130209"/>
            </a:xfrm>
            <a:prstGeom prst="rect">
              <a:avLst/>
            </a:prstGeom>
          </p:spPr>
          <p:txBody>
            <a:bodyPr lIns="50800" tIns="50800" rIns="50800" bIns="50800" rtlCol="0" anchor="ctr"/>
            <a:lstStyle/>
            <a:p>
              <a:pPr algn="ctr">
                <a:lnSpc>
                  <a:spcPts val="1925"/>
                </a:lnSpc>
              </a:pPr>
              <a:endParaRPr/>
            </a:p>
          </p:txBody>
        </p:sp>
      </p:grpSp>
      <p:sp>
        <p:nvSpPr>
          <p:cNvPr id="9" name="Freeform 9"/>
          <p:cNvSpPr/>
          <p:nvPr/>
        </p:nvSpPr>
        <p:spPr>
          <a:xfrm>
            <a:off x="7290618" y="7481605"/>
            <a:ext cx="2792772" cy="1591862"/>
          </a:xfrm>
          <a:custGeom>
            <a:avLst/>
            <a:gdLst/>
            <a:ahLst/>
            <a:cxnLst/>
            <a:rect l="l" t="t" r="r" b="b"/>
            <a:pathLst>
              <a:path w="2792772" h="1591862">
                <a:moveTo>
                  <a:pt x="0" y="0"/>
                </a:moveTo>
                <a:lnTo>
                  <a:pt x="2792772" y="0"/>
                </a:lnTo>
                <a:lnTo>
                  <a:pt x="2792772" y="1591862"/>
                </a:lnTo>
                <a:lnTo>
                  <a:pt x="0" y="1591862"/>
                </a:lnTo>
                <a:lnTo>
                  <a:pt x="0" y="0"/>
                </a:lnTo>
                <a:close/>
              </a:path>
            </a:pathLst>
          </a:custGeom>
          <a:blipFill>
            <a:blip r:embed="rId2"/>
            <a:stretch>
              <a:fillRect l="-18514" t="-68106" r="-20305" b="-75440"/>
            </a:stretch>
          </a:blipFill>
        </p:spPr>
        <p:txBody>
          <a:bodyPr/>
          <a:lstStyle/>
          <a:p>
            <a:endParaRPr lang="en-US"/>
          </a:p>
        </p:txBody>
      </p:sp>
      <p:sp>
        <p:nvSpPr>
          <p:cNvPr id="19" name="TextBox 2">
            <a:extLst>
              <a:ext uri="{FF2B5EF4-FFF2-40B4-BE49-F238E27FC236}">
                <a16:creationId xmlns:a16="http://schemas.microsoft.com/office/drawing/2014/main" id="{E8619EBB-4FC3-6077-43D5-BEEBE077B5F1}"/>
              </a:ext>
            </a:extLst>
          </p:cNvPr>
          <p:cNvSpPr txBox="1"/>
          <p:nvPr/>
        </p:nvSpPr>
        <p:spPr>
          <a:xfrm>
            <a:off x="288515" y="424028"/>
            <a:ext cx="9693686" cy="1635063"/>
          </a:xfrm>
          <a:prstGeom prst="rect">
            <a:avLst/>
          </a:prstGeom>
        </p:spPr>
        <p:txBody>
          <a:bodyPr wrap="square" lIns="0" tIns="0" rIns="0" bIns="0" rtlCol="0" anchor="t">
            <a:spAutoFit/>
          </a:bodyPr>
          <a:lstStyle/>
          <a:p>
            <a:pPr algn="ctr">
              <a:lnSpc>
                <a:spcPts val="6611"/>
              </a:lnSpc>
            </a:pPr>
            <a:r>
              <a:rPr lang="en-US" sz="4000" dirty="0">
                <a:solidFill>
                  <a:srgbClr val="FBF6F1"/>
                </a:solidFill>
                <a:latin typeface="Century Gothic" panose="020B0502020202020204" pitchFamily="34" charset="0"/>
              </a:rPr>
              <a:t>Persuasion of staff involvement in energy-saving planning</a:t>
            </a:r>
          </a:p>
        </p:txBody>
      </p:sp>
      <p:sp>
        <p:nvSpPr>
          <p:cNvPr id="20" name="TextBox 5">
            <a:extLst>
              <a:ext uri="{FF2B5EF4-FFF2-40B4-BE49-F238E27FC236}">
                <a16:creationId xmlns:a16="http://schemas.microsoft.com/office/drawing/2014/main" id="{15896194-8014-F02E-F9AD-CD31231CF160}"/>
              </a:ext>
            </a:extLst>
          </p:cNvPr>
          <p:cNvSpPr txBox="1"/>
          <p:nvPr/>
        </p:nvSpPr>
        <p:spPr>
          <a:xfrm>
            <a:off x="10349479" y="930292"/>
            <a:ext cx="7483885" cy="2950231"/>
          </a:xfrm>
          <a:prstGeom prst="rect">
            <a:avLst/>
          </a:prstGeom>
        </p:spPr>
        <p:txBody>
          <a:bodyPr wrap="square" lIns="0" tIns="0" rIns="0" bIns="0" rtlCol="0" anchor="t">
            <a:spAutoFit/>
          </a:bodyPr>
          <a:lstStyle/>
          <a:p>
            <a:pPr marL="474978" lvl="1" indent="-237489">
              <a:lnSpc>
                <a:spcPts val="3871"/>
              </a:lnSpc>
              <a:buFont typeface="Arial"/>
              <a:buChar char="•"/>
            </a:pPr>
            <a:r>
              <a:rPr lang="en-US" sz="2199" b="1" spc="131" dirty="0">
                <a:solidFill>
                  <a:srgbClr val="2E2C2D"/>
                </a:solidFill>
                <a:latin typeface="Century Gothic" panose="020B0502020202020204" pitchFamily="34" charset="0"/>
              </a:rPr>
              <a:t>Educate employees</a:t>
            </a:r>
            <a:r>
              <a:rPr lang="en-US" sz="2199" spc="131" dirty="0">
                <a:solidFill>
                  <a:srgbClr val="2E2C2D"/>
                </a:solidFill>
                <a:latin typeface="Century Gothic" panose="020B0502020202020204" pitchFamily="34" charset="0"/>
              </a:rPr>
              <a:t>:</a:t>
            </a:r>
          </a:p>
          <a:p>
            <a:pPr marL="580389" lvl="1" indent="-342900">
              <a:lnSpc>
                <a:spcPts val="3871"/>
              </a:lnSpc>
              <a:buFont typeface="Wingdings" panose="05000000000000000000" pitchFamily="2" charset="2"/>
              <a:buChar char="v"/>
            </a:pPr>
            <a:r>
              <a:rPr lang="en-US" sz="2000" spc="131" dirty="0">
                <a:solidFill>
                  <a:srgbClr val="2E2C2D"/>
                </a:solidFill>
                <a:latin typeface="Century Gothic" panose="020B0502020202020204" pitchFamily="34" charset="0"/>
              </a:rPr>
              <a:t>Inform staff about company goals and green initiatives</a:t>
            </a:r>
          </a:p>
          <a:p>
            <a:pPr marL="580389" lvl="1" indent="-342900">
              <a:lnSpc>
                <a:spcPts val="3871"/>
              </a:lnSpc>
              <a:buFont typeface="Wingdings" panose="05000000000000000000" pitchFamily="2" charset="2"/>
              <a:buChar char="v"/>
            </a:pPr>
            <a:r>
              <a:rPr lang="en-US" sz="2000" spc="131" dirty="0">
                <a:solidFill>
                  <a:srgbClr val="2E2C2D"/>
                </a:solidFill>
                <a:latin typeface="Century Gothic" panose="020B0502020202020204" pitchFamily="34" charset="0"/>
              </a:rPr>
              <a:t>Raise awareness on topics like energy- efficient lighting and effective thermostat use </a:t>
            </a:r>
          </a:p>
          <a:p>
            <a:pPr marL="474978" lvl="1" indent="-237489">
              <a:lnSpc>
                <a:spcPts val="3871"/>
              </a:lnSpc>
              <a:buFont typeface="Arial"/>
              <a:buChar char="•"/>
            </a:pPr>
            <a:endParaRPr lang="en-US" sz="2199" spc="131" dirty="0">
              <a:solidFill>
                <a:schemeClr val="accent4">
                  <a:lumMod val="60000"/>
                  <a:lumOff val="40000"/>
                </a:schemeClr>
              </a:solidFill>
            </a:endParaRPr>
          </a:p>
        </p:txBody>
      </p:sp>
      <p:sp>
        <p:nvSpPr>
          <p:cNvPr id="11" name="TextBox 10">
            <a:extLst>
              <a:ext uri="{FF2B5EF4-FFF2-40B4-BE49-F238E27FC236}">
                <a16:creationId xmlns:a16="http://schemas.microsoft.com/office/drawing/2014/main" id="{2DB93C65-9F77-2303-62F8-F5168C205BD8}"/>
              </a:ext>
            </a:extLst>
          </p:cNvPr>
          <p:cNvSpPr txBox="1"/>
          <p:nvPr/>
        </p:nvSpPr>
        <p:spPr>
          <a:xfrm>
            <a:off x="10349479" y="443138"/>
            <a:ext cx="6296523" cy="400110"/>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000" b="1" dirty="0">
                <a:latin typeface="Century Gothic" panose="020B0502020202020204" pitchFamily="34" charset="0"/>
              </a:rPr>
              <a:t>Steps to engage employees in Green Initiatives</a:t>
            </a:r>
            <a:endParaRPr lang="el-GR" sz="2000" b="1" dirty="0">
              <a:latin typeface="Century Gothic" panose="020B0502020202020204" pitchFamily="34" charset="0"/>
            </a:endParaRPr>
          </a:p>
        </p:txBody>
      </p:sp>
      <p:grpSp>
        <p:nvGrpSpPr>
          <p:cNvPr id="22" name="Group 6">
            <a:extLst>
              <a:ext uri="{FF2B5EF4-FFF2-40B4-BE49-F238E27FC236}">
                <a16:creationId xmlns:a16="http://schemas.microsoft.com/office/drawing/2014/main" id="{AC36418C-E567-13BF-8F6F-5F0309A06B91}"/>
              </a:ext>
            </a:extLst>
          </p:cNvPr>
          <p:cNvGrpSpPr/>
          <p:nvPr/>
        </p:nvGrpSpPr>
        <p:grpSpPr>
          <a:xfrm>
            <a:off x="10134299" y="3876243"/>
            <a:ext cx="8252933" cy="5263685"/>
            <a:chOff x="-12727" y="-170387"/>
            <a:chExt cx="2173612" cy="1386321"/>
          </a:xfrm>
        </p:grpSpPr>
        <p:sp>
          <p:nvSpPr>
            <p:cNvPr id="23" name="Freeform 7">
              <a:extLst>
                <a:ext uri="{FF2B5EF4-FFF2-40B4-BE49-F238E27FC236}">
                  <a16:creationId xmlns:a16="http://schemas.microsoft.com/office/drawing/2014/main" id="{879204B8-7AFB-0DFB-A369-80EE0C38D88C}"/>
                </a:ext>
              </a:extLst>
            </p:cNvPr>
            <p:cNvSpPr/>
            <p:nvPr/>
          </p:nvSpPr>
          <p:spPr>
            <a:xfrm>
              <a:off x="-12727" y="-170387"/>
              <a:ext cx="2160885" cy="1302427"/>
            </a:xfrm>
            <a:custGeom>
              <a:avLst/>
              <a:gdLst/>
              <a:ahLst/>
              <a:cxnLst/>
              <a:rect l="l" t="t" r="r" b="b"/>
              <a:pathLst>
                <a:path w="2160885" h="1215934">
                  <a:moveTo>
                    <a:pt x="48124" y="0"/>
                  </a:moveTo>
                  <a:lnTo>
                    <a:pt x="2112761" y="0"/>
                  </a:lnTo>
                  <a:cubicBezTo>
                    <a:pt x="2125524" y="0"/>
                    <a:pt x="2137765" y="5070"/>
                    <a:pt x="2146790" y="14095"/>
                  </a:cubicBezTo>
                  <a:cubicBezTo>
                    <a:pt x="2155815" y="23120"/>
                    <a:pt x="2160885" y="35361"/>
                    <a:pt x="2160885" y="48124"/>
                  </a:cubicBezTo>
                  <a:lnTo>
                    <a:pt x="2160885" y="1167810"/>
                  </a:lnTo>
                  <a:cubicBezTo>
                    <a:pt x="2160885" y="1180573"/>
                    <a:pt x="2155815" y="1192813"/>
                    <a:pt x="2146790" y="1201838"/>
                  </a:cubicBezTo>
                  <a:cubicBezTo>
                    <a:pt x="2137765" y="1210863"/>
                    <a:pt x="2125524" y="1215934"/>
                    <a:pt x="2112761" y="1215934"/>
                  </a:cubicBezTo>
                  <a:lnTo>
                    <a:pt x="48124" y="1215934"/>
                  </a:lnTo>
                  <a:cubicBezTo>
                    <a:pt x="35361" y="1215934"/>
                    <a:pt x="23120" y="1210863"/>
                    <a:pt x="14095" y="1201838"/>
                  </a:cubicBezTo>
                  <a:cubicBezTo>
                    <a:pt x="5070" y="1192813"/>
                    <a:pt x="0" y="1180573"/>
                    <a:pt x="0" y="1167810"/>
                  </a:cubicBezTo>
                  <a:lnTo>
                    <a:pt x="0" y="48124"/>
                  </a:lnTo>
                  <a:cubicBezTo>
                    <a:pt x="0" y="35361"/>
                    <a:pt x="5070" y="23120"/>
                    <a:pt x="14095" y="14095"/>
                  </a:cubicBezTo>
                  <a:cubicBezTo>
                    <a:pt x="23120" y="5070"/>
                    <a:pt x="35361" y="0"/>
                    <a:pt x="48124" y="0"/>
                  </a:cubicBezTo>
                  <a:close/>
                </a:path>
              </a:pathLst>
            </a:custGeom>
            <a:solidFill>
              <a:srgbClr val="FBF6F1"/>
            </a:solidFill>
          </p:spPr>
          <p:txBody>
            <a:bodyPr/>
            <a:lstStyle/>
            <a:p>
              <a:pPr marL="285750" indent="-285750">
                <a:buFont typeface="Arial" panose="020B0604020202020204" pitchFamily="34" charset="0"/>
                <a:buChar char="•"/>
              </a:pPr>
              <a:r>
                <a:rPr lang="en-US" sz="2000" b="1" dirty="0">
                  <a:latin typeface="Century Gothic" panose="020B0502020202020204" pitchFamily="34" charset="0"/>
                </a:rPr>
                <a:t>Make it personal: </a:t>
              </a:r>
            </a:p>
            <a:p>
              <a:endParaRPr lang="en-US" sz="2000" b="1" dirty="0">
                <a:latin typeface="Century Gothic" panose="020B0502020202020204" pitchFamily="34" charset="0"/>
              </a:endParaRPr>
            </a:p>
            <a:p>
              <a:pPr marL="285750" indent="-285750">
                <a:buFont typeface="Wingdings" panose="05000000000000000000" pitchFamily="2" charset="2"/>
                <a:buChar char="v"/>
              </a:pPr>
              <a:r>
                <a:rPr lang="en-US" dirty="0">
                  <a:latin typeface="Century Gothic" panose="020B0502020202020204" pitchFamily="34" charset="0"/>
                </a:rPr>
                <a:t>Explain the reasons behind new green policies and expected outcomes </a:t>
              </a:r>
            </a:p>
            <a:p>
              <a:pPr marL="285750" indent="-285750">
                <a:buFont typeface="Wingdings" panose="05000000000000000000" pitchFamily="2" charset="2"/>
                <a:buChar char="v"/>
              </a:pPr>
              <a:r>
                <a:rPr lang="en-US" dirty="0">
                  <a:latin typeface="Century Gothic" panose="020B0502020202020204" pitchFamily="34" charset="0"/>
                </a:rPr>
                <a:t>Personal understanding leads to higher engagement and easier implementation </a:t>
              </a:r>
            </a:p>
            <a:p>
              <a:endParaRPr lang="en-US" dirty="0">
                <a:latin typeface="Century Gothic" panose="020B0502020202020204" pitchFamily="34" charset="0"/>
              </a:endParaRPr>
            </a:p>
            <a:p>
              <a:pPr marL="342900" indent="-342900">
                <a:buFont typeface="Arial" panose="020B0604020202020204" pitchFamily="34" charset="0"/>
                <a:buChar char="•"/>
              </a:pPr>
              <a:r>
                <a:rPr lang="en-US" b="1" dirty="0">
                  <a:latin typeface="Century Gothic" panose="020B0502020202020204" pitchFamily="34" charset="0"/>
                </a:rPr>
                <a:t>Upgrade Equipment: </a:t>
              </a:r>
            </a:p>
            <a:p>
              <a:pPr marL="342900" indent="-342900">
                <a:buFont typeface="Wingdings" panose="05000000000000000000" pitchFamily="2" charset="2"/>
                <a:buChar char="v"/>
              </a:pPr>
              <a:r>
                <a:rPr lang="en-US" dirty="0">
                  <a:latin typeface="Century Gothic" panose="020B0502020202020204" pitchFamily="34" charset="0"/>
                </a:rPr>
                <a:t>Invest in energy efficient work supplies, appliances and gadgets</a:t>
              </a:r>
            </a:p>
            <a:p>
              <a:pPr marL="342900" indent="-342900">
                <a:buFont typeface="Wingdings" panose="05000000000000000000" pitchFamily="2" charset="2"/>
                <a:buChar char="v"/>
              </a:pPr>
              <a:r>
                <a:rPr lang="en-US" dirty="0">
                  <a:latin typeface="Century Gothic" panose="020B0502020202020204" pitchFamily="34" charset="0"/>
                </a:rPr>
                <a:t>Visible commitment from executives can shift company culture towards energy efficient </a:t>
              </a:r>
            </a:p>
            <a:p>
              <a:pPr marL="342900" indent="-342900">
                <a:buFont typeface="Wingdings" panose="05000000000000000000" pitchFamily="2" charset="2"/>
                <a:buChar char="v"/>
              </a:pPr>
              <a:endParaRPr lang="en-US" dirty="0">
                <a:latin typeface="Century Gothic" panose="020B0502020202020204" pitchFamily="34" charset="0"/>
              </a:endParaRPr>
            </a:p>
            <a:p>
              <a:pPr marL="342900" indent="-342900">
                <a:buFont typeface="Arial" panose="020B0604020202020204" pitchFamily="34" charset="0"/>
                <a:buChar char="•"/>
              </a:pPr>
              <a:r>
                <a:rPr lang="en-US" b="1" dirty="0">
                  <a:latin typeface="Century Gothic" panose="020B0502020202020204" pitchFamily="34" charset="0"/>
                </a:rPr>
                <a:t>Encourage innovative ideas: </a:t>
              </a:r>
            </a:p>
            <a:p>
              <a:pPr marL="342900" indent="-342900">
                <a:buFont typeface="Wingdings" panose="05000000000000000000" pitchFamily="2" charset="2"/>
                <a:buChar char="v"/>
              </a:pPr>
              <a:r>
                <a:rPr lang="en-US" dirty="0">
                  <a:latin typeface="Century Gothic" panose="020B0502020202020204" pitchFamily="34" charset="0"/>
                </a:rPr>
                <a:t>Motivate staff to suggest energy-efficient ideas during regular meetings</a:t>
              </a:r>
            </a:p>
            <a:p>
              <a:pPr marL="342900" indent="-342900">
                <a:buFont typeface="Wingdings" panose="05000000000000000000" pitchFamily="2" charset="2"/>
                <a:buChar char="v"/>
              </a:pPr>
              <a:r>
                <a:rPr lang="en-US" dirty="0">
                  <a:latin typeface="Century Gothic" panose="020B0502020202020204" pitchFamily="34" charset="0"/>
                </a:rPr>
                <a:t>Continuous improvement of green policies through employee input </a:t>
              </a:r>
            </a:p>
            <a:p>
              <a:pPr marL="342900" indent="-342900">
                <a:buFont typeface="Arial" panose="020B0604020202020204" pitchFamily="34" charset="0"/>
                <a:buChar char="•"/>
              </a:pPr>
              <a:endParaRPr lang="en-US" sz="2000" dirty="0"/>
            </a:p>
          </p:txBody>
        </p:sp>
        <p:sp>
          <p:nvSpPr>
            <p:cNvPr id="24" name="TextBox 8">
              <a:extLst>
                <a:ext uri="{FF2B5EF4-FFF2-40B4-BE49-F238E27FC236}">
                  <a16:creationId xmlns:a16="http://schemas.microsoft.com/office/drawing/2014/main" id="{5E56198D-2F57-F0D3-AB11-881118D6DF14}"/>
                </a:ext>
              </a:extLst>
            </p:cNvPr>
            <p:cNvSpPr txBox="1"/>
            <p:nvPr/>
          </p:nvSpPr>
          <p:spPr>
            <a:xfrm>
              <a:off x="0" y="85725"/>
              <a:ext cx="2160885" cy="1130209"/>
            </a:xfrm>
            <a:prstGeom prst="rect">
              <a:avLst/>
            </a:prstGeom>
          </p:spPr>
          <p:txBody>
            <a:bodyPr lIns="50800" tIns="50800" rIns="50800" bIns="50800" rtlCol="0" anchor="ctr"/>
            <a:lstStyle/>
            <a:p>
              <a:pPr algn="ctr">
                <a:lnSpc>
                  <a:spcPts val="1925"/>
                </a:lnSpc>
              </a:pP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1028699" y="424028"/>
            <a:ext cx="16357197" cy="788677"/>
          </a:xfrm>
          <a:prstGeom prst="rect">
            <a:avLst/>
          </a:prstGeom>
        </p:spPr>
        <p:txBody>
          <a:bodyPr wrap="square" lIns="0" tIns="0" rIns="0" bIns="0" rtlCol="0" anchor="t">
            <a:spAutoFit/>
          </a:bodyPr>
          <a:lstStyle/>
          <a:p>
            <a:pPr algn="ctr">
              <a:lnSpc>
                <a:spcPts val="6611"/>
              </a:lnSpc>
            </a:pPr>
            <a:r>
              <a:rPr lang="en-US" sz="4000" dirty="0">
                <a:solidFill>
                  <a:srgbClr val="22823E"/>
                </a:solidFill>
                <a:latin typeface="Martel Heavy"/>
              </a:rPr>
              <a:t>Waste reduction</a:t>
            </a:r>
          </a:p>
        </p:txBody>
      </p:sp>
      <p:sp>
        <p:nvSpPr>
          <p:cNvPr id="30" name="TextBox 30"/>
          <p:cNvSpPr txBox="1"/>
          <p:nvPr/>
        </p:nvSpPr>
        <p:spPr>
          <a:xfrm>
            <a:off x="1223799" y="6468911"/>
            <a:ext cx="4680282" cy="88201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Usefull info to be referred at any time</a:t>
            </a:r>
          </a:p>
        </p:txBody>
      </p:sp>
      <p:sp>
        <p:nvSpPr>
          <p:cNvPr id="38" name="TextBox 38"/>
          <p:cNvSpPr txBox="1"/>
          <p:nvPr/>
        </p:nvSpPr>
        <p:spPr>
          <a:xfrm>
            <a:off x="12510516" y="6561880"/>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Instructions on managing project finances</a:t>
            </a:r>
          </a:p>
        </p:txBody>
      </p:sp>
      <p:sp>
        <p:nvSpPr>
          <p:cNvPr id="42" name="TextBox 42"/>
          <p:cNvSpPr txBox="1"/>
          <p:nvPr/>
        </p:nvSpPr>
        <p:spPr>
          <a:xfrm>
            <a:off x="3828102" y="8255175"/>
            <a:ext cx="4542156" cy="1320165"/>
          </a:xfrm>
          <a:prstGeom prst="rect">
            <a:avLst/>
          </a:prstGeom>
        </p:spPr>
        <p:txBody>
          <a:bodyPr lIns="0" tIns="0" rIns="0" bIns="0" rtlCol="0" anchor="t">
            <a:spAutoFit/>
          </a:bodyPr>
          <a:lstStyle/>
          <a:p>
            <a:pPr algn="ctr">
              <a:lnSpc>
                <a:spcPts val="3479"/>
              </a:lnSpc>
            </a:pPr>
            <a:r>
              <a:rPr lang="en-US" sz="2999">
                <a:solidFill>
                  <a:srgbClr val="FBF6F1"/>
                </a:solidFill>
                <a:latin typeface="Martel Heavy"/>
              </a:rPr>
              <a:t>Encoureages good finance management and best results</a:t>
            </a:r>
          </a:p>
        </p:txBody>
      </p:sp>
      <p:sp>
        <p:nvSpPr>
          <p:cNvPr id="46" name="TextBox 46"/>
          <p:cNvSpPr txBox="1"/>
          <p:nvPr/>
        </p:nvSpPr>
        <p:spPr>
          <a:xfrm>
            <a:off x="9688926" y="8203474"/>
            <a:ext cx="4680282" cy="1320165"/>
          </a:xfrm>
          <a:prstGeom prst="rect">
            <a:avLst/>
          </a:prstGeom>
        </p:spPr>
        <p:txBody>
          <a:bodyPr lIns="0" tIns="0" rIns="0" bIns="0" rtlCol="0" anchor="t">
            <a:spAutoFit/>
          </a:bodyPr>
          <a:lstStyle/>
          <a:p>
            <a:pPr algn="ctr">
              <a:lnSpc>
                <a:spcPts val="3479"/>
              </a:lnSpc>
            </a:pPr>
            <a:r>
              <a:rPr lang="en-US" sz="2999" dirty="0">
                <a:solidFill>
                  <a:srgbClr val="FBF6F1"/>
                </a:solidFill>
                <a:latin typeface="Martel Heavy"/>
              </a:rPr>
              <a:t>Operational framework to maintain connections</a:t>
            </a:r>
          </a:p>
        </p:txBody>
      </p:sp>
      <p:sp>
        <p:nvSpPr>
          <p:cNvPr id="47" name="Freeform 47"/>
          <p:cNvSpPr/>
          <p:nvPr/>
        </p:nvSpPr>
        <p:spPr>
          <a:xfrm>
            <a:off x="14734256" y="8245650"/>
            <a:ext cx="3581358" cy="2041350"/>
          </a:xfrm>
          <a:custGeom>
            <a:avLst/>
            <a:gdLst/>
            <a:ahLst/>
            <a:cxnLst/>
            <a:rect l="l" t="t" r="r" b="b"/>
            <a:pathLst>
              <a:path w="3581358" h="2041350">
                <a:moveTo>
                  <a:pt x="0" y="0"/>
                </a:moveTo>
                <a:lnTo>
                  <a:pt x="3581358" y="0"/>
                </a:lnTo>
                <a:lnTo>
                  <a:pt x="3581358" y="2041350"/>
                </a:lnTo>
                <a:lnTo>
                  <a:pt x="0" y="2041350"/>
                </a:lnTo>
                <a:lnTo>
                  <a:pt x="0" y="0"/>
                </a:lnTo>
                <a:close/>
              </a:path>
            </a:pathLst>
          </a:custGeom>
          <a:blipFill>
            <a:blip r:embed="rId2"/>
            <a:stretch>
              <a:fillRect l="-18514" t="-68106" r="-20305" b="-75440"/>
            </a:stretch>
          </a:blipFill>
        </p:spPr>
        <p:txBody>
          <a:bodyPr/>
          <a:lstStyle/>
          <a:p>
            <a:endParaRPr lang="en-US"/>
          </a:p>
        </p:txBody>
      </p:sp>
      <p:sp>
        <p:nvSpPr>
          <p:cNvPr id="29" name="TextBox 10">
            <a:extLst>
              <a:ext uri="{FF2B5EF4-FFF2-40B4-BE49-F238E27FC236}">
                <a16:creationId xmlns:a16="http://schemas.microsoft.com/office/drawing/2014/main" id="{7B954C40-6F29-80E7-E9CB-280C66A10996}"/>
              </a:ext>
            </a:extLst>
          </p:cNvPr>
          <p:cNvSpPr txBox="1"/>
          <p:nvPr/>
        </p:nvSpPr>
        <p:spPr>
          <a:xfrm>
            <a:off x="6881046" y="4475783"/>
            <a:ext cx="4680282" cy="451983"/>
          </a:xfrm>
          <a:prstGeom prst="rect">
            <a:avLst/>
          </a:prstGeom>
        </p:spPr>
        <p:txBody>
          <a:bodyPr lIns="0" tIns="0" rIns="0" bIns="0" rtlCol="0" anchor="t">
            <a:spAutoFit/>
          </a:bodyPr>
          <a:lstStyle/>
          <a:p>
            <a:pPr algn="ctr">
              <a:lnSpc>
                <a:spcPts val="3479"/>
              </a:lnSpc>
            </a:pPr>
            <a:r>
              <a:rPr lang="en-US" sz="2999" dirty="0">
                <a:solidFill>
                  <a:srgbClr val="FBF6F1"/>
                </a:solidFill>
              </a:rPr>
              <a:t> </a:t>
            </a:r>
          </a:p>
        </p:txBody>
      </p:sp>
      <p:sp>
        <p:nvSpPr>
          <p:cNvPr id="14" name="TextBox 13">
            <a:extLst>
              <a:ext uri="{FF2B5EF4-FFF2-40B4-BE49-F238E27FC236}">
                <a16:creationId xmlns:a16="http://schemas.microsoft.com/office/drawing/2014/main" id="{CFA63CC5-2D4F-F2FA-C1D0-97CC3683C0D4}"/>
              </a:ext>
            </a:extLst>
          </p:cNvPr>
          <p:cNvSpPr txBox="1"/>
          <p:nvPr/>
        </p:nvSpPr>
        <p:spPr>
          <a:xfrm>
            <a:off x="1296387" y="2106733"/>
            <a:ext cx="15849600" cy="830997"/>
          </a:xfrm>
          <a:prstGeom prst="rect">
            <a:avLst/>
          </a:prstGeom>
          <a:solidFill>
            <a:schemeClr val="bg2">
              <a:lumMod val="50000"/>
            </a:schemeClr>
          </a:solidFill>
          <a:effectLst>
            <a:outerShdw blurRad="40000" dist="23000" dir="5400000" rotWithShape="0">
              <a:srgbClr val="000000">
                <a:alpha val="35000"/>
              </a:srgbClr>
            </a:outerShdw>
          </a:effectLst>
        </p:spPr>
        <p:style>
          <a:lnRef idx="1">
            <a:schemeClr val="accent4"/>
          </a:lnRef>
          <a:fillRef idx="3">
            <a:schemeClr val="accent4"/>
          </a:fillRef>
          <a:effectRef idx="2">
            <a:schemeClr val="accent4"/>
          </a:effectRef>
          <a:fontRef idx="minor">
            <a:schemeClr val="lt1"/>
          </a:fontRef>
        </p:style>
        <p:txBody>
          <a:bodyPr wrap="square" lIns="91440" tIns="45720" rIns="91440" bIns="45720" rtlCol="0" anchor="t">
            <a:spAutoFit/>
          </a:bodyPr>
          <a:lstStyle/>
          <a:p>
            <a:r>
              <a:rPr lang="en-US" sz="2400" b="1" dirty="0">
                <a:solidFill>
                  <a:schemeClr val="accent3">
                    <a:lumMod val="20000"/>
                    <a:lumOff val="80000"/>
                  </a:schemeClr>
                </a:solidFill>
                <a:effectLst>
                  <a:glow rad="101600">
                    <a:schemeClr val="accent3">
                      <a:satMod val="175000"/>
                      <a:alpha val="40000"/>
                    </a:schemeClr>
                  </a:glow>
                </a:effectLst>
                <a:latin typeface="Century Gothic" panose="020B0502020202020204" pitchFamily="34" charset="0"/>
              </a:rPr>
              <a:t>Waste reduction management is crucial for minimizing environmental pollution through effective waste prevention policies</a:t>
            </a:r>
            <a:r>
              <a:rPr lang="en-US" sz="2400" b="1" dirty="0">
                <a:effectLst>
                  <a:glow rad="101600">
                    <a:schemeClr val="accent3">
                      <a:satMod val="175000"/>
                      <a:alpha val="40000"/>
                    </a:schemeClr>
                  </a:glow>
                </a:effectLst>
                <a:latin typeface="Century Gothic" panose="020B0502020202020204" pitchFamily="34" charset="0"/>
              </a:rPr>
              <a:t> </a:t>
            </a:r>
            <a:endParaRPr lang="el-GR" sz="2400" b="1" dirty="0">
              <a:effectLst>
                <a:glow rad="101600">
                  <a:schemeClr val="accent3">
                    <a:satMod val="175000"/>
                    <a:alpha val="40000"/>
                  </a:schemeClr>
                </a:glow>
              </a:effectLst>
              <a:latin typeface="Century Gothic" panose="020B0502020202020204" pitchFamily="34" charset="0"/>
            </a:endParaRPr>
          </a:p>
        </p:txBody>
      </p:sp>
      <p:sp>
        <p:nvSpPr>
          <p:cNvPr id="18" name="TextBox 17">
            <a:extLst>
              <a:ext uri="{FF2B5EF4-FFF2-40B4-BE49-F238E27FC236}">
                <a16:creationId xmlns:a16="http://schemas.microsoft.com/office/drawing/2014/main" id="{0CDE7000-584D-E1F3-BB2C-F2911F53FDD4}"/>
              </a:ext>
            </a:extLst>
          </p:cNvPr>
          <p:cNvSpPr txBox="1"/>
          <p:nvPr/>
        </p:nvSpPr>
        <p:spPr>
          <a:xfrm>
            <a:off x="1296387" y="3119772"/>
            <a:ext cx="6705600" cy="1754326"/>
          </a:xfrm>
          <a:prstGeom prst="rect">
            <a:avLst/>
          </a:prstGeom>
          <a:solidFill>
            <a:schemeClr val="bg2">
              <a:lumMod val="50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dirty="0">
                <a:solidFill>
                  <a:schemeClr val="accent3">
                    <a:lumMod val="20000"/>
                    <a:lumOff val="80000"/>
                  </a:schemeClr>
                </a:solidFill>
                <a:latin typeface="Century Gothic" panose="020B0502020202020204" pitchFamily="34" charset="0"/>
              </a:rPr>
              <a:t>The focus is on designing and producing goods that generate less waste and are less toxic. Strategies include: reusing, recycling, and using safer materials. The benefits include reduced resource use, lower energy consumption, fewer emissions and less landfill waste. Moreover, recycling contributes to jo creation and economic growth.</a:t>
            </a:r>
            <a:endParaRPr lang="el-GR" dirty="0">
              <a:solidFill>
                <a:schemeClr val="accent3">
                  <a:lumMod val="20000"/>
                  <a:lumOff val="80000"/>
                </a:schemeClr>
              </a:solidFill>
              <a:latin typeface="Century Gothic" panose="020B0502020202020204" pitchFamily="34" charset="0"/>
            </a:endParaRPr>
          </a:p>
        </p:txBody>
      </p:sp>
      <p:sp>
        <p:nvSpPr>
          <p:cNvPr id="19" name="TextBox 18">
            <a:extLst>
              <a:ext uri="{FF2B5EF4-FFF2-40B4-BE49-F238E27FC236}">
                <a16:creationId xmlns:a16="http://schemas.microsoft.com/office/drawing/2014/main" id="{008C1320-0F8D-4C47-319B-CE694D14128D}"/>
              </a:ext>
            </a:extLst>
          </p:cNvPr>
          <p:cNvSpPr txBox="1"/>
          <p:nvPr/>
        </p:nvSpPr>
        <p:spPr>
          <a:xfrm>
            <a:off x="8622729" y="2973108"/>
            <a:ext cx="6248400" cy="6694140"/>
          </a:xfrm>
          <a:prstGeom prst="rect">
            <a:avLst/>
          </a:prstGeom>
          <a:noFill/>
        </p:spPr>
        <p:txBody>
          <a:bodyPr wrap="square" rtlCol="0">
            <a:spAutoFit/>
          </a:bodyPr>
          <a:lstStyle/>
          <a:p>
            <a:r>
              <a:rPr lang="en-US" sz="2400" b="1" dirty="0">
                <a:latin typeface="Century Gothic" panose="020B0502020202020204" pitchFamily="34" charset="0"/>
              </a:rPr>
              <a:t>Simple steps and measures to achieve waste reduction:</a:t>
            </a:r>
          </a:p>
          <a:p>
            <a:endParaRPr lang="en-US" sz="2400" b="1" dirty="0"/>
          </a:p>
          <a:p>
            <a:pPr marL="285750" indent="-285750">
              <a:buFont typeface="Arial" panose="020B0604020202020204" pitchFamily="34" charset="0"/>
              <a:buChar char="•"/>
            </a:pPr>
            <a:r>
              <a:rPr lang="en-US" sz="1700" dirty="0">
                <a:latin typeface="Century Gothic" panose="020B0502020202020204" pitchFamily="34" charset="0"/>
              </a:rPr>
              <a:t>Invest in durable materials that are high- quality, long-lasting, saving energy and costs</a:t>
            </a:r>
          </a:p>
          <a:p>
            <a:endParaRPr lang="en-US" sz="1700" dirty="0">
              <a:latin typeface="Century Gothic" panose="020B0502020202020204" pitchFamily="34" charset="0"/>
            </a:endParaRPr>
          </a:p>
          <a:p>
            <a:pPr marL="285750" indent="-285750">
              <a:buFont typeface="Arial" panose="020B0604020202020204" pitchFamily="34" charset="0"/>
              <a:buChar char="•"/>
            </a:pPr>
            <a:r>
              <a:rPr lang="en-US" sz="1700" dirty="0">
                <a:latin typeface="Century Gothic" panose="020B0502020202020204" pitchFamily="34" charset="0"/>
              </a:rPr>
              <a:t>Implement recycling programs  and keep your personnel engaged to the culture of recycling in the company</a:t>
            </a:r>
          </a:p>
          <a:p>
            <a:endParaRPr lang="en-US" sz="1700" dirty="0">
              <a:latin typeface="Century Gothic" panose="020B0502020202020204" pitchFamily="34" charset="0"/>
            </a:endParaRPr>
          </a:p>
          <a:p>
            <a:pPr marL="285750" indent="-285750">
              <a:buFont typeface="Arial" panose="020B0604020202020204" pitchFamily="34" charset="0"/>
              <a:buChar char="•"/>
            </a:pPr>
            <a:r>
              <a:rPr lang="en-US" sz="1700" dirty="0">
                <a:latin typeface="Century Gothic" panose="020B0502020202020204" pitchFamily="34" charset="0"/>
              </a:rPr>
              <a:t>Reduce plastic use and opt for reusable or biodegradable materials </a:t>
            </a:r>
          </a:p>
          <a:p>
            <a:endParaRPr lang="en-US" sz="1700" dirty="0">
              <a:latin typeface="Century Gothic" panose="020B0502020202020204" pitchFamily="34" charset="0"/>
            </a:endParaRPr>
          </a:p>
          <a:p>
            <a:pPr marL="285750" indent="-285750">
              <a:buFont typeface="Arial" panose="020B0604020202020204" pitchFamily="34" charset="0"/>
              <a:buChar char="•"/>
            </a:pPr>
            <a:r>
              <a:rPr lang="en-US" sz="1700" dirty="0">
                <a:latin typeface="Century Gothic" panose="020B0502020202020204" pitchFamily="34" charset="0"/>
              </a:rPr>
              <a:t>Address food waste by training your employees on the matter and donate unused food to local communities</a:t>
            </a:r>
          </a:p>
          <a:p>
            <a:endParaRPr lang="en-US" sz="1700" dirty="0">
              <a:latin typeface="Century Gothic" panose="020B0502020202020204" pitchFamily="34" charset="0"/>
            </a:endParaRPr>
          </a:p>
          <a:p>
            <a:pPr marL="285750" indent="-285750">
              <a:buFont typeface="Arial" panose="020B0604020202020204" pitchFamily="34" charset="0"/>
              <a:buChar char="•"/>
            </a:pPr>
            <a:r>
              <a:rPr lang="en-US" sz="1700" dirty="0">
                <a:latin typeface="Century Gothic" panose="020B0502020202020204" pitchFamily="34" charset="0"/>
              </a:rPr>
              <a:t>Organize waste collection and separation by using separate bins for different waste, promoting recycling</a:t>
            </a:r>
          </a:p>
          <a:p>
            <a:endParaRPr lang="en-US" sz="1700" dirty="0">
              <a:latin typeface="Century Gothic" panose="020B0502020202020204" pitchFamily="34" charset="0"/>
            </a:endParaRPr>
          </a:p>
          <a:p>
            <a:pPr marL="285750" indent="-285750">
              <a:buFont typeface="Arial" panose="020B0604020202020204" pitchFamily="34" charset="0"/>
              <a:buChar char="•"/>
            </a:pPr>
            <a:r>
              <a:rPr lang="en-US" sz="1700" dirty="0">
                <a:latin typeface="Century Gothic" panose="020B0502020202020204" pitchFamily="34" charset="0"/>
              </a:rPr>
              <a:t>Boost sustainability by managing energy, waste effectively to improve the company’s reputation</a:t>
            </a:r>
          </a:p>
          <a:p>
            <a:endParaRPr lang="en-US" sz="1700" dirty="0">
              <a:latin typeface="Century Gothic" panose="020B0502020202020204" pitchFamily="34" charset="0"/>
            </a:endParaRPr>
          </a:p>
          <a:p>
            <a:pPr marL="285750" indent="-285750">
              <a:buFont typeface="Arial" panose="020B0604020202020204" pitchFamily="34" charset="0"/>
              <a:buChar char="•"/>
            </a:pPr>
            <a:r>
              <a:rPr lang="en-US" sz="1700" dirty="0">
                <a:latin typeface="Century Gothic" panose="020B0502020202020204" pitchFamily="34" charset="0"/>
              </a:rPr>
              <a:t>Preserve natural resources by reusing water, metal and trees </a:t>
            </a:r>
            <a:endParaRPr lang="el-GR" sz="1700" dirty="0">
              <a:latin typeface="Century Gothic" panose="020B0502020202020204" pitchFamily="34" charset="0"/>
            </a:endParaRPr>
          </a:p>
        </p:txBody>
      </p:sp>
    </p:spTree>
    <p:extLst>
      <p:ext uri="{BB962C8B-B14F-4D97-AF65-F5344CB8AC3E}">
        <p14:creationId xmlns:p14="http://schemas.microsoft.com/office/powerpoint/2010/main" val="779405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634</TotalTime>
  <Words>1997</Words>
  <Application>Microsoft Office PowerPoint</Application>
  <PresentationFormat>Custom</PresentationFormat>
  <Paragraphs>232</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Mng &amp; Coord Plan_Women Greener</dc:title>
  <cp:lastModifiedBy>Events @ SEGE</cp:lastModifiedBy>
  <cp:revision>11</cp:revision>
  <dcterms:created xsi:type="dcterms:W3CDTF">2006-08-16T00:00:00Z</dcterms:created>
  <dcterms:modified xsi:type="dcterms:W3CDTF">2024-09-09T14:43:38Z</dcterms:modified>
  <dc:identifier>DAF7dEt6gQ8</dc:identifier>
</cp:coreProperties>
</file>