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60" r:id="rId4"/>
    <p:sldId id="278" r:id="rId5"/>
    <p:sldId id="279" r:id="rId6"/>
    <p:sldId id="258" r:id="rId7"/>
    <p:sldId id="282" r:id="rId8"/>
    <p:sldId id="283" r:id="rId9"/>
    <p:sldId id="263" r:id="rId10"/>
    <p:sldId id="264" r:id="rId11"/>
    <p:sldId id="281" r:id="rId12"/>
    <p:sldId id="269" r:id="rId13"/>
    <p:sldId id="285" r:id="rId14"/>
    <p:sldId id="270" r:id="rId15"/>
    <p:sldId id="284" r:id="rId16"/>
    <p:sldId id="271" r:id="rId17"/>
    <p:sldId id="272" r:id="rId18"/>
    <p:sldId id="274" r:id="rId19"/>
    <p:sldId id="280" r:id="rId20"/>
    <p:sldId id="273" r:id="rId21"/>
    <p:sldId id="276" r:id="rId22"/>
    <p:sldId id="277" r:id="rId23"/>
    <p:sldId id="268" r:id="rId24"/>
  </p:sldIdLst>
  <p:sldSz cx="18288000" cy="10287000"/>
  <p:notesSz cx="6858000" cy="9144000"/>
  <p:embeddedFontLst>
    <p:embeddedFont>
      <p:font typeface="Martel Bold" panose="020B0604020202020204" charset="0"/>
      <p:regular r:id="rId26"/>
    </p:embeddedFont>
    <p:embeddedFont>
      <p:font typeface="Martel Heavy"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B3B"/>
    <a:srgbClr val="33CC33"/>
    <a:srgbClr val="FBF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146" autoAdjust="0"/>
  </p:normalViewPr>
  <p:slideViewPr>
    <p:cSldViewPr>
      <p:cViewPr varScale="1">
        <p:scale>
          <a:sx n="71" d="100"/>
          <a:sy n="71" d="100"/>
        </p:scale>
        <p:origin x="7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AE882-42F9-427D-B12B-88B7D959BFB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BFF40EE-BC1A-461D-929D-A5E4741A8069}">
      <dgm:prSet custT="1"/>
      <dgm:spPr>
        <a:solidFill>
          <a:srgbClr val="1C7B3B"/>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pPr marL="0" lvl="0" indent="0" algn="ctr" defTabSz="933450">
            <a:lnSpc>
              <a:spcPct val="90000"/>
            </a:lnSpc>
            <a:spcBef>
              <a:spcPct val="0"/>
            </a:spcBef>
            <a:spcAft>
              <a:spcPct val="35000"/>
            </a:spcAft>
            <a:buNone/>
          </a:pPr>
          <a:r>
            <a:rPr lang="en-US" sz="2100" kern="1200" dirty="0">
              <a:solidFill>
                <a:prstClr val="white"/>
              </a:solidFill>
              <a:latin typeface="Calibri"/>
              <a:ea typeface="+mn-ea"/>
              <a:cs typeface="+mn-cs"/>
            </a:rPr>
            <a:t>1.Women and green entrepreneurship are interconnected, emphasizing innovation, sustainability, and societal well-being.</a:t>
          </a:r>
        </a:p>
      </dgm:t>
    </dgm:pt>
    <dgm:pt modelId="{E0E71CD5-C0C6-4327-9989-A317F20DB06A}" type="parTrans" cxnId="{2E1FECDC-875C-4D57-8E7A-04089BE84030}">
      <dgm:prSet/>
      <dgm:spPr/>
      <dgm:t>
        <a:bodyPr/>
        <a:lstStyle/>
        <a:p>
          <a:endParaRPr lang="en-US"/>
        </a:p>
      </dgm:t>
    </dgm:pt>
    <dgm:pt modelId="{C83F3B6E-3118-4BF1-8709-2DC659FAA983}" type="sibTrans" cxnId="{2E1FECDC-875C-4D57-8E7A-04089BE84030}">
      <dgm:prSet/>
      <dgm:spPr>
        <a:solidFill>
          <a:schemeClr val="accent3">
            <a:lumMod val="60000"/>
            <a:lumOff val="40000"/>
          </a:schemeClr>
        </a:solidFill>
      </dgm:spPr>
      <dgm:t>
        <a:bodyPr/>
        <a:lstStyle/>
        <a:p>
          <a:endParaRPr lang="en-US"/>
        </a:p>
      </dgm:t>
    </dgm:pt>
    <dgm:pt modelId="{FD4D794C-B668-4916-9B42-D2489AC6796E}">
      <dgm:prSet custT="1"/>
      <dgm:spPr>
        <a:solidFill>
          <a:srgbClr val="1C7B3B"/>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r>
            <a:rPr lang="en-US" sz="2100" kern="1200" dirty="0">
              <a:solidFill>
                <a:prstClr val="white"/>
              </a:solidFill>
              <a:latin typeface="Calibri"/>
              <a:ea typeface="+mn-ea"/>
              <a:cs typeface="+mn-cs"/>
            </a:rPr>
            <a:t>2.Women entrepreneurs bring unique perspectives and innovative solutions, particularly in green entrepreneurship.</a:t>
          </a:r>
        </a:p>
      </dgm:t>
    </dgm:pt>
    <dgm:pt modelId="{16EA720C-11AF-4EDF-B638-07868CC7AAB3}" type="parTrans" cxnId="{FD244038-5D29-47BB-8668-CD6F902F5FA1}">
      <dgm:prSet/>
      <dgm:spPr/>
      <dgm:t>
        <a:bodyPr/>
        <a:lstStyle/>
        <a:p>
          <a:endParaRPr lang="en-US"/>
        </a:p>
      </dgm:t>
    </dgm:pt>
    <dgm:pt modelId="{D0E5F168-1741-4981-A6F9-E2D91C46B330}" type="sibTrans" cxnId="{FD244038-5D29-47BB-8668-CD6F902F5FA1}">
      <dgm:prSet/>
      <dgm:spPr>
        <a:solidFill>
          <a:srgbClr val="9BBB59">
            <a:lumMod val="60000"/>
            <a:lumOff val="40000"/>
          </a:srgbClr>
        </a:solidFill>
        <a:ln>
          <a:noFill/>
        </a:ln>
        <a:effectLst/>
      </dgm:spPr>
      <dgm:t>
        <a:bodyPr/>
        <a:lstStyle/>
        <a:p>
          <a:endParaRPr lang="en-US"/>
        </a:p>
      </dgm:t>
    </dgm:pt>
    <dgm:pt modelId="{1FBB9C87-BFD1-42CF-99AE-5785972AAD1E}">
      <dgm:prSet custT="1"/>
      <dgm:spPr>
        <a:solidFill>
          <a:srgbClr val="1C7B3B"/>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r>
            <a:rPr lang="en-US" sz="2100" kern="1200" dirty="0"/>
            <a:t>3.Women-led businesses contribute to </a:t>
          </a:r>
          <a:r>
            <a:rPr lang="en-US" sz="2100" kern="1200" dirty="0">
              <a:solidFill>
                <a:prstClr val="white"/>
              </a:solidFill>
              <a:latin typeface="Calibri"/>
              <a:ea typeface="+mn-ea"/>
              <a:cs typeface="+mn-cs"/>
            </a:rPr>
            <a:t>sustainable</a:t>
          </a:r>
          <a:r>
            <a:rPr lang="en-US" sz="2100" kern="1200" dirty="0"/>
            <a:t> </a:t>
          </a:r>
          <a:r>
            <a:rPr lang="en-US" sz="2100" kern="1200" dirty="0">
              <a:solidFill>
                <a:prstClr val="white"/>
              </a:solidFill>
              <a:latin typeface="Calibri"/>
              <a:ea typeface="+mn-ea"/>
              <a:cs typeface="+mn-cs"/>
            </a:rPr>
            <a:t>products</a:t>
          </a:r>
          <a:r>
            <a:rPr lang="en-US" sz="2100" kern="1200" dirty="0"/>
            <a:t> and services that address </a:t>
          </a:r>
          <a:r>
            <a:rPr lang="en-US" sz="2100" kern="1200" dirty="0">
              <a:solidFill>
                <a:prstClr val="white"/>
              </a:solidFill>
              <a:latin typeface="Calibri"/>
              <a:ea typeface="+mn-ea"/>
              <a:cs typeface="+mn-cs"/>
            </a:rPr>
            <a:t>environmental</a:t>
          </a:r>
          <a:r>
            <a:rPr lang="en-US" sz="2100" kern="1200" dirty="0"/>
            <a:t> challenges.</a:t>
          </a:r>
        </a:p>
      </dgm:t>
    </dgm:pt>
    <dgm:pt modelId="{E86B7096-335E-42DA-830D-75F0BE3D7917}" type="parTrans" cxnId="{8CC70AF5-F329-4B8D-B831-63FCBC965823}">
      <dgm:prSet/>
      <dgm:spPr/>
      <dgm:t>
        <a:bodyPr/>
        <a:lstStyle/>
        <a:p>
          <a:endParaRPr lang="en-US"/>
        </a:p>
      </dgm:t>
    </dgm:pt>
    <dgm:pt modelId="{A7FE4CC9-C8DD-4C49-BD07-7330F8C89185}" type="sibTrans" cxnId="{8CC70AF5-F329-4B8D-B831-63FCBC965823}">
      <dgm:prSet/>
      <dgm:spPr>
        <a:solidFill>
          <a:srgbClr val="9BBB59">
            <a:lumMod val="60000"/>
            <a:lumOff val="40000"/>
          </a:srgbClr>
        </a:solidFill>
        <a:ln>
          <a:noFill/>
        </a:ln>
        <a:effectLst/>
      </dgm:spPr>
      <dgm:t>
        <a:bodyPr/>
        <a:lstStyle/>
        <a:p>
          <a:endParaRPr lang="en-US"/>
        </a:p>
      </dgm:t>
    </dgm:pt>
    <dgm:pt modelId="{F7BB63B8-F7CE-4DC5-B306-7713F0CF64E9}">
      <dgm:prSet custT="1"/>
      <dgm:spPr>
        <a:solidFill>
          <a:srgbClr val="1C7B3B"/>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r>
            <a:rPr lang="en-US" sz="2200" dirty="0"/>
            <a:t>4</a:t>
          </a:r>
          <a:r>
            <a:rPr lang="en-US" sz="1800" dirty="0"/>
            <a:t>.2</a:t>
          </a:r>
          <a:r>
            <a:rPr lang="en-US" sz="2200" dirty="0"/>
            <a:t>These businesses often prioritize social and community impact, aligning with the goals of green entrepreneurship.</a:t>
          </a:r>
        </a:p>
      </dgm:t>
    </dgm:pt>
    <dgm:pt modelId="{F2688239-D13F-49AB-81F7-45B84CD4C0C7}" type="parTrans" cxnId="{3F016841-E1A0-4845-AF20-BDB7D8CA4D81}">
      <dgm:prSet/>
      <dgm:spPr/>
      <dgm:t>
        <a:bodyPr/>
        <a:lstStyle/>
        <a:p>
          <a:endParaRPr lang="en-US"/>
        </a:p>
      </dgm:t>
    </dgm:pt>
    <dgm:pt modelId="{5E0A15FD-4A8E-4335-B56E-A75204786AE2}" type="sibTrans" cxnId="{3F016841-E1A0-4845-AF20-BDB7D8CA4D81}">
      <dgm:prSet/>
      <dgm:spPr>
        <a:solidFill>
          <a:srgbClr val="9BBB59">
            <a:lumMod val="60000"/>
            <a:lumOff val="40000"/>
          </a:srgbClr>
        </a:solidFill>
        <a:ln>
          <a:noFill/>
        </a:ln>
        <a:effectLst/>
      </dgm:spPr>
      <dgm:t>
        <a:bodyPr/>
        <a:lstStyle/>
        <a:p>
          <a:endParaRPr lang="en-US"/>
        </a:p>
      </dgm:t>
    </dgm:pt>
    <dgm:pt modelId="{E5D62422-C49E-4274-8773-665303DF15DC}">
      <dgm:prSet custT="1"/>
      <dgm:spPr>
        <a:solidFill>
          <a:srgbClr val="1C7B3B"/>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r>
            <a:rPr lang="en-US" sz="2100" kern="1200" dirty="0"/>
            <a:t>4.</a:t>
          </a:r>
          <a:r>
            <a:rPr lang="en-US" sz="1800" kern="1200" dirty="0"/>
            <a:t>1</a:t>
          </a:r>
          <a:r>
            <a:rPr lang="en-US" sz="2100" kern="1200" dirty="0"/>
            <a:t>There is a growing push for policies and funding that </a:t>
          </a:r>
          <a:r>
            <a:rPr lang="en-US" sz="1900" kern="1200" dirty="0">
              <a:solidFill>
                <a:prstClr val="white"/>
              </a:solidFill>
              <a:latin typeface="Calibri"/>
              <a:ea typeface="+mn-ea"/>
              <a:cs typeface="+mn-cs"/>
            </a:rPr>
            <a:t>offer</a:t>
          </a:r>
          <a:r>
            <a:rPr lang="en-US" sz="2100" kern="1200" dirty="0"/>
            <a:t> subsidies and incentives for green business initiatives.</a:t>
          </a:r>
        </a:p>
      </dgm:t>
    </dgm:pt>
    <dgm:pt modelId="{E78FD23A-200C-4D19-82A2-943E8120B8B9}" type="parTrans" cxnId="{16910820-7C5F-47F0-8589-553D46DF06AD}">
      <dgm:prSet/>
      <dgm:spPr/>
      <dgm:t>
        <a:bodyPr/>
        <a:lstStyle/>
        <a:p>
          <a:endParaRPr lang="en-US"/>
        </a:p>
      </dgm:t>
    </dgm:pt>
    <dgm:pt modelId="{AC371B56-8651-44B0-83CF-6069F6A5FB7E}" type="sibTrans" cxnId="{16910820-7C5F-47F0-8589-553D46DF06AD}">
      <dgm:prSet/>
      <dgm:spPr>
        <a:solidFill>
          <a:srgbClr val="9BBB59">
            <a:lumMod val="60000"/>
            <a:lumOff val="40000"/>
          </a:srgbClr>
        </a:solidFill>
        <a:ln>
          <a:noFill/>
        </a:ln>
        <a:effectLst/>
      </dgm:spPr>
      <dgm:t>
        <a:bodyPr/>
        <a:lstStyle/>
        <a:p>
          <a:endParaRPr lang="en-US"/>
        </a:p>
      </dgm:t>
    </dgm:pt>
    <dgm:pt modelId="{071273B6-5BBC-4284-BDB6-C5B20C1D15BA}">
      <dgm:prSet custT="1"/>
      <dgm:spPr>
        <a:solidFill>
          <a:srgbClr val="1C7B3B"/>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r>
            <a:rPr lang="en-US" sz="2100" kern="1200" dirty="0">
              <a:solidFill>
                <a:prstClr val="white"/>
              </a:solidFill>
              <a:latin typeface="Calibri"/>
              <a:ea typeface="+mn-ea"/>
              <a:cs typeface="+mn-cs"/>
            </a:rPr>
            <a:t>4.</a:t>
          </a:r>
          <a:r>
            <a:rPr lang="en-US" sz="2100" kern="1200" dirty="0"/>
            <a:t> Women in green entrepreneurship can </a:t>
          </a:r>
          <a:r>
            <a:rPr lang="en-US" sz="1900" kern="1200" dirty="0">
              <a:solidFill>
                <a:prstClr val="white"/>
              </a:solidFill>
              <a:latin typeface="Calibri"/>
              <a:ea typeface="+mn-ea"/>
              <a:cs typeface="+mn-cs"/>
            </a:rPr>
            <a:t>promote</a:t>
          </a:r>
          <a:r>
            <a:rPr lang="en-US" sz="2100" kern="1200" dirty="0"/>
            <a:t> gender equality by providing access to resources.</a:t>
          </a:r>
        </a:p>
      </dgm:t>
    </dgm:pt>
    <dgm:pt modelId="{AFBC15FA-35B7-4489-B650-1AF8A518DB3E}" type="parTrans" cxnId="{7BFF3CE1-2433-4602-A7DD-6DB2A4C4FD8A}">
      <dgm:prSet/>
      <dgm:spPr/>
      <dgm:t>
        <a:bodyPr/>
        <a:lstStyle/>
        <a:p>
          <a:endParaRPr lang="en-US"/>
        </a:p>
      </dgm:t>
    </dgm:pt>
    <dgm:pt modelId="{5B7BCEF4-00CF-4681-919D-23E83D50BF62}" type="sibTrans" cxnId="{7BFF3CE1-2433-4602-A7DD-6DB2A4C4FD8A}">
      <dgm:prSet/>
      <dgm:spPr>
        <a:solidFill>
          <a:srgbClr val="9BBB59">
            <a:lumMod val="60000"/>
            <a:lumOff val="40000"/>
          </a:srgbClr>
        </a:solidFill>
        <a:ln>
          <a:noFill/>
        </a:ln>
        <a:effectLst/>
      </dgm:spPr>
      <dgm:t>
        <a:bodyPr/>
        <a:lstStyle/>
        <a:p>
          <a:endParaRPr lang="en-US"/>
        </a:p>
      </dgm:t>
    </dgm:pt>
    <dgm:pt modelId="{2D1AFF3F-D878-4A64-BC3E-18843BCB738A}">
      <dgm:prSet/>
      <dgm:spPr>
        <a:solidFill>
          <a:srgbClr val="1C7B3B"/>
        </a:solidFill>
      </dgm:spPr>
      <dgm:t>
        <a:bodyPr/>
        <a:lstStyle/>
        <a:p>
          <a:r>
            <a:rPr lang="en-US" dirty="0"/>
            <a:t>5.Empowering women in this field can lead to significant economic growth and job creation.</a:t>
          </a:r>
        </a:p>
      </dgm:t>
    </dgm:pt>
    <dgm:pt modelId="{36BFEB96-5FF2-41F8-9A1A-0FE3BFA757E2}" type="parTrans" cxnId="{3E3E8C7F-D083-4B91-85BA-EAC7D0C4D030}">
      <dgm:prSet/>
      <dgm:spPr/>
      <dgm:t>
        <a:bodyPr/>
        <a:lstStyle/>
        <a:p>
          <a:endParaRPr lang="en-US"/>
        </a:p>
      </dgm:t>
    </dgm:pt>
    <dgm:pt modelId="{E083B677-F8EC-48CC-8B31-0A9DCAA8F450}" type="sibTrans" cxnId="{3E3E8C7F-D083-4B91-85BA-EAC7D0C4D030}">
      <dgm:prSet/>
      <dgm:spPr>
        <a:solidFill>
          <a:srgbClr val="9BBB59">
            <a:lumMod val="60000"/>
            <a:lumOff val="40000"/>
          </a:srgbClr>
        </a:solidFill>
        <a:ln>
          <a:noFill/>
        </a:ln>
        <a:effectLst/>
      </dgm:spPr>
      <dgm:t>
        <a:bodyPr/>
        <a:lstStyle/>
        <a:p>
          <a:endParaRPr lang="en-US"/>
        </a:p>
      </dgm:t>
    </dgm:pt>
    <dgm:pt modelId="{68FF54E4-0FF9-42C8-A0FF-87F0D3405207}">
      <dgm:prSet custT="1"/>
      <dgm:spPr>
        <a:solidFill>
          <a:srgbClr val="1C7B3B"/>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r>
            <a:rPr lang="en-US" sz="2100" kern="1200" dirty="0"/>
            <a:t>6.Women leaders in green entrepreneurship serve as role models and advocates </a:t>
          </a:r>
          <a:r>
            <a:rPr lang="en-US" sz="1900" kern="1200" dirty="0">
              <a:solidFill>
                <a:prstClr val="white"/>
              </a:solidFill>
              <a:latin typeface="Calibri"/>
              <a:ea typeface="+mn-ea"/>
              <a:cs typeface="+mn-cs"/>
            </a:rPr>
            <a:t>for</a:t>
          </a:r>
          <a:r>
            <a:rPr lang="en-US" sz="2100" kern="1200" dirty="0"/>
            <a:t> sustainable practices.</a:t>
          </a:r>
        </a:p>
      </dgm:t>
    </dgm:pt>
    <dgm:pt modelId="{CF057635-6EA1-4577-AA32-E9803750C495}" type="parTrans" cxnId="{636888AA-0CE1-4AE9-83C8-415526787025}">
      <dgm:prSet/>
      <dgm:spPr/>
      <dgm:t>
        <a:bodyPr/>
        <a:lstStyle/>
        <a:p>
          <a:endParaRPr lang="en-US"/>
        </a:p>
      </dgm:t>
    </dgm:pt>
    <dgm:pt modelId="{319AF8A6-D65F-4651-AE0F-5A68A9B07AA0}" type="sibTrans" cxnId="{636888AA-0CE1-4AE9-83C8-415526787025}">
      <dgm:prSet/>
      <dgm:spPr>
        <a:solidFill>
          <a:srgbClr val="9BBB59">
            <a:lumMod val="60000"/>
            <a:lumOff val="40000"/>
          </a:srgbClr>
        </a:solidFill>
        <a:ln>
          <a:noFill/>
        </a:ln>
        <a:effectLst/>
      </dgm:spPr>
      <dgm:t>
        <a:bodyPr/>
        <a:lstStyle/>
        <a:p>
          <a:endParaRPr lang="en-US"/>
        </a:p>
      </dgm:t>
    </dgm:pt>
    <dgm:pt modelId="{B3D621A8-66BA-489E-B376-54C806F33F6A}">
      <dgm:prSet custT="1"/>
      <dgm:spPr>
        <a:solidFill>
          <a:srgbClr val="1C7B3B"/>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pPr marL="0" lvl="0" indent="0" algn="ctr" defTabSz="933450">
            <a:lnSpc>
              <a:spcPct val="90000"/>
            </a:lnSpc>
            <a:spcBef>
              <a:spcPct val="0"/>
            </a:spcBef>
            <a:spcAft>
              <a:spcPct val="35000"/>
            </a:spcAft>
            <a:buNone/>
          </a:pPr>
          <a:r>
            <a:rPr lang="en-US" sz="2100" kern="1200" dirty="0">
              <a:solidFill>
                <a:prstClr val="white"/>
              </a:solidFill>
              <a:latin typeface="Calibri"/>
              <a:ea typeface="+mn-ea"/>
              <a:cs typeface="+mn-cs"/>
            </a:rPr>
            <a:t>6.</a:t>
          </a:r>
          <a:r>
            <a:rPr lang="en-US" sz="1800" kern="1200" dirty="0">
              <a:solidFill>
                <a:prstClr val="white"/>
              </a:solidFill>
              <a:latin typeface="Calibri"/>
              <a:ea typeface="+mn-ea"/>
              <a:cs typeface="+mn-cs"/>
            </a:rPr>
            <a:t>1</a:t>
          </a:r>
          <a:r>
            <a:rPr lang="en-US" sz="2100" kern="1200" dirty="0">
              <a:solidFill>
                <a:prstClr val="white"/>
              </a:solidFill>
              <a:latin typeface="Calibri"/>
              <a:ea typeface="+mn-ea"/>
              <a:cs typeface="+mn-cs"/>
            </a:rPr>
            <a:t>They inspire other women to enter the field and promote environmental stewardship.</a:t>
          </a:r>
        </a:p>
      </dgm:t>
    </dgm:pt>
    <dgm:pt modelId="{583163A4-8F5E-4048-8887-E29B79C1E10C}" type="parTrans" cxnId="{6CFAB824-C5C1-426C-9AED-D30C478F0EDD}">
      <dgm:prSet/>
      <dgm:spPr/>
      <dgm:t>
        <a:bodyPr/>
        <a:lstStyle/>
        <a:p>
          <a:endParaRPr lang="en-US"/>
        </a:p>
      </dgm:t>
    </dgm:pt>
    <dgm:pt modelId="{F3EF86FE-90B4-4EC8-BCC4-3C94E712CD93}" type="sibTrans" cxnId="{6CFAB824-C5C1-426C-9AED-D30C478F0EDD}">
      <dgm:prSet/>
      <dgm:spPr/>
      <dgm:t>
        <a:bodyPr/>
        <a:lstStyle/>
        <a:p>
          <a:endParaRPr lang="en-US"/>
        </a:p>
      </dgm:t>
    </dgm:pt>
    <dgm:pt modelId="{C8D27106-32BE-4F59-AFA4-5CD9D3787E5C}" type="pres">
      <dgm:prSet presAssocID="{D15AE882-42F9-427D-B12B-88B7D959BFBB}" presName="Name0" presStyleCnt="0">
        <dgm:presLayoutVars>
          <dgm:dir/>
          <dgm:resizeHandles/>
        </dgm:presLayoutVars>
      </dgm:prSet>
      <dgm:spPr/>
    </dgm:pt>
    <dgm:pt modelId="{7A0B1AC0-22DA-4AC4-97E8-E8FE0DBFAA30}" type="pres">
      <dgm:prSet presAssocID="{1BFF40EE-BC1A-461D-929D-A5E4741A8069}" presName="compNode" presStyleCnt="0"/>
      <dgm:spPr/>
    </dgm:pt>
    <dgm:pt modelId="{B6520458-F04B-4E3F-84D7-00AA1FB2CAF2}" type="pres">
      <dgm:prSet presAssocID="{1BFF40EE-BC1A-461D-929D-A5E4741A8069}" presName="dummyConnPt" presStyleCnt="0"/>
      <dgm:spPr/>
    </dgm:pt>
    <dgm:pt modelId="{782C5190-F294-4507-877A-01B5B4611295}" type="pres">
      <dgm:prSet presAssocID="{1BFF40EE-BC1A-461D-929D-A5E4741A8069}" presName="node" presStyleLbl="node1" presStyleIdx="0" presStyleCnt="9">
        <dgm:presLayoutVars>
          <dgm:bulletEnabled val="1"/>
        </dgm:presLayoutVars>
      </dgm:prSet>
      <dgm:spPr>
        <a:xfrm>
          <a:off x="2474565" y="2333"/>
          <a:ext cx="3204203" cy="1922522"/>
        </a:xfrm>
        <a:prstGeom prst="roundRect">
          <a:avLst>
            <a:gd name="adj" fmla="val 10000"/>
          </a:avLst>
        </a:prstGeom>
      </dgm:spPr>
    </dgm:pt>
    <dgm:pt modelId="{DA08D735-1D29-4D2B-9BAC-7A96FD27CF41}" type="pres">
      <dgm:prSet presAssocID="{C83F3B6E-3118-4BF1-8709-2DC659FAA983}" presName="sibTrans" presStyleLbl="bgSibTrans2D1" presStyleIdx="0" presStyleCnt="8"/>
      <dgm:spPr/>
    </dgm:pt>
    <dgm:pt modelId="{7C5CB2EA-25A5-4C2F-BFAF-092FAD5F307E}" type="pres">
      <dgm:prSet presAssocID="{FD4D794C-B668-4916-9B42-D2489AC6796E}" presName="compNode" presStyleCnt="0"/>
      <dgm:spPr/>
    </dgm:pt>
    <dgm:pt modelId="{1FAF52EE-D330-4D31-B3B2-AE8D93CE1AFD}" type="pres">
      <dgm:prSet presAssocID="{FD4D794C-B668-4916-9B42-D2489AC6796E}" presName="dummyConnPt" presStyleCnt="0"/>
      <dgm:spPr/>
    </dgm:pt>
    <dgm:pt modelId="{81A9D225-70E9-4CC2-96D2-F8F5F2190E7C}" type="pres">
      <dgm:prSet presAssocID="{FD4D794C-B668-4916-9B42-D2489AC6796E}" presName="node" presStyleLbl="node1" presStyleIdx="1" presStyleCnt="9">
        <dgm:presLayoutVars>
          <dgm:bulletEnabled val="1"/>
        </dgm:presLayoutVars>
      </dgm:prSet>
      <dgm:spPr>
        <a:xfrm>
          <a:off x="2474565" y="2405486"/>
          <a:ext cx="3204203" cy="1922522"/>
        </a:xfrm>
        <a:prstGeom prst="roundRect">
          <a:avLst>
            <a:gd name="adj" fmla="val 10000"/>
          </a:avLst>
        </a:prstGeom>
      </dgm:spPr>
    </dgm:pt>
    <dgm:pt modelId="{9F3B3A66-313A-43C7-8BF0-A25E07A65C9D}" type="pres">
      <dgm:prSet presAssocID="{D0E5F168-1741-4981-A6F9-E2D91C46B330}" presName="sibTrans" presStyleLbl="bgSibTrans2D1" presStyleIdx="1" presStyleCnt="8"/>
      <dgm:spPr>
        <a:xfrm rot="5400000">
          <a:off x="1920746" y="3930941"/>
          <a:ext cx="2396235" cy="288378"/>
        </a:xfrm>
        <a:prstGeom prst="rect">
          <a:avLst/>
        </a:prstGeom>
      </dgm:spPr>
    </dgm:pt>
    <dgm:pt modelId="{084DE58A-862F-4638-98EF-64852F9A1A80}" type="pres">
      <dgm:prSet presAssocID="{1FBB9C87-BFD1-42CF-99AE-5785972AAD1E}" presName="compNode" presStyleCnt="0"/>
      <dgm:spPr/>
    </dgm:pt>
    <dgm:pt modelId="{93AC952A-BC91-4F9F-96D0-CEC248B63F8D}" type="pres">
      <dgm:prSet presAssocID="{1FBB9C87-BFD1-42CF-99AE-5785972AAD1E}" presName="dummyConnPt" presStyleCnt="0"/>
      <dgm:spPr/>
    </dgm:pt>
    <dgm:pt modelId="{CC52F190-0ADF-4FCE-96A2-35A6E2748BF8}" type="pres">
      <dgm:prSet presAssocID="{1FBB9C87-BFD1-42CF-99AE-5785972AAD1E}" presName="node" presStyleLbl="node1" presStyleIdx="2" presStyleCnt="9">
        <dgm:presLayoutVars>
          <dgm:bulletEnabled val="1"/>
        </dgm:presLayoutVars>
      </dgm:prSet>
      <dgm:spPr>
        <a:xfrm>
          <a:off x="2474565" y="4808639"/>
          <a:ext cx="3204203" cy="1922522"/>
        </a:xfrm>
        <a:prstGeom prst="roundRect">
          <a:avLst>
            <a:gd name="adj" fmla="val 10000"/>
          </a:avLst>
        </a:prstGeom>
      </dgm:spPr>
    </dgm:pt>
    <dgm:pt modelId="{D5FC2B41-0858-452C-9DDD-756D96323EDC}" type="pres">
      <dgm:prSet presAssocID="{A7FE4CC9-C8DD-4C49-BD07-7330F8C89185}" presName="sibTrans" presStyleLbl="bgSibTrans2D1" presStyleIdx="2" presStyleCnt="8"/>
      <dgm:spPr>
        <a:xfrm>
          <a:off x="3122323" y="5132517"/>
          <a:ext cx="4254673" cy="288378"/>
        </a:xfrm>
        <a:prstGeom prst="rect">
          <a:avLst/>
        </a:prstGeom>
      </dgm:spPr>
    </dgm:pt>
    <dgm:pt modelId="{65F57845-C986-4663-9621-E6AC3604EB50}" type="pres">
      <dgm:prSet presAssocID="{F7BB63B8-F7CE-4DC5-B306-7713F0CF64E9}" presName="compNode" presStyleCnt="0"/>
      <dgm:spPr/>
    </dgm:pt>
    <dgm:pt modelId="{71F61894-6063-4EF9-9E2D-B1B236B2CDE2}" type="pres">
      <dgm:prSet presAssocID="{F7BB63B8-F7CE-4DC5-B306-7713F0CF64E9}" presName="dummyConnPt" presStyleCnt="0"/>
      <dgm:spPr/>
    </dgm:pt>
    <dgm:pt modelId="{434B705F-7BE4-4667-95AC-1CF7A0CD5329}" type="pres">
      <dgm:prSet presAssocID="{F7BB63B8-F7CE-4DC5-B306-7713F0CF64E9}" presName="node" presStyleLbl="node1" presStyleIdx="3" presStyleCnt="9">
        <dgm:presLayoutVars>
          <dgm:bulletEnabled val="1"/>
        </dgm:presLayoutVars>
      </dgm:prSet>
      <dgm:spPr>
        <a:xfrm>
          <a:off x="6736156" y="4808639"/>
          <a:ext cx="3204203" cy="1922522"/>
        </a:xfrm>
        <a:prstGeom prst="roundRect">
          <a:avLst>
            <a:gd name="adj" fmla="val 10000"/>
          </a:avLst>
        </a:prstGeom>
      </dgm:spPr>
    </dgm:pt>
    <dgm:pt modelId="{38824B5D-DF36-40CF-990E-298B568829DA}" type="pres">
      <dgm:prSet presAssocID="{5E0A15FD-4A8E-4335-B56E-A75204786AE2}" presName="sibTrans" presStyleLbl="bgSibTrans2D1" presStyleIdx="3" presStyleCnt="8"/>
      <dgm:spPr>
        <a:xfrm rot="16200000">
          <a:off x="6182337" y="3930941"/>
          <a:ext cx="2396235" cy="288378"/>
        </a:xfrm>
        <a:prstGeom prst="rect">
          <a:avLst/>
        </a:prstGeom>
      </dgm:spPr>
    </dgm:pt>
    <dgm:pt modelId="{34A7F554-661F-41D8-896E-D779797CB4F0}" type="pres">
      <dgm:prSet presAssocID="{E5D62422-C49E-4274-8773-665303DF15DC}" presName="compNode" presStyleCnt="0"/>
      <dgm:spPr/>
    </dgm:pt>
    <dgm:pt modelId="{64088E20-6C56-4742-8826-123CA4499077}" type="pres">
      <dgm:prSet presAssocID="{E5D62422-C49E-4274-8773-665303DF15DC}" presName="dummyConnPt" presStyleCnt="0"/>
      <dgm:spPr/>
    </dgm:pt>
    <dgm:pt modelId="{22BECB6E-040A-4A08-A4C5-8ADB603B6C96}" type="pres">
      <dgm:prSet presAssocID="{E5D62422-C49E-4274-8773-665303DF15DC}" presName="node" presStyleLbl="node1" presStyleIdx="4" presStyleCnt="9">
        <dgm:presLayoutVars>
          <dgm:bulletEnabled val="1"/>
        </dgm:presLayoutVars>
      </dgm:prSet>
      <dgm:spPr>
        <a:xfrm>
          <a:off x="6736156" y="2405486"/>
          <a:ext cx="3204203" cy="1922522"/>
        </a:xfrm>
        <a:prstGeom prst="roundRect">
          <a:avLst>
            <a:gd name="adj" fmla="val 10000"/>
          </a:avLst>
        </a:prstGeom>
      </dgm:spPr>
    </dgm:pt>
    <dgm:pt modelId="{2F4B8B69-4BC5-422F-80A3-1260DFBF3346}" type="pres">
      <dgm:prSet presAssocID="{AC371B56-8651-44B0-83CF-6069F6A5FB7E}" presName="sibTrans" presStyleLbl="bgSibTrans2D1" presStyleIdx="4" presStyleCnt="8"/>
      <dgm:spPr>
        <a:xfrm rot="16273584">
          <a:off x="6233085" y="1553636"/>
          <a:ext cx="2351996" cy="288378"/>
        </a:xfrm>
        <a:prstGeom prst="rect">
          <a:avLst/>
        </a:prstGeom>
      </dgm:spPr>
    </dgm:pt>
    <dgm:pt modelId="{68751968-6E38-49AD-A79C-6DABCBDAFBA6}" type="pres">
      <dgm:prSet presAssocID="{071273B6-5BBC-4284-BDB6-C5B20C1D15BA}" presName="compNode" presStyleCnt="0"/>
      <dgm:spPr/>
    </dgm:pt>
    <dgm:pt modelId="{4FA6197C-B7D5-46AF-ABAE-7381AB4EE7D1}" type="pres">
      <dgm:prSet presAssocID="{071273B6-5BBC-4284-BDB6-C5B20C1D15BA}" presName="dummyConnPt" presStyleCnt="0"/>
      <dgm:spPr/>
    </dgm:pt>
    <dgm:pt modelId="{69E70A44-7DDB-40DF-9EA6-5FC4A3FCDA74}" type="pres">
      <dgm:prSet presAssocID="{071273B6-5BBC-4284-BDB6-C5B20C1D15BA}" presName="node" presStyleLbl="node1" presStyleIdx="5" presStyleCnt="9" custLinFactNeighborX="1679" custLinFactNeighborY="2509">
        <dgm:presLayoutVars>
          <dgm:bulletEnabled val="1"/>
        </dgm:presLayoutVars>
      </dgm:prSet>
      <dgm:spPr>
        <a:xfrm>
          <a:off x="6789954" y="50569"/>
          <a:ext cx="3204203" cy="1922522"/>
        </a:xfrm>
        <a:prstGeom prst="roundRect">
          <a:avLst>
            <a:gd name="adj" fmla="val 10000"/>
          </a:avLst>
        </a:prstGeom>
      </dgm:spPr>
    </dgm:pt>
    <dgm:pt modelId="{0916D2C7-384A-4A8C-B690-F3430EC8C6E4}" type="pres">
      <dgm:prSet presAssocID="{5B7BCEF4-00CF-4681-919D-23E83D50BF62}" presName="sibTrans" presStyleLbl="bgSibTrans2D1" presStyleIdx="5" presStyleCnt="8"/>
      <dgm:spPr>
        <a:xfrm rot="21563388">
          <a:off x="7437593" y="352059"/>
          <a:ext cx="4204572" cy="288378"/>
        </a:xfrm>
        <a:prstGeom prst="rect">
          <a:avLst/>
        </a:prstGeom>
      </dgm:spPr>
    </dgm:pt>
    <dgm:pt modelId="{CF4B6545-2E6E-465A-8C83-CA1090388FBB}" type="pres">
      <dgm:prSet presAssocID="{2D1AFF3F-D878-4A64-BC3E-18843BCB738A}" presName="compNode" presStyleCnt="0"/>
      <dgm:spPr/>
    </dgm:pt>
    <dgm:pt modelId="{10F59707-58CC-4F96-BE90-2E9D97DFB70A}" type="pres">
      <dgm:prSet presAssocID="{2D1AFF3F-D878-4A64-BC3E-18843BCB738A}" presName="dummyConnPt" presStyleCnt="0"/>
      <dgm:spPr/>
    </dgm:pt>
    <dgm:pt modelId="{7D5A17E1-D112-4532-8005-EF0854207E29}" type="pres">
      <dgm:prSet presAssocID="{2D1AFF3F-D878-4A64-BC3E-18843BCB738A}" presName="node" presStyleLbl="node1" presStyleIdx="6" presStyleCnt="9">
        <dgm:presLayoutVars>
          <dgm:bulletEnabled val="1"/>
        </dgm:presLayoutVars>
      </dgm:prSet>
      <dgm:spPr/>
    </dgm:pt>
    <dgm:pt modelId="{A0ADC27D-81D2-422D-9599-6FF3E210A612}" type="pres">
      <dgm:prSet presAssocID="{E083B677-F8EC-48CC-8B31-0A9DCAA8F450}" presName="sibTrans" presStyleLbl="bgSibTrans2D1" presStyleIdx="6" presStyleCnt="8"/>
      <dgm:spPr>
        <a:xfrm rot="5400000">
          <a:off x="10443928" y="1527788"/>
          <a:ext cx="2396235" cy="288378"/>
        </a:xfrm>
        <a:prstGeom prst="rect">
          <a:avLst/>
        </a:prstGeom>
      </dgm:spPr>
    </dgm:pt>
    <dgm:pt modelId="{EB3062C3-4EDA-4314-A3FF-D9C8A294DAB4}" type="pres">
      <dgm:prSet presAssocID="{68FF54E4-0FF9-42C8-A0FF-87F0D3405207}" presName="compNode" presStyleCnt="0"/>
      <dgm:spPr/>
    </dgm:pt>
    <dgm:pt modelId="{9DA15952-4FFB-4EF3-86CA-06AEB246CAA6}" type="pres">
      <dgm:prSet presAssocID="{68FF54E4-0FF9-42C8-A0FF-87F0D3405207}" presName="dummyConnPt" presStyleCnt="0"/>
      <dgm:spPr/>
    </dgm:pt>
    <dgm:pt modelId="{FDDF7ED9-B55A-49CD-A06D-477C099EFF4D}" type="pres">
      <dgm:prSet presAssocID="{68FF54E4-0FF9-42C8-A0FF-87F0D3405207}" presName="node" presStyleLbl="node1" presStyleIdx="7" presStyleCnt="9">
        <dgm:presLayoutVars>
          <dgm:bulletEnabled val="1"/>
        </dgm:presLayoutVars>
      </dgm:prSet>
      <dgm:spPr>
        <a:xfrm>
          <a:off x="10997747" y="2405486"/>
          <a:ext cx="3204203" cy="1922522"/>
        </a:xfrm>
        <a:prstGeom prst="roundRect">
          <a:avLst>
            <a:gd name="adj" fmla="val 10000"/>
          </a:avLst>
        </a:prstGeom>
      </dgm:spPr>
    </dgm:pt>
    <dgm:pt modelId="{45A14772-811F-4D22-B559-DC138FB6154E}" type="pres">
      <dgm:prSet presAssocID="{319AF8A6-D65F-4651-AE0F-5A68A9B07AA0}" presName="sibTrans" presStyleLbl="bgSibTrans2D1" presStyleIdx="7" presStyleCnt="8"/>
      <dgm:spPr>
        <a:xfrm rot="5400000">
          <a:off x="10443928" y="3930941"/>
          <a:ext cx="2396235" cy="288378"/>
        </a:xfrm>
        <a:prstGeom prst="rect">
          <a:avLst/>
        </a:prstGeom>
      </dgm:spPr>
    </dgm:pt>
    <dgm:pt modelId="{C95B8C0D-67F4-44DC-93B1-A81B29FA2917}" type="pres">
      <dgm:prSet presAssocID="{B3D621A8-66BA-489E-B376-54C806F33F6A}" presName="compNode" presStyleCnt="0"/>
      <dgm:spPr/>
    </dgm:pt>
    <dgm:pt modelId="{6BC83592-445E-4519-AFE1-08073EFFE107}" type="pres">
      <dgm:prSet presAssocID="{B3D621A8-66BA-489E-B376-54C806F33F6A}" presName="dummyConnPt" presStyleCnt="0"/>
      <dgm:spPr/>
    </dgm:pt>
    <dgm:pt modelId="{3875E827-08E4-4F8D-9899-88273E4EC4FA}" type="pres">
      <dgm:prSet presAssocID="{B3D621A8-66BA-489E-B376-54C806F33F6A}" presName="node" presStyleLbl="node1" presStyleIdx="8" presStyleCnt="9">
        <dgm:presLayoutVars>
          <dgm:bulletEnabled val="1"/>
        </dgm:presLayoutVars>
      </dgm:prSet>
      <dgm:spPr>
        <a:xfrm>
          <a:off x="10997747" y="4808639"/>
          <a:ext cx="3204203" cy="1922522"/>
        </a:xfrm>
        <a:prstGeom prst="roundRect">
          <a:avLst>
            <a:gd name="adj" fmla="val 10000"/>
          </a:avLst>
        </a:prstGeom>
      </dgm:spPr>
    </dgm:pt>
  </dgm:ptLst>
  <dgm:cxnLst>
    <dgm:cxn modelId="{16910820-7C5F-47F0-8589-553D46DF06AD}" srcId="{D15AE882-42F9-427D-B12B-88B7D959BFBB}" destId="{E5D62422-C49E-4274-8773-665303DF15DC}" srcOrd="4" destOrd="0" parTransId="{E78FD23A-200C-4D19-82A2-943E8120B8B9}" sibTransId="{AC371B56-8651-44B0-83CF-6069F6A5FB7E}"/>
    <dgm:cxn modelId="{6CFAB824-C5C1-426C-9AED-D30C478F0EDD}" srcId="{D15AE882-42F9-427D-B12B-88B7D959BFBB}" destId="{B3D621A8-66BA-489E-B376-54C806F33F6A}" srcOrd="8" destOrd="0" parTransId="{583163A4-8F5E-4048-8887-E29B79C1E10C}" sibTransId="{F3EF86FE-90B4-4EC8-BCC4-3C94E712CD93}"/>
    <dgm:cxn modelId="{86B9552F-1F3F-4956-A93C-DFF982AF5C6D}" type="presOf" srcId="{A7FE4CC9-C8DD-4C49-BD07-7330F8C89185}" destId="{D5FC2B41-0858-452C-9DDD-756D96323EDC}" srcOrd="0" destOrd="0" presId="urn:microsoft.com/office/officeart/2005/8/layout/bProcess4"/>
    <dgm:cxn modelId="{FD244038-5D29-47BB-8668-CD6F902F5FA1}" srcId="{D15AE882-42F9-427D-B12B-88B7D959BFBB}" destId="{FD4D794C-B668-4916-9B42-D2489AC6796E}" srcOrd="1" destOrd="0" parTransId="{16EA720C-11AF-4EDF-B638-07868CC7AAB3}" sibTransId="{D0E5F168-1741-4981-A6F9-E2D91C46B330}"/>
    <dgm:cxn modelId="{AC9E1E5E-9CA9-48DE-9FE1-9668B9AD31F4}" type="presOf" srcId="{68FF54E4-0FF9-42C8-A0FF-87F0D3405207}" destId="{FDDF7ED9-B55A-49CD-A06D-477C099EFF4D}" srcOrd="0" destOrd="0" presId="urn:microsoft.com/office/officeart/2005/8/layout/bProcess4"/>
    <dgm:cxn modelId="{3F016841-E1A0-4845-AF20-BDB7D8CA4D81}" srcId="{D15AE882-42F9-427D-B12B-88B7D959BFBB}" destId="{F7BB63B8-F7CE-4DC5-B306-7713F0CF64E9}" srcOrd="3" destOrd="0" parTransId="{F2688239-D13F-49AB-81F7-45B84CD4C0C7}" sibTransId="{5E0A15FD-4A8E-4335-B56E-A75204786AE2}"/>
    <dgm:cxn modelId="{08255842-6707-4A40-8FE4-500AC9EBA14B}" type="presOf" srcId="{B3D621A8-66BA-489E-B376-54C806F33F6A}" destId="{3875E827-08E4-4F8D-9899-88273E4EC4FA}" srcOrd="0" destOrd="0" presId="urn:microsoft.com/office/officeart/2005/8/layout/bProcess4"/>
    <dgm:cxn modelId="{F4E6F865-5C38-4277-82EF-AE4A4519FF09}" type="presOf" srcId="{F7BB63B8-F7CE-4DC5-B306-7713F0CF64E9}" destId="{434B705F-7BE4-4667-95AC-1CF7A0CD5329}" srcOrd="0" destOrd="0" presId="urn:microsoft.com/office/officeart/2005/8/layout/bProcess4"/>
    <dgm:cxn modelId="{87A3ED46-2511-4E0B-A207-8E165A1A08B3}" type="presOf" srcId="{C83F3B6E-3118-4BF1-8709-2DC659FAA983}" destId="{DA08D735-1D29-4D2B-9BAC-7A96FD27CF41}" srcOrd="0" destOrd="0" presId="urn:microsoft.com/office/officeart/2005/8/layout/bProcess4"/>
    <dgm:cxn modelId="{ABE68A79-9FBD-4C4C-AE9A-AC4EB9185D37}" type="presOf" srcId="{E083B677-F8EC-48CC-8B31-0A9DCAA8F450}" destId="{A0ADC27D-81D2-422D-9599-6FF3E210A612}" srcOrd="0" destOrd="0" presId="urn:microsoft.com/office/officeart/2005/8/layout/bProcess4"/>
    <dgm:cxn modelId="{44DA1D7C-0B95-464D-9F6D-8E23A053EA3B}" type="presOf" srcId="{5E0A15FD-4A8E-4335-B56E-A75204786AE2}" destId="{38824B5D-DF36-40CF-990E-298B568829DA}" srcOrd="0" destOrd="0" presId="urn:microsoft.com/office/officeart/2005/8/layout/bProcess4"/>
    <dgm:cxn modelId="{3E3E8C7F-D083-4B91-85BA-EAC7D0C4D030}" srcId="{D15AE882-42F9-427D-B12B-88B7D959BFBB}" destId="{2D1AFF3F-D878-4A64-BC3E-18843BCB738A}" srcOrd="6" destOrd="0" parTransId="{36BFEB96-5FF2-41F8-9A1A-0FE3BFA757E2}" sibTransId="{E083B677-F8EC-48CC-8B31-0A9DCAA8F450}"/>
    <dgm:cxn modelId="{71D03984-EE43-4064-9E44-73ED4F7C08A2}" type="presOf" srcId="{5B7BCEF4-00CF-4681-919D-23E83D50BF62}" destId="{0916D2C7-384A-4A8C-B690-F3430EC8C6E4}" srcOrd="0" destOrd="0" presId="urn:microsoft.com/office/officeart/2005/8/layout/bProcess4"/>
    <dgm:cxn modelId="{46B0F2A2-0CD2-4E56-BE82-1493A844AC6F}" type="presOf" srcId="{D15AE882-42F9-427D-B12B-88B7D959BFBB}" destId="{C8D27106-32BE-4F59-AFA4-5CD9D3787E5C}" srcOrd="0" destOrd="0" presId="urn:microsoft.com/office/officeart/2005/8/layout/bProcess4"/>
    <dgm:cxn modelId="{83FDF7A2-0260-4209-BC01-05C818FA8600}" type="presOf" srcId="{FD4D794C-B668-4916-9B42-D2489AC6796E}" destId="{81A9D225-70E9-4CC2-96D2-F8F5F2190E7C}" srcOrd="0" destOrd="0" presId="urn:microsoft.com/office/officeart/2005/8/layout/bProcess4"/>
    <dgm:cxn modelId="{636888AA-0CE1-4AE9-83C8-415526787025}" srcId="{D15AE882-42F9-427D-B12B-88B7D959BFBB}" destId="{68FF54E4-0FF9-42C8-A0FF-87F0D3405207}" srcOrd="7" destOrd="0" parTransId="{CF057635-6EA1-4577-AA32-E9803750C495}" sibTransId="{319AF8A6-D65F-4651-AE0F-5A68A9B07AA0}"/>
    <dgm:cxn modelId="{1C4892BE-35A1-488D-9E59-67504585A621}" type="presOf" srcId="{D0E5F168-1741-4981-A6F9-E2D91C46B330}" destId="{9F3B3A66-313A-43C7-8BF0-A25E07A65C9D}" srcOrd="0" destOrd="0" presId="urn:microsoft.com/office/officeart/2005/8/layout/bProcess4"/>
    <dgm:cxn modelId="{7D5BDDBF-0A97-4935-A260-81CCD751A6FB}" type="presOf" srcId="{1FBB9C87-BFD1-42CF-99AE-5785972AAD1E}" destId="{CC52F190-0ADF-4FCE-96A2-35A6E2748BF8}" srcOrd="0" destOrd="0" presId="urn:microsoft.com/office/officeart/2005/8/layout/bProcess4"/>
    <dgm:cxn modelId="{F4693ACF-4D15-4B9B-90A1-17D00B8A7F5B}" type="presOf" srcId="{E5D62422-C49E-4274-8773-665303DF15DC}" destId="{22BECB6E-040A-4A08-A4C5-8ADB603B6C96}" srcOrd="0" destOrd="0" presId="urn:microsoft.com/office/officeart/2005/8/layout/bProcess4"/>
    <dgm:cxn modelId="{17F925D9-28BD-4E67-AB5C-AE6C7F973942}" type="presOf" srcId="{1BFF40EE-BC1A-461D-929D-A5E4741A8069}" destId="{782C5190-F294-4507-877A-01B5B4611295}" srcOrd="0" destOrd="0" presId="urn:microsoft.com/office/officeart/2005/8/layout/bProcess4"/>
    <dgm:cxn modelId="{2E1FECDC-875C-4D57-8E7A-04089BE84030}" srcId="{D15AE882-42F9-427D-B12B-88B7D959BFBB}" destId="{1BFF40EE-BC1A-461D-929D-A5E4741A8069}" srcOrd="0" destOrd="0" parTransId="{E0E71CD5-C0C6-4327-9989-A317F20DB06A}" sibTransId="{C83F3B6E-3118-4BF1-8709-2DC659FAA983}"/>
    <dgm:cxn modelId="{7BFF3CE1-2433-4602-A7DD-6DB2A4C4FD8A}" srcId="{D15AE882-42F9-427D-B12B-88B7D959BFBB}" destId="{071273B6-5BBC-4284-BDB6-C5B20C1D15BA}" srcOrd="5" destOrd="0" parTransId="{AFBC15FA-35B7-4489-B650-1AF8A518DB3E}" sibTransId="{5B7BCEF4-00CF-4681-919D-23E83D50BF62}"/>
    <dgm:cxn modelId="{760196EB-0AC8-46AF-A42B-364F9DF9701D}" type="presOf" srcId="{071273B6-5BBC-4284-BDB6-C5B20C1D15BA}" destId="{69E70A44-7DDB-40DF-9EA6-5FC4A3FCDA74}" srcOrd="0" destOrd="0" presId="urn:microsoft.com/office/officeart/2005/8/layout/bProcess4"/>
    <dgm:cxn modelId="{829AB7EE-AED5-467E-9996-CC82084E54A0}" type="presOf" srcId="{319AF8A6-D65F-4651-AE0F-5A68A9B07AA0}" destId="{45A14772-811F-4D22-B559-DC138FB6154E}" srcOrd="0" destOrd="0" presId="urn:microsoft.com/office/officeart/2005/8/layout/bProcess4"/>
    <dgm:cxn modelId="{8CC70AF5-F329-4B8D-B831-63FCBC965823}" srcId="{D15AE882-42F9-427D-B12B-88B7D959BFBB}" destId="{1FBB9C87-BFD1-42CF-99AE-5785972AAD1E}" srcOrd="2" destOrd="0" parTransId="{E86B7096-335E-42DA-830D-75F0BE3D7917}" sibTransId="{A7FE4CC9-C8DD-4C49-BD07-7330F8C89185}"/>
    <dgm:cxn modelId="{9D7657F6-5403-4D94-BF52-0CE05F0A4589}" type="presOf" srcId="{AC371B56-8651-44B0-83CF-6069F6A5FB7E}" destId="{2F4B8B69-4BC5-422F-80A3-1260DFBF3346}" srcOrd="0" destOrd="0" presId="urn:microsoft.com/office/officeart/2005/8/layout/bProcess4"/>
    <dgm:cxn modelId="{8A76FEFE-12E9-49A9-A1CA-E6ABCBE1D682}" type="presOf" srcId="{2D1AFF3F-D878-4A64-BC3E-18843BCB738A}" destId="{7D5A17E1-D112-4532-8005-EF0854207E29}" srcOrd="0" destOrd="0" presId="urn:microsoft.com/office/officeart/2005/8/layout/bProcess4"/>
    <dgm:cxn modelId="{C92DE079-9F72-4078-AB08-65E1F21A8525}" type="presParOf" srcId="{C8D27106-32BE-4F59-AFA4-5CD9D3787E5C}" destId="{7A0B1AC0-22DA-4AC4-97E8-E8FE0DBFAA30}" srcOrd="0" destOrd="0" presId="urn:microsoft.com/office/officeart/2005/8/layout/bProcess4"/>
    <dgm:cxn modelId="{4C1FF963-0EC2-419F-B38E-B4CE3E468FC5}" type="presParOf" srcId="{7A0B1AC0-22DA-4AC4-97E8-E8FE0DBFAA30}" destId="{B6520458-F04B-4E3F-84D7-00AA1FB2CAF2}" srcOrd="0" destOrd="0" presId="urn:microsoft.com/office/officeart/2005/8/layout/bProcess4"/>
    <dgm:cxn modelId="{BE4A1B86-D8A7-4618-AE86-DF9C0417FA59}" type="presParOf" srcId="{7A0B1AC0-22DA-4AC4-97E8-E8FE0DBFAA30}" destId="{782C5190-F294-4507-877A-01B5B4611295}" srcOrd="1" destOrd="0" presId="urn:microsoft.com/office/officeart/2005/8/layout/bProcess4"/>
    <dgm:cxn modelId="{16BA69B7-0ECF-43F1-AE47-A08444F32F16}" type="presParOf" srcId="{C8D27106-32BE-4F59-AFA4-5CD9D3787E5C}" destId="{DA08D735-1D29-4D2B-9BAC-7A96FD27CF41}" srcOrd="1" destOrd="0" presId="urn:microsoft.com/office/officeart/2005/8/layout/bProcess4"/>
    <dgm:cxn modelId="{CE3F57E1-8043-4375-A3B7-9ACD1E4D8055}" type="presParOf" srcId="{C8D27106-32BE-4F59-AFA4-5CD9D3787E5C}" destId="{7C5CB2EA-25A5-4C2F-BFAF-092FAD5F307E}" srcOrd="2" destOrd="0" presId="urn:microsoft.com/office/officeart/2005/8/layout/bProcess4"/>
    <dgm:cxn modelId="{C201CD56-C35E-4557-8787-C557977F9DF5}" type="presParOf" srcId="{7C5CB2EA-25A5-4C2F-BFAF-092FAD5F307E}" destId="{1FAF52EE-D330-4D31-B3B2-AE8D93CE1AFD}" srcOrd="0" destOrd="0" presId="urn:microsoft.com/office/officeart/2005/8/layout/bProcess4"/>
    <dgm:cxn modelId="{CF8CDF40-CCD1-43B7-BCE3-E50B1946B110}" type="presParOf" srcId="{7C5CB2EA-25A5-4C2F-BFAF-092FAD5F307E}" destId="{81A9D225-70E9-4CC2-96D2-F8F5F2190E7C}" srcOrd="1" destOrd="0" presId="urn:microsoft.com/office/officeart/2005/8/layout/bProcess4"/>
    <dgm:cxn modelId="{77C434F0-161C-47AE-BF70-EFE43540937E}" type="presParOf" srcId="{C8D27106-32BE-4F59-AFA4-5CD9D3787E5C}" destId="{9F3B3A66-313A-43C7-8BF0-A25E07A65C9D}" srcOrd="3" destOrd="0" presId="urn:microsoft.com/office/officeart/2005/8/layout/bProcess4"/>
    <dgm:cxn modelId="{3C38F71D-8E95-4207-A0E5-FE3585DA7266}" type="presParOf" srcId="{C8D27106-32BE-4F59-AFA4-5CD9D3787E5C}" destId="{084DE58A-862F-4638-98EF-64852F9A1A80}" srcOrd="4" destOrd="0" presId="urn:microsoft.com/office/officeart/2005/8/layout/bProcess4"/>
    <dgm:cxn modelId="{E1D2BC14-6EE9-418B-A426-2146206ED83E}" type="presParOf" srcId="{084DE58A-862F-4638-98EF-64852F9A1A80}" destId="{93AC952A-BC91-4F9F-96D0-CEC248B63F8D}" srcOrd="0" destOrd="0" presId="urn:microsoft.com/office/officeart/2005/8/layout/bProcess4"/>
    <dgm:cxn modelId="{5E12E492-1E20-43B3-8547-24F5E9288BF1}" type="presParOf" srcId="{084DE58A-862F-4638-98EF-64852F9A1A80}" destId="{CC52F190-0ADF-4FCE-96A2-35A6E2748BF8}" srcOrd="1" destOrd="0" presId="urn:microsoft.com/office/officeart/2005/8/layout/bProcess4"/>
    <dgm:cxn modelId="{660C4379-F30A-4355-A5E6-44C36EA0E2DF}" type="presParOf" srcId="{C8D27106-32BE-4F59-AFA4-5CD9D3787E5C}" destId="{D5FC2B41-0858-452C-9DDD-756D96323EDC}" srcOrd="5" destOrd="0" presId="urn:microsoft.com/office/officeart/2005/8/layout/bProcess4"/>
    <dgm:cxn modelId="{1F9D7484-2B06-4F5B-A582-9E974F05B7A3}" type="presParOf" srcId="{C8D27106-32BE-4F59-AFA4-5CD9D3787E5C}" destId="{65F57845-C986-4663-9621-E6AC3604EB50}" srcOrd="6" destOrd="0" presId="urn:microsoft.com/office/officeart/2005/8/layout/bProcess4"/>
    <dgm:cxn modelId="{10438640-40E3-4D34-9E19-DC41C822F92A}" type="presParOf" srcId="{65F57845-C986-4663-9621-E6AC3604EB50}" destId="{71F61894-6063-4EF9-9E2D-B1B236B2CDE2}" srcOrd="0" destOrd="0" presId="urn:microsoft.com/office/officeart/2005/8/layout/bProcess4"/>
    <dgm:cxn modelId="{FAA371C6-EDD6-4F64-AF54-02FCD8B935F3}" type="presParOf" srcId="{65F57845-C986-4663-9621-E6AC3604EB50}" destId="{434B705F-7BE4-4667-95AC-1CF7A0CD5329}" srcOrd="1" destOrd="0" presId="urn:microsoft.com/office/officeart/2005/8/layout/bProcess4"/>
    <dgm:cxn modelId="{16464AA2-4DBF-49EA-B439-CE76B149E9C3}" type="presParOf" srcId="{C8D27106-32BE-4F59-AFA4-5CD9D3787E5C}" destId="{38824B5D-DF36-40CF-990E-298B568829DA}" srcOrd="7" destOrd="0" presId="urn:microsoft.com/office/officeart/2005/8/layout/bProcess4"/>
    <dgm:cxn modelId="{4AB77084-D506-46FC-8336-6F7324FB9DE4}" type="presParOf" srcId="{C8D27106-32BE-4F59-AFA4-5CD9D3787E5C}" destId="{34A7F554-661F-41D8-896E-D779797CB4F0}" srcOrd="8" destOrd="0" presId="urn:microsoft.com/office/officeart/2005/8/layout/bProcess4"/>
    <dgm:cxn modelId="{5D5AA913-382C-45A6-89ED-27890CBD6D8C}" type="presParOf" srcId="{34A7F554-661F-41D8-896E-D779797CB4F0}" destId="{64088E20-6C56-4742-8826-123CA4499077}" srcOrd="0" destOrd="0" presId="urn:microsoft.com/office/officeart/2005/8/layout/bProcess4"/>
    <dgm:cxn modelId="{7419482B-F3D6-420D-BE05-32BE469FE8B8}" type="presParOf" srcId="{34A7F554-661F-41D8-896E-D779797CB4F0}" destId="{22BECB6E-040A-4A08-A4C5-8ADB603B6C96}" srcOrd="1" destOrd="0" presId="urn:microsoft.com/office/officeart/2005/8/layout/bProcess4"/>
    <dgm:cxn modelId="{A10724D5-4204-4663-AD89-84A97F81F753}" type="presParOf" srcId="{C8D27106-32BE-4F59-AFA4-5CD9D3787E5C}" destId="{2F4B8B69-4BC5-422F-80A3-1260DFBF3346}" srcOrd="9" destOrd="0" presId="urn:microsoft.com/office/officeart/2005/8/layout/bProcess4"/>
    <dgm:cxn modelId="{3D539F64-1E2E-4639-966E-D6837E110C57}" type="presParOf" srcId="{C8D27106-32BE-4F59-AFA4-5CD9D3787E5C}" destId="{68751968-6E38-49AD-A79C-6DABCBDAFBA6}" srcOrd="10" destOrd="0" presId="urn:microsoft.com/office/officeart/2005/8/layout/bProcess4"/>
    <dgm:cxn modelId="{1C55DD50-02B8-4D8D-9515-7511B0A2F3A1}" type="presParOf" srcId="{68751968-6E38-49AD-A79C-6DABCBDAFBA6}" destId="{4FA6197C-B7D5-46AF-ABAE-7381AB4EE7D1}" srcOrd="0" destOrd="0" presId="urn:microsoft.com/office/officeart/2005/8/layout/bProcess4"/>
    <dgm:cxn modelId="{E2DD1096-5E9F-407B-BE1E-6F2598D855A7}" type="presParOf" srcId="{68751968-6E38-49AD-A79C-6DABCBDAFBA6}" destId="{69E70A44-7DDB-40DF-9EA6-5FC4A3FCDA74}" srcOrd="1" destOrd="0" presId="urn:microsoft.com/office/officeart/2005/8/layout/bProcess4"/>
    <dgm:cxn modelId="{2E995A38-C285-42D8-A35D-AB56B836082C}" type="presParOf" srcId="{C8D27106-32BE-4F59-AFA4-5CD9D3787E5C}" destId="{0916D2C7-384A-4A8C-B690-F3430EC8C6E4}" srcOrd="11" destOrd="0" presId="urn:microsoft.com/office/officeart/2005/8/layout/bProcess4"/>
    <dgm:cxn modelId="{F7FB48C2-6420-4D10-8EFA-984CE6D96A7E}" type="presParOf" srcId="{C8D27106-32BE-4F59-AFA4-5CD9D3787E5C}" destId="{CF4B6545-2E6E-465A-8C83-CA1090388FBB}" srcOrd="12" destOrd="0" presId="urn:microsoft.com/office/officeart/2005/8/layout/bProcess4"/>
    <dgm:cxn modelId="{8BAAF33B-C130-4497-941B-C80344B0308D}" type="presParOf" srcId="{CF4B6545-2E6E-465A-8C83-CA1090388FBB}" destId="{10F59707-58CC-4F96-BE90-2E9D97DFB70A}" srcOrd="0" destOrd="0" presId="urn:microsoft.com/office/officeart/2005/8/layout/bProcess4"/>
    <dgm:cxn modelId="{31584DB3-5F77-444E-8CE4-A3B95F3FD9BF}" type="presParOf" srcId="{CF4B6545-2E6E-465A-8C83-CA1090388FBB}" destId="{7D5A17E1-D112-4532-8005-EF0854207E29}" srcOrd="1" destOrd="0" presId="urn:microsoft.com/office/officeart/2005/8/layout/bProcess4"/>
    <dgm:cxn modelId="{C8C98CD9-1E84-4941-95DE-6C192DF28753}" type="presParOf" srcId="{C8D27106-32BE-4F59-AFA4-5CD9D3787E5C}" destId="{A0ADC27D-81D2-422D-9599-6FF3E210A612}" srcOrd="13" destOrd="0" presId="urn:microsoft.com/office/officeart/2005/8/layout/bProcess4"/>
    <dgm:cxn modelId="{43872F49-2BBE-418F-9721-DC167DB57DCD}" type="presParOf" srcId="{C8D27106-32BE-4F59-AFA4-5CD9D3787E5C}" destId="{EB3062C3-4EDA-4314-A3FF-D9C8A294DAB4}" srcOrd="14" destOrd="0" presId="urn:microsoft.com/office/officeart/2005/8/layout/bProcess4"/>
    <dgm:cxn modelId="{F10AC127-BC2A-4922-9F88-B48A7A57BBCE}" type="presParOf" srcId="{EB3062C3-4EDA-4314-A3FF-D9C8A294DAB4}" destId="{9DA15952-4FFB-4EF3-86CA-06AEB246CAA6}" srcOrd="0" destOrd="0" presId="urn:microsoft.com/office/officeart/2005/8/layout/bProcess4"/>
    <dgm:cxn modelId="{7C7CA9D3-1FC6-4191-8DDD-13E64AD463AE}" type="presParOf" srcId="{EB3062C3-4EDA-4314-A3FF-D9C8A294DAB4}" destId="{FDDF7ED9-B55A-49CD-A06D-477C099EFF4D}" srcOrd="1" destOrd="0" presId="urn:microsoft.com/office/officeart/2005/8/layout/bProcess4"/>
    <dgm:cxn modelId="{EB8C07F5-A497-46AD-AD64-6049DE9CF11E}" type="presParOf" srcId="{C8D27106-32BE-4F59-AFA4-5CD9D3787E5C}" destId="{45A14772-811F-4D22-B559-DC138FB6154E}" srcOrd="15" destOrd="0" presId="urn:microsoft.com/office/officeart/2005/8/layout/bProcess4"/>
    <dgm:cxn modelId="{D1B4AD2E-ED68-4BC7-ACC1-FCA72DEF9FE3}" type="presParOf" srcId="{C8D27106-32BE-4F59-AFA4-5CD9D3787E5C}" destId="{C95B8C0D-67F4-44DC-93B1-A81B29FA2917}" srcOrd="16" destOrd="0" presId="urn:microsoft.com/office/officeart/2005/8/layout/bProcess4"/>
    <dgm:cxn modelId="{791BB766-FF0E-4A25-9FB7-588C3AC574BB}" type="presParOf" srcId="{C95B8C0D-67F4-44DC-93B1-A81B29FA2917}" destId="{6BC83592-445E-4519-AFE1-08073EFFE107}" srcOrd="0" destOrd="0" presId="urn:microsoft.com/office/officeart/2005/8/layout/bProcess4"/>
    <dgm:cxn modelId="{5A108127-85FF-442D-B3E4-73ED2FE98618}" type="presParOf" srcId="{C95B8C0D-67F4-44DC-93B1-A81B29FA2917}" destId="{3875E827-08E4-4F8D-9899-88273E4EC4F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7A34EC-84AC-4EC0-9164-6BAC22905A7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94D74A4-6486-4F8C-BD2E-F6BD7B29221A}">
      <dgm:prSet custT="1"/>
      <dgm:spPr/>
      <dgm:t>
        <a:bodyPr/>
        <a:lstStyle/>
        <a:p>
          <a:pPr algn="just">
            <a:lnSpc>
              <a:spcPct val="100000"/>
            </a:lnSpc>
          </a:pPr>
          <a:r>
            <a:rPr lang="en-US" sz="1200" b="1" dirty="0">
              <a:solidFill>
                <a:schemeClr val="bg1"/>
              </a:solidFill>
            </a:rPr>
            <a:t>- </a:t>
          </a:r>
          <a:r>
            <a:rPr lang="en-US" sz="2000" b="1" i="1" dirty="0">
              <a:solidFill>
                <a:schemeClr val="bg1"/>
              </a:solidFill>
            </a:rPr>
            <a:t>All-or-Nothing (AON): </a:t>
          </a:r>
          <a:r>
            <a:rPr lang="en-US" sz="2000" b="0" dirty="0">
              <a:solidFill>
                <a:schemeClr val="bg1"/>
              </a:solidFill>
            </a:rPr>
            <a:t>In this model, projects must meet their funding target within a specified timeframe. If the target isn't reached, all contributions are refunded, ensuring that only fully funded projects proceed.</a:t>
          </a:r>
        </a:p>
      </dgm:t>
    </dgm:pt>
    <dgm:pt modelId="{8B0B045F-78AC-4C34-AA87-959D1A6BBA65}" type="parTrans" cxnId="{37BFBAC2-5FC8-47A1-AC3D-FA1617C14847}">
      <dgm:prSet/>
      <dgm:spPr/>
      <dgm:t>
        <a:bodyPr/>
        <a:lstStyle/>
        <a:p>
          <a:endParaRPr lang="en-US"/>
        </a:p>
      </dgm:t>
    </dgm:pt>
    <dgm:pt modelId="{A5FB28D6-713D-4094-B4AF-0E55EAC9DE06}" type="sibTrans" cxnId="{37BFBAC2-5FC8-47A1-AC3D-FA1617C14847}">
      <dgm:prSet/>
      <dgm:spPr/>
      <dgm:t>
        <a:bodyPr/>
        <a:lstStyle/>
        <a:p>
          <a:pPr>
            <a:lnSpc>
              <a:spcPct val="100000"/>
            </a:lnSpc>
          </a:pPr>
          <a:endParaRPr lang="en-US"/>
        </a:p>
      </dgm:t>
    </dgm:pt>
    <dgm:pt modelId="{8F209F72-847C-436C-8B0E-AC395C4CCC89}">
      <dgm:prSet custT="1"/>
      <dgm:spPr/>
      <dgm:t>
        <a:bodyPr/>
        <a:lstStyle/>
        <a:p>
          <a:pPr algn="just">
            <a:lnSpc>
              <a:spcPct val="100000"/>
            </a:lnSpc>
          </a:pPr>
          <a:r>
            <a:rPr lang="en-US" sz="2000" b="1" kern="1200" dirty="0">
              <a:solidFill>
                <a:schemeClr val="bg1"/>
              </a:solidFill>
              <a:latin typeface="+mn-lt"/>
            </a:rPr>
            <a:t>- </a:t>
          </a:r>
          <a:r>
            <a:rPr lang="en-US" sz="2000" b="1" i="1" kern="1200" dirty="0">
              <a:solidFill>
                <a:schemeClr val="bg1"/>
              </a:solidFill>
              <a:latin typeface="+mn-lt"/>
              <a:ea typeface="+mn-ea"/>
              <a:cs typeface="+mn-cs"/>
            </a:rPr>
            <a:t>Keep-It-All</a:t>
          </a:r>
          <a:r>
            <a:rPr lang="en-US" sz="2000" b="1" i="1" kern="1200" dirty="0">
              <a:solidFill>
                <a:schemeClr val="bg1"/>
              </a:solidFill>
              <a:latin typeface="+mn-lt"/>
            </a:rPr>
            <a:t> (KIA): </a:t>
          </a:r>
          <a:r>
            <a:rPr lang="en-US" sz="2000" b="0" kern="1200" dirty="0">
              <a:solidFill>
                <a:schemeClr val="bg1"/>
              </a:solidFill>
              <a:latin typeface="+mn-lt"/>
            </a:rPr>
            <a:t>Here, projects receive the funds raised regardless of whether they meet the target. While riskier, KIA allows partial funding to support project development.</a:t>
          </a:r>
        </a:p>
      </dgm:t>
    </dgm:pt>
    <dgm:pt modelId="{A264A376-AB6A-4A20-9198-8D25A37EB707}" type="parTrans" cxnId="{D8BA0B95-D570-4FC8-B493-DEC9DD8BE469}">
      <dgm:prSet/>
      <dgm:spPr/>
      <dgm:t>
        <a:bodyPr/>
        <a:lstStyle/>
        <a:p>
          <a:endParaRPr lang="en-US"/>
        </a:p>
      </dgm:t>
    </dgm:pt>
    <dgm:pt modelId="{86BC3AAB-A87C-4B6F-8470-82C41328268B}" type="sibTrans" cxnId="{D8BA0B95-D570-4FC8-B493-DEC9DD8BE469}">
      <dgm:prSet/>
      <dgm:spPr/>
      <dgm:t>
        <a:bodyPr/>
        <a:lstStyle/>
        <a:p>
          <a:pPr>
            <a:lnSpc>
              <a:spcPct val="100000"/>
            </a:lnSpc>
          </a:pPr>
          <a:endParaRPr lang="en-US"/>
        </a:p>
      </dgm:t>
    </dgm:pt>
    <dgm:pt modelId="{98C30F45-E159-4007-BA39-E74C9DD394F1}">
      <dgm:prSet custT="1"/>
      <dgm:spPr/>
      <dgm:t>
        <a:bodyPr/>
        <a:lstStyle/>
        <a:p>
          <a:pPr>
            <a:lnSpc>
              <a:spcPct val="100000"/>
            </a:lnSpc>
          </a:pPr>
          <a:r>
            <a:rPr lang="en-US" sz="1700" b="1" kern="1200" dirty="0">
              <a:solidFill>
                <a:schemeClr val="bg1"/>
              </a:solidFill>
            </a:rPr>
            <a:t>- </a:t>
          </a:r>
          <a:r>
            <a:rPr lang="en-US" sz="2000" b="1" i="1" kern="1200" dirty="0">
              <a:solidFill>
                <a:schemeClr val="bg1"/>
              </a:solidFill>
              <a:latin typeface="Calibri"/>
              <a:ea typeface="+mn-ea"/>
              <a:cs typeface="+mn-cs"/>
            </a:rPr>
            <a:t>Hybrid Models: </a:t>
          </a:r>
          <a:r>
            <a:rPr lang="en-US" sz="2000" b="0" i="1" kern="1200" dirty="0">
              <a:solidFill>
                <a:schemeClr val="bg1"/>
              </a:solidFill>
              <a:latin typeface="Calibri"/>
              <a:ea typeface="+mn-ea"/>
              <a:cs typeface="+mn-cs"/>
            </a:rPr>
            <a:t>Some platforms combine AON and KIA elements, offering flexibility to project creators</a:t>
          </a:r>
          <a:r>
            <a:rPr lang="en-US" sz="1700" b="0" kern="1200" dirty="0">
              <a:solidFill>
                <a:schemeClr val="bg1"/>
              </a:solidFill>
            </a:rPr>
            <a:t>.</a:t>
          </a:r>
        </a:p>
      </dgm:t>
    </dgm:pt>
    <dgm:pt modelId="{885CB0A4-FF45-49D6-AC6F-699931669187}" type="parTrans" cxnId="{438969E9-C68F-4C59-BD86-5204F4571C18}">
      <dgm:prSet/>
      <dgm:spPr/>
      <dgm:t>
        <a:bodyPr/>
        <a:lstStyle/>
        <a:p>
          <a:endParaRPr lang="en-US"/>
        </a:p>
      </dgm:t>
    </dgm:pt>
    <dgm:pt modelId="{EC6F6141-7E30-4322-8179-1F94541418E4}" type="sibTrans" cxnId="{438969E9-C68F-4C59-BD86-5204F4571C18}">
      <dgm:prSet/>
      <dgm:spPr/>
      <dgm:t>
        <a:bodyPr/>
        <a:lstStyle/>
        <a:p>
          <a:endParaRPr lang="en-US"/>
        </a:p>
      </dgm:t>
    </dgm:pt>
    <dgm:pt modelId="{A9373FD7-BB5D-47AC-A078-6CC586795EA9}" type="pres">
      <dgm:prSet presAssocID="{D87A34EC-84AC-4EC0-9164-6BAC22905A7D}" presName="root" presStyleCnt="0">
        <dgm:presLayoutVars>
          <dgm:dir/>
          <dgm:resizeHandles val="exact"/>
        </dgm:presLayoutVars>
      </dgm:prSet>
      <dgm:spPr/>
    </dgm:pt>
    <dgm:pt modelId="{E3775173-A225-4C0F-A1A1-D8C31DC15921}" type="pres">
      <dgm:prSet presAssocID="{D87A34EC-84AC-4EC0-9164-6BAC22905A7D}" presName="container" presStyleCnt="0">
        <dgm:presLayoutVars>
          <dgm:dir/>
          <dgm:resizeHandles val="exact"/>
        </dgm:presLayoutVars>
      </dgm:prSet>
      <dgm:spPr/>
    </dgm:pt>
    <dgm:pt modelId="{1E064EB1-C100-4F03-9B44-CA9DFF3FDD59}" type="pres">
      <dgm:prSet presAssocID="{394D74A4-6486-4F8C-BD2E-F6BD7B29221A}" presName="compNode" presStyleCnt="0"/>
      <dgm:spPr/>
    </dgm:pt>
    <dgm:pt modelId="{6EFBE368-3617-4ED3-8BE6-CB19BA7A05DA}" type="pres">
      <dgm:prSet presAssocID="{394D74A4-6486-4F8C-BD2E-F6BD7B29221A}" presName="iconBgRect" presStyleLbl="bgShp" presStyleIdx="0" presStyleCnt="3" custLinFactNeighborX="-92058" custLinFactNeighborY="-17139"/>
      <dgm:spPr/>
    </dgm:pt>
    <dgm:pt modelId="{C73A244E-84D9-4FB0-91ED-B0A975DB5A5E}" type="pres">
      <dgm:prSet presAssocID="{394D74A4-6486-4F8C-BD2E-F6BD7B29221A}" presName="iconRect" presStyleLbl="node1" presStyleIdx="0" presStyleCnt="3" custLinFactX="-29476" custLinFactNeighborX="-100000" custLinFactNeighborY="-310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ιακομιστής"/>
        </a:ext>
      </dgm:extLst>
    </dgm:pt>
    <dgm:pt modelId="{965418CD-CC8A-4DDE-ADA4-397232200E23}" type="pres">
      <dgm:prSet presAssocID="{394D74A4-6486-4F8C-BD2E-F6BD7B29221A}" presName="spaceRect" presStyleCnt="0"/>
      <dgm:spPr/>
    </dgm:pt>
    <dgm:pt modelId="{6844D5DA-34F9-4A40-8DCE-F65F63971834}" type="pres">
      <dgm:prSet presAssocID="{394D74A4-6486-4F8C-BD2E-F6BD7B29221A}" presName="textRect" presStyleLbl="revTx" presStyleIdx="0" presStyleCnt="3" custScaleX="179321" custLinFactNeighborX="-602" custLinFactNeighborY="45">
        <dgm:presLayoutVars>
          <dgm:chMax val="1"/>
          <dgm:chPref val="1"/>
        </dgm:presLayoutVars>
      </dgm:prSet>
      <dgm:spPr/>
    </dgm:pt>
    <dgm:pt modelId="{F70DD7E6-2D1A-428F-ADE3-99EF3E141BC9}" type="pres">
      <dgm:prSet presAssocID="{A5FB28D6-713D-4094-B4AF-0E55EAC9DE06}" presName="sibTrans" presStyleLbl="sibTrans2D1" presStyleIdx="0" presStyleCnt="0"/>
      <dgm:spPr/>
    </dgm:pt>
    <dgm:pt modelId="{1C14171F-6592-4A02-B753-31B9DF82F955}" type="pres">
      <dgm:prSet presAssocID="{8F209F72-847C-436C-8B0E-AC395C4CCC89}" presName="compNode" presStyleCnt="0"/>
      <dgm:spPr/>
    </dgm:pt>
    <dgm:pt modelId="{138C299B-F38F-4CD6-A62B-E41A0998F4C7}" type="pres">
      <dgm:prSet presAssocID="{8F209F72-847C-436C-8B0E-AC395C4CCC89}" presName="iconBgRect" presStyleLbl="bgShp" presStyleIdx="1" presStyleCnt="3" custLinFactNeighborX="-35202" custLinFactNeighborY="-30575"/>
      <dgm:spPr/>
    </dgm:pt>
    <dgm:pt modelId="{09E0723B-6C36-44D0-AA0E-1FA2A8C814B0}" type="pres">
      <dgm:prSet presAssocID="{8F209F72-847C-436C-8B0E-AC395C4CCC89}" presName="iconRect" presStyleLbl="node1" presStyleIdx="1" presStyleCnt="3" custLinFactNeighborX="-62150" custLinFactNeighborY="-4680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Ρούβλι"/>
        </a:ext>
      </dgm:extLst>
    </dgm:pt>
    <dgm:pt modelId="{E116BE33-64CC-4688-9E8B-347CA037E22B}" type="pres">
      <dgm:prSet presAssocID="{8F209F72-847C-436C-8B0E-AC395C4CCC89}" presName="spaceRect" presStyleCnt="0"/>
      <dgm:spPr/>
    </dgm:pt>
    <dgm:pt modelId="{008574F8-4C03-4B9F-AD96-D48A449DC34A}" type="pres">
      <dgm:prSet presAssocID="{8F209F72-847C-436C-8B0E-AC395C4CCC89}" presName="textRect" presStyleLbl="revTx" presStyleIdx="1" presStyleCnt="3" custScaleX="165085" custLinFactNeighborX="8846" custLinFactNeighborY="-3315">
        <dgm:presLayoutVars>
          <dgm:chMax val="1"/>
          <dgm:chPref val="1"/>
        </dgm:presLayoutVars>
      </dgm:prSet>
      <dgm:spPr/>
    </dgm:pt>
    <dgm:pt modelId="{EEA2E873-B397-4C4D-9EB3-05A095B19490}" type="pres">
      <dgm:prSet presAssocID="{86BC3AAB-A87C-4B6F-8470-82C41328268B}" presName="sibTrans" presStyleLbl="sibTrans2D1" presStyleIdx="0" presStyleCnt="0"/>
      <dgm:spPr/>
    </dgm:pt>
    <dgm:pt modelId="{FAA1A346-4963-4605-AA83-C469C4960EFC}" type="pres">
      <dgm:prSet presAssocID="{98C30F45-E159-4007-BA39-E74C9DD394F1}" presName="compNode" presStyleCnt="0"/>
      <dgm:spPr/>
    </dgm:pt>
    <dgm:pt modelId="{9E1BDC06-ABC7-4DB9-8A43-87C8DD1C8FAB}" type="pres">
      <dgm:prSet presAssocID="{98C30F45-E159-4007-BA39-E74C9DD394F1}" presName="iconBgRect" presStyleLbl="bgShp" presStyleIdx="2" presStyleCnt="3" custLinFactNeighborX="7188" custLinFactNeighborY="-30575"/>
      <dgm:spPr/>
    </dgm:pt>
    <dgm:pt modelId="{8A2031CF-6499-444C-A435-0A87DDE36161}" type="pres">
      <dgm:prSet presAssocID="{98C30F45-E159-4007-BA39-E74C9DD394F1}" presName="iconRect" presStyleLbl="node1" presStyleIdx="2" presStyleCnt="3" custLinFactNeighborX="10936" custLinFactNeighborY="-557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Γίνεται φόρτωση"/>
        </a:ext>
      </dgm:extLst>
    </dgm:pt>
    <dgm:pt modelId="{59A5D4F4-AC75-4526-909D-4C24695DCE1E}" type="pres">
      <dgm:prSet presAssocID="{98C30F45-E159-4007-BA39-E74C9DD394F1}" presName="spaceRect" presStyleCnt="0"/>
      <dgm:spPr/>
    </dgm:pt>
    <dgm:pt modelId="{A4EAAD57-2A2C-4F36-A6DA-0A5CAEFE15C0}" type="pres">
      <dgm:prSet presAssocID="{98C30F45-E159-4007-BA39-E74C9DD394F1}" presName="textRect" presStyleLbl="revTx" presStyleIdx="2" presStyleCnt="3" custScaleX="145651" custLinFactNeighborX="25664" custLinFactNeighborY="-23857">
        <dgm:presLayoutVars>
          <dgm:chMax val="1"/>
          <dgm:chPref val="1"/>
        </dgm:presLayoutVars>
      </dgm:prSet>
      <dgm:spPr/>
    </dgm:pt>
  </dgm:ptLst>
  <dgm:cxnLst>
    <dgm:cxn modelId="{838F412D-FA6C-402A-AD4A-A874825CE0DA}" type="presOf" srcId="{394D74A4-6486-4F8C-BD2E-F6BD7B29221A}" destId="{6844D5DA-34F9-4A40-8DCE-F65F63971834}" srcOrd="0" destOrd="0" presId="urn:microsoft.com/office/officeart/2018/2/layout/IconCircleList"/>
    <dgm:cxn modelId="{10FA8739-332A-4389-9622-50CC50EB72B9}" type="presOf" srcId="{A5FB28D6-713D-4094-B4AF-0E55EAC9DE06}" destId="{F70DD7E6-2D1A-428F-ADE3-99EF3E141BC9}" srcOrd="0" destOrd="0" presId="urn:microsoft.com/office/officeart/2018/2/layout/IconCircleList"/>
    <dgm:cxn modelId="{5F351844-5235-4148-B646-CC0B0162CA02}" type="presOf" srcId="{98C30F45-E159-4007-BA39-E74C9DD394F1}" destId="{A4EAAD57-2A2C-4F36-A6DA-0A5CAEFE15C0}" srcOrd="0" destOrd="0" presId="urn:microsoft.com/office/officeart/2018/2/layout/IconCircleList"/>
    <dgm:cxn modelId="{C41E1C89-2E7C-498E-BAEC-1B36AE869ADA}" type="presOf" srcId="{D87A34EC-84AC-4EC0-9164-6BAC22905A7D}" destId="{A9373FD7-BB5D-47AC-A078-6CC586795EA9}" srcOrd="0" destOrd="0" presId="urn:microsoft.com/office/officeart/2018/2/layout/IconCircleList"/>
    <dgm:cxn modelId="{D8BA0B95-D570-4FC8-B493-DEC9DD8BE469}" srcId="{D87A34EC-84AC-4EC0-9164-6BAC22905A7D}" destId="{8F209F72-847C-436C-8B0E-AC395C4CCC89}" srcOrd="1" destOrd="0" parTransId="{A264A376-AB6A-4A20-9198-8D25A37EB707}" sibTransId="{86BC3AAB-A87C-4B6F-8470-82C41328268B}"/>
    <dgm:cxn modelId="{37BFBAC2-5FC8-47A1-AC3D-FA1617C14847}" srcId="{D87A34EC-84AC-4EC0-9164-6BAC22905A7D}" destId="{394D74A4-6486-4F8C-BD2E-F6BD7B29221A}" srcOrd="0" destOrd="0" parTransId="{8B0B045F-78AC-4C34-AA87-959D1A6BBA65}" sibTransId="{A5FB28D6-713D-4094-B4AF-0E55EAC9DE06}"/>
    <dgm:cxn modelId="{5A4901C6-C351-4748-AADA-81B27886219B}" type="presOf" srcId="{8F209F72-847C-436C-8B0E-AC395C4CCC89}" destId="{008574F8-4C03-4B9F-AD96-D48A449DC34A}" srcOrd="0" destOrd="0" presId="urn:microsoft.com/office/officeart/2018/2/layout/IconCircleList"/>
    <dgm:cxn modelId="{DD8717C8-A573-4F88-8E5E-03CFAF4C9E31}" type="presOf" srcId="{86BC3AAB-A87C-4B6F-8470-82C41328268B}" destId="{EEA2E873-B397-4C4D-9EB3-05A095B19490}" srcOrd="0" destOrd="0" presId="urn:microsoft.com/office/officeart/2018/2/layout/IconCircleList"/>
    <dgm:cxn modelId="{438969E9-C68F-4C59-BD86-5204F4571C18}" srcId="{D87A34EC-84AC-4EC0-9164-6BAC22905A7D}" destId="{98C30F45-E159-4007-BA39-E74C9DD394F1}" srcOrd="2" destOrd="0" parTransId="{885CB0A4-FF45-49D6-AC6F-699931669187}" sibTransId="{EC6F6141-7E30-4322-8179-1F94541418E4}"/>
    <dgm:cxn modelId="{9E0B3531-F91F-4378-A7E0-3707B7040D04}" type="presParOf" srcId="{A9373FD7-BB5D-47AC-A078-6CC586795EA9}" destId="{E3775173-A225-4C0F-A1A1-D8C31DC15921}" srcOrd="0" destOrd="0" presId="urn:microsoft.com/office/officeart/2018/2/layout/IconCircleList"/>
    <dgm:cxn modelId="{246DECDC-73D2-438B-A2B9-2C4C07389FAF}" type="presParOf" srcId="{E3775173-A225-4C0F-A1A1-D8C31DC15921}" destId="{1E064EB1-C100-4F03-9B44-CA9DFF3FDD59}" srcOrd="0" destOrd="0" presId="urn:microsoft.com/office/officeart/2018/2/layout/IconCircleList"/>
    <dgm:cxn modelId="{7928D341-09B6-42D4-8036-E088B16B5D35}" type="presParOf" srcId="{1E064EB1-C100-4F03-9B44-CA9DFF3FDD59}" destId="{6EFBE368-3617-4ED3-8BE6-CB19BA7A05DA}" srcOrd="0" destOrd="0" presId="urn:microsoft.com/office/officeart/2018/2/layout/IconCircleList"/>
    <dgm:cxn modelId="{44261356-ABA0-4D7D-89B0-925C404D73E6}" type="presParOf" srcId="{1E064EB1-C100-4F03-9B44-CA9DFF3FDD59}" destId="{C73A244E-84D9-4FB0-91ED-B0A975DB5A5E}" srcOrd="1" destOrd="0" presId="urn:microsoft.com/office/officeart/2018/2/layout/IconCircleList"/>
    <dgm:cxn modelId="{DE731C06-E81F-497F-81F9-495A06113051}" type="presParOf" srcId="{1E064EB1-C100-4F03-9B44-CA9DFF3FDD59}" destId="{965418CD-CC8A-4DDE-ADA4-397232200E23}" srcOrd="2" destOrd="0" presId="urn:microsoft.com/office/officeart/2018/2/layout/IconCircleList"/>
    <dgm:cxn modelId="{C571D56D-0A37-476D-A4F7-37F323F64BA3}" type="presParOf" srcId="{1E064EB1-C100-4F03-9B44-CA9DFF3FDD59}" destId="{6844D5DA-34F9-4A40-8DCE-F65F63971834}" srcOrd="3" destOrd="0" presId="urn:microsoft.com/office/officeart/2018/2/layout/IconCircleList"/>
    <dgm:cxn modelId="{E2AD8477-70C5-4C3F-B05D-22FF2CC6C363}" type="presParOf" srcId="{E3775173-A225-4C0F-A1A1-D8C31DC15921}" destId="{F70DD7E6-2D1A-428F-ADE3-99EF3E141BC9}" srcOrd="1" destOrd="0" presId="urn:microsoft.com/office/officeart/2018/2/layout/IconCircleList"/>
    <dgm:cxn modelId="{61F17805-4BD3-4C13-8AC5-7095E67705DA}" type="presParOf" srcId="{E3775173-A225-4C0F-A1A1-D8C31DC15921}" destId="{1C14171F-6592-4A02-B753-31B9DF82F955}" srcOrd="2" destOrd="0" presId="urn:microsoft.com/office/officeart/2018/2/layout/IconCircleList"/>
    <dgm:cxn modelId="{ECA726D9-308C-4BC4-84CC-3BC1D91DE5FA}" type="presParOf" srcId="{1C14171F-6592-4A02-B753-31B9DF82F955}" destId="{138C299B-F38F-4CD6-A62B-E41A0998F4C7}" srcOrd="0" destOrd="0" presId="urn:microsoft.com/office/officeart/2018/2/layout/IconCircleList"/>
    <dgm:cxn modelId="{2227BEAC-27FA-4B30-A6CE-7D11C97FFEA4}" type="presParOf" srcId="{1C14171F-6592-4A02-B753-31B9DF82F955}" destId="{09E0723B-6C36-44D0-AA0E-1FA2A8C814B0}" srcOrd="1" destOrd="0" presId="urn:microsoft.com/office/officeart/2018/2/layout/IconCircleList"/>
    <dgm:cxn modelId="{57B5F16C-A5D0-4F09-9376-37DA3C450190}" type="presParOf" srcId="{1C14171F-6592-4A02-B753-31B9DF82F955}" destId="{E116BE33-64CC-4688-9E8B-347CA037E22B}" srcOrd="2" destOrd="0" presId="urn:microsoft.com/office/officeart/2018/2/layout/IconCircleList"/>
    <dgm:cxn modelId="{55389C20-937B-41B2-89A1-652A1F0EB736}" type="presParOf" srcId="{1C14171F-6592-4A02-B753-31B9DF82F955}" destId="{008574F8-4C03-4B9F-AD96-D48A449DC34A}" srcOrd="3" destOrd="0" presId="urn:microsoft.com/office/officeart/2018/2/layout/IconCircleList"/>
    <dgm:cxn modelId="{A2121A80-9054-4D5D-B2AB-EBE827905270}" type="presParOf" srcId="{E3775173-A225-4C0F-A1A1-D8C31DC15921}" destId="{EEA2E873-B397-4C4D-9EB3-05A095B19490}" srcOrd="3" destOrd="0" presId="urn:microsoft.com/office/officeart/2018/2/layout/IconCircleList"/>
    <dgm:cxn modelId="{B9A1336C-2EA3-4508-9CE5-904233C844E3}" type="presParOf" srcId="{E3775173-A225-4C0F-A1A1-D8C31DC15921}" destId="{FAA1A346-4963-4605-AA83-C469C4960EFC}" srcOrd="4" destOrd="0" presId="urn:microsoft.com/office/officeart/2018/2/layout/IconCircleList"/>
    <dgm:cxn modelId="{A9A83449-1C3F-48A3-A533-72E9E478B98A}" type="presParOf" srcId="{FAA1A346-4963-4605-AA83-C469C4960EFC}" destId="{9E1BDC06-ABC7-4DB9-8A43-87C8DD1C8FAB}" srcOrd="0" destOrd="0" presId="urn:microsoft.com/office/officeart/2018/2/layout/IconCircleList"/>
    <dgm:cxn modelId="{DDEB1A41-5AD7-4E44-B45D-5B0EA5EF46DA}" type="presParOf" srcId="{FAA1A346-4963-4605-AA83-C469C4960EFC}" destId="{8A2031CF-6499-444C-A435-0A87DDE36161}" srcOrd="1" destOrd="0" presId="urn:microsoft.com/office/officeart/2018/2/layout/IconCircleList"/>
    <dgm:cxn modelId="{EF3A2675-A914-48CB-A64A-25A3868DF34B}" type="presParOf" srcId="{FAA1A346-4963-4605-AA83-C469C4960EFC}" destId="{59A5D4F4-AC75-4526-909D-4C24695DCE1E}" srcOrd="2" destOrd="0" presId="urn:microsoft.com/office/officeart/2018/2/layout/IconCircleList"/>
    <dgm:cxn modelId="{5A2FC2BA-21F4-4DAE-A378-31A89AED1E25}" type="presParOf" srcId="{FAA1A346-4963-4605-AA83-C469C4960EFC}" destId="{A4EAAD57-2A2C-4F36-A6DA-0A5CAEFE15C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8D735-1D29-4D2B-9BAC-7A96FD27CF41}">
      <dsp:nvSpPr>
        <dsp:cNvPr id="0" name=""/>
        <dsp:cNvSpPr/>
      </dsp:nvSpPr>
      <dsp:spPr>
        <a:xfrm rot="5400000">
          <a:off x="1920746" y="1527788"/>
          <a:ext cx="2396235" cy="288378"/>
        </a:xfrm>
        <a:prstGeom prst="rect">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82C5190-F294-4507-877A-01B5B4611295}">
      <dsp:nvSpPr>
        <dsp:cNvPr id="0" name=""/>
        <dsp:cNvSpPr/>
      </dsp:nvSpPr>
      <dsp:spPr>
        <a:xfrm>
          <a:off x="2474565" y="2333"/>
          <a:ext cx="3204203" cy="1922522"/>
        </a:xfrm>
        <a:prstGeom prst="roundRect">
          <a:avLst>
            <a:gd name="adj" fmla="val 10000"/>
          </a:avLst>
        </a:prstGeom>
        <a:solidFill>
          <a:srgbClr val="1C7B3B"/>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933450">
            <a:lnSpc>
              <a:spcPct val="90000"/>
            </a:lnSpc>
            <a:spcBef>
              <a:spcPct val="0"/>
            </a:spcBef>
            <a:spcAft>
              <a:spcPct val="35000"/>
            </a:spcAft>
            <a:buNone/>
          </a:pPr>
          <a:r>
            <a:rPr lang="en-US" sz="2100" kern="1200" dirty="0">
              <a:solidFill>
                <a:prstClr val="white"/>
              </a:solidFill>
              <a:latin typeface="Calibri"/>
              <a:ea typeface="+mn-ea"/>
              <a:cs typeface="+mn-cs"/>
            </a:rPr>
            <a:t>1.Women and green entrepreneurship are interconnected, emphasizing innovation, sustainability, and societal well-being.</a:t>
          </a:r>
        </a:p>
      </dsp:txBody>
      <dsp:txXfrm>
        <a:off x="2530874" y="58642"/>
        <a:ext cx="3091585" cy="1809904"/>
      </dsp:txXfrm>
    </dsp:sp>
    <dsp:sp modelId="{9F3B3A66-313A-43C7-8BF0-A25E07A65C9D}">
      <dsp:nvSpPr>
        <dsp:cNvPr id="0" name=""/>
        <dsp:cNvSpPr/>
      </dsp:nvSpPr>
      <dsp:spPr>
        <a:xfrm rot="5400000">
          <a:off x="1920746" y="3930941"/>
          <a:ext cx="2396235" cy="288378"/>
        </a:xfrm>
        <a:prstGeom prst="rect">
          <a:avLst/>
        </a:prstGeom>
        <a:solidFill>
          <a:srgbClr val="9BBB59">
            <a:lumMod val="60000"/>
            <a:lumOff val="40000"/>
          </a:srgbClr>
        </a:solidFill>
        <a:ln>
          <a:noFill/>
        </a:ln>
        <a:effectLst/>
      </dsp:spPr>
      <dsp:style>
        <a:lnRef idx="0">
          <a:scrgbClr r="0" g="0" b="0"/>
        </a:lnRef>
        <a:fillRef idx="1">
          <a:scrgbClr r="0" g="0" b="0"/>
        </a:fillRef>
        <a:effectRef idx="0">
          <a:scrgbClr r="0" g="0" b="0"/>
        </a:effectRef>
        <a:fontRef idx="minor">
          <a:schemeClr val="lt1"/>
        </a:fontRef>
      </dsp:style>
    </dsp:sp>
    <dsp:sp modelId="{81A9D225-70E9-4CC2-96D2-F8F5F2190E7C}">
      <dsp:nvSpPr>
        <dsp:cNvPr id="0" name=""/>
        <dsp:cNvSpPr/>
      </dsp:nvSpPr>
      <dsp:spPr>
        <a:xfrm>
          <a:off x="2474565" y="2405486"/>
          <a:ext cx="3204203" cy="1922522"/>
        </a:xfrm>
        <a:prstGeom prst="roundRect">
          <a:avLst>
            <a:gd name="adj" fmla="val 10000"/>
          </a:avLst>
        </a:prstGeom>
        <a:solidFill>
          <a:srgbClr val="1C7B3B"/>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933450">
            <a:lnSpc>
              <a:spcPct val="90000"/>
            </a:lnSpc>
            <a:spcBef>
              <a:spcPct val="0"/>
            </a:spcBef>
            <a:spcAft>
              <a:spcPct val="35000"/>
            </a:spcAft>
            <a:buNone/>
          </a:pPr>
          <a:r>
            <a:rPr lang="en-US" sz="2100" kern="1200" dirty="0">
              <a:solidFill>
                <a:prstClr val="white"/>
              </a:solidFill>
              <a:latin typeface="Calibri"/>
              <a:ea typeface="+mn-ea"/>
              <a:cs typeface="+mn-cs"/>
            </a:rPr>
            <a:t>2.Women entrepreneurs bring unique perspectives and innovative solutions, particularly in green entrepreneurship.</a:t>
          </a:r>
        </a:p>
      </dsp:txBody>
      <dsp:txXfrm>
        <a:off x="2530874" y="2461795"/>
        <a:ext cx="3091585" cy="1809904"/>
      </dsp:txXfrm>
    </dsp:sp>
    <dsp:sp modelId="{D5FC2B41-0858-452C-9DDD-756D96323EDC}">
      <dsp:nvSpPr>
        <dsp:cNvPr id="0" name=""/>
        <dsp:cNvSpPr/>
      </dsp:nvSpPr>
      <dsp:spPr>
        <a:xfrm>
          <a:off x="3122323" y="5132517"/>
          <a:ext cx="4254673" cy="288378"/>
        </a:xfrm>
        <a:prstGeom prst="rect">
          <a:avLst/>
        </a:prstGeom>
        <a:solidFill>
          <a:srgbClr val="9BBB59">
            <a:lumMod val="60000"/>
            <a:lumOff val="40000"/>
          </a:srgbClr>
        </a:solidFill>
        <a:ln>
          <a:noFill/>
        </a:ln>
        <a:effectLst/>
      </dsp:spPr>
      <dsp:style>
        <a:lnRef idx="0">
          <a:scrgbClr r="0" g="0" b="0"/>
        </a:lnRef>
        <a:fillRef idx="1">
          <a:scrgbClr r="0" g="0" b="0"/>
        </a:fillRef>
        <a:effectRef idx="0">
          <a:scrgbClr r="0" g="0" b="0"/>
        </a:effectRef>
        <a:fontRef idx="minor">
          <a:schemeClr val="lt1"/>
        </a:fontRef>
      </dsp:style>
    </dsp:sp>
    <dsp:sp modelId="{CC52F190-0ADF-4FCE-96A2-35A6E2748BF8}">
      <dsp:nvSpPr>
        <dsp:cNvPr id="0" name=""/>
        <dsp:cNvSpPr/>
      </dsp:nvSpPr>
      <dsp:spPr>
        <a:xfrm>
          <a:off x="2474565" y="4808639"/>
          <a:ext cx="3204203" cy="1922522"/>
        </a:xfrm>
        <a:prstGeom prst="roundRect">
          <a:avLst>
            <a:gd name="adj" fmla="val 10000"/>
          </a:avLst>
        </a:prstGeom>
        <a:solidFill>
          <a:srgbClr val="1C7B3B"/>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933450">
            <a:lnSpc>
              <a:spcPct val="90000"/>
            </a:lnSpc>
            <a:spcBef>
              <a:spcPct val="0"/>
            </a:spcBef>
            <a:spcAft>
              <a:spcPct val="35000"/>
            </a:spcAft>
            <a:buNone/>
          </a:pPr>
          <a:r>
            <a:rPr lang="en-US" sz="2100" kern="1200" dirty="0"/>
            <a:t>3.Women-led businesses contribute to </a:t>
          </a:r>
          <a:r>
            <a:rPr lang="en-US" sz="2100" kern="1200" dirty="0">
              <a:solidFill>
                <a:prstClr val="white"/>
              </a:solidFill>
              <a:latin typeface="Calibri"/>
              <a:ea typeface="+mn-ea"/>
              <a:cs typeface="+mn-cs"/>
            </a:rPr>
            <a:t>sustainable</a:t>
          </a:r>
          <a:r>
            <a:rPr lang="en-US" sz="2100" kern="1200" dirty="0"/>
            <a:t> </a:t>
          </a:r>
          <a:r>
            <a:rPr lang="en-US" sz="2100" kern="1200" dirty="0">
              <a:solidFill>
                <a:prstClr val="white"/>
              </a:solidFill>
              <a:latin typeface="Calibri"/>
              <a:ea typeface="+mn-ea"/>
              <a:cs typeface="+mn-cs"/>
            </a:rPr>
            <a:t>products</a:t>
          </a:r>
          <a:r>
            <a:rPr lang="en-US" sz="2100" kern="1200" dirty="0"/>
            <a:t> and services that address </a:t>
          </a:r>
          <a:r>
            <a:rPr lang="en-US" sz="2100" kern="1200" dirty="0">
              <a:solidFill>
                <a:prstClr val="white"/>
              </a:solidFill>
              <a:latin typeface="Calibri"/>
              <a:ea typeface="+mn-ea"/>
              <a:cs typeface="+mn-cs"/>
            </a:rPr>
            <a:t>environmental</a:t>
          </a:r>
          <a:r>
            <a:rPr lang="en-US" sz="2100" kern="1200" dirty="0"/>
            <a:t> challenges.</a:t>
          </a:r>
        </a:p>
      </dsp:txBody>
      <dsp:txXfrm>
        <a:off x="2530874" y="4864948"/>
        <a:ext cx="3091585" cy="1809904"/>
      </dsp:txXfrm>
    </dsp:sp>
    <dsp:sp modelId="{38824B5D-DF36-40CF-990E-298B568829DA}">
      <dsp:nvSpPr>
        <dsp:cNvPr id="0" name=""/>
        <dsp:cNvSpPr/>
      </dsp:nvSpPr>
      <dsp:spPr>
        <a:xfrm rot="16200000">
          <a:off x="6182337" y="3930941"/>
          <a:ext cx="2396235" cy="288378"/>
        </a:xfrm>
        <a:prstGeom prst="rect">
          <a:avLst/>
        </a:prstGeom>
        <a:solidFill>
          <a:srgbClr val="9BBB59">
            <a:lumMod val="60000"/>
            <a:lumOff val="40000"/>
          </a:srgbClr>
        </a:solidFill>
        <a:ln>
          <a:noFill/>
        </a:ln>
        <a:effectLst/>
      </dsp:spPr>
      <dsp:style>
        <a:lnRef idx="0">
          <a:scrgbClr r="0" g="0" b="0"/>
        </a:lnRef>
        <a:fillRef idx="1">
          <a:scrgbClr r="0" g="0" b="0"/>
        </a:fillRef>
        <a:effectRef idx="0">
          <a:scrgbClr r="0" g="0" b="0"/>
        </a:effectRef>
        <a:fontRef idx="minor">
          <a:schemeClr val="lt1"/>
        </a:fontRef>
      </dsp:style>
    </dsp:sp>
    <dsp:sp modelId="{434B705F-7BE4-4667-95AC-1CF7A0CD5329}">
      <dsp:nvSpPr>
        <dsp:cNvPr id="0" name=""/>
        <dsp:cNvSpPr/>
      </dsp:nvSpPr>
      <dsp:spPr>
        <a:xfrm>
          <a:off x="6736156" y="4808639"/>
          <a:ext cx="3204203" cy="1922522"/>
        </a:xfrm>
        <a:prstGeom prst="roundRect">
          <a:avLst>
            <a:gd name="adj" fmla="val 10000"/>
          </a:avLst>
        </a:prstGeom>
        <a:solidFill>
          <a:srgbClr val="1C7B3B"/>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977900">
            <a:lnSpc>
              <a:spcPct val="90000"/>
            </a:lnSpc>
            <a:spcBef>
              <a:spcPct val="0"/>
            </a:spcBef>
            <a:spcAft>
              <a:spcPct val="35000"/>
            </a:spcAft>
            <a:buNone/>
          </a:pPr>
          <a:r>
            <a:rPr lang="en-US" sz="2200" kern="1200" dirty="0"/>
            <a:t>4</a:t>
          </a:r>
          <a:r>
            <a:rPr lang="en-US" sz="1800" kern="1200" dirty="0"/>
            <a:t>.2</a:t>
          </a:r>
          <a:r>
            <a:rPr lang="en-US" sz="2200" kern="1200" dirty="0"/>
            <a:t>These businesses often prioritize social and community impact, aligning with the goals of green entrepreneurship.</a:t>
          </a:r>
        </a:p>
      </dsp:txBody>
      <dsp:txXfrm>
        <a:off x="6792465" y="4864948"/>
        <a:ext cx="3091585" cy="1809904"/>
      </dsp:txXfrm>
    </dsp:sp>
    <dsp:sp modelId="{2F4B8B69-4BC5-422F-80A3-1260DFBF3346}">
      <dsp:nvSpPr>
        <dsp:cNvPr id="0" name=""/>
        <dsp:cNvSpPr/>
      </dsp:nvSpPr>
      <dsp:spPr>
        <a:xfrm rot="16273584">
          <a:off x="6233085" y="1553636"/>
          <a:ext cx="2351996" cy="288378"/>
        </a:xfrm>
        <a:prstGeom prst="rect">
          <a:avLst/>
        </a:prstGeom>
        <a:solidFill>
          <a:srgbClr val="9BBB59">
            <a:lumMod val="60000"/>
            <a:lumOff val="40000"/>
          </a:srgbClr>
        </a:solidFill>
        <a:ln>
          <a:noFill/>
        </a:ln>
        <a:effectLst/>
      </dsp:spPr>
      <dsp:style>
        <a:lnRef idx="0">
          <a:scrgbClr r="0" g="0" b="0"/>
        </a:lnRef>
        <a:fillRef idx="1">
          <a:scrgbClr r="0" g="0" b="0"/>
        </a:fillRef>
        <a:effectRef idx="0">
          <a:scrgbClr r="0" g="0" b="0"/>
        </a:effectRef>
        <a:fontRef idx="minor">
          <a:schemeClr val="lt1"/>
        </a:fontRef>
      </dsp:style>
    </dsp:sp>
    <dsp:sp modelId="{22BECB6E-040A-4A08-A4C5-8ADB603B6C96}">
      <dsp:nvSpPr>
        <dsp:cNvPr id="0" name=""/>
        <dsp:cNvSpPr/>
      </dsp:nvSpPr>
      <dsp:spPr>
        <a:xfrm>
          <a:off x="6736156" y="2405486"/>
          <a:ext cx="3204203" cy="1922522"/>
        </a:xfrm>
        <a:prstGeom prst="roundRect">
          <a:avLst>
            <a:gd name="adj" fmla="val 10000"/>
          </a:avLst>
        </a:prstGeom>
        <a:solidFill>
          <a:srgbClr val="1C7B3B"/>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933450">
            <a:lnSpc>
              <a:spcPct val="90000"/>
            </a:lnSpc>
            <a:spcBef>
              <a:spcPct val="0"/>
            </a:spcBef>
            <a:spcAft>
              <a:spcPct val="35000"/>
            </a:spcAft>
            <a:buNone/>
          </a:pPr>
          <a:r>
            <a:rPr lang="en-US" sz="2100" kern="1200" dirty="0"/>
            <a:t>4.</a:t>
          </a:r>
          <a:r>
            <a:rPr lang="en-US" sz="1800" kern="1200" dirty="0"/>
            <a:t>1</a:t>
          </a:r>
          <a:r>
            <a:rPr lang="en-US" sz="2100" kern="1200" dirty="0"/>
            <a:t>There is a growing push for policies and funding that </a:t>
          </a:r>
          <a:r>
            <a:rPr lang="en-US" sz="1900" kern="1200" dirty="0">
              <a:solidFill>
                <a:prstClr val="white"/>
              </a:solidFill>
              <a:latin typeface="Calibri"/>
              <a:ea typeface="+mn-ea"/>
              <a:cs typeface="+mn-cs"/>
            </a:rPr>
            <a:t>offer</a:t>
          </a:r>
          <a:r>
            <a:rPr lang="en-US" sz="2100" kern="1200" dirty="0"/>
            <a:t> subsidies and incentives for green business initiatives.</a:t>
          </a:r>
        </a:p>
      </dsp:txBody>
      <dsp:txXfrm>
        <a:off x="6792465" y="2461795"/>
        <a:ext cx="3091585" cy="1809904"/>
      </dsp:txXfrm>
    </dsp:sp>
    <dsp:sp modelId="{0916D2C7-384A-4A8C-B690-F3430EC8C6E4}">
      <dsp:nvSpPr>
        <dsp:cNvPr id="0" name=""/>
        <dsp:cNvSpPr/>
      </dsp:nvSpPr>
      <dsp:spPr>
        <a:xfrm rot="21563388">
          <a:off x="7437593" y="352059"/>
          <a:ext cx="4204572" cy="288378"/>
        </a:xfrm>
        <a:prstGeom prst="rect">
          <a:avLst/>
        </a:prstGeom>
        <a:solidFill>
          <a:srgbClr val="9BBB59">
            <a:lumMod val="60000"/>
            <a:lumOff val="40000"/>
          </a:srgbClr>
        </a:solidFill>
        <a:ln>
          <a:noFill/>
        </a:ln>
        <a:effectLst/>
      </dsp:spPr>
      <dsp:style>
        <a:lnRef idx="0">
          <a:scrgbClr r="0" g="0" b="0"/>
        </a:lnRef>
        <a:fillRef idx="1">
          <a:scrgbClr r="0" g="0" b="0"/>
        </a:fillRef>
        <a:effectRef idx="0">
          <a:scrgbClr r="0" g="0" b="0"/>
        </a:effectRef>
        <a:fontRef idx="minor">
          <a:schemeClr val="lt1"/>
        </a:fontRef>
      </dsp:style>
    </dsp:sp>
    <dsp:sp modelId="{69E70A44-7DDB-40DF-9EA6-5FC4A3FCDA74}">
      <dsp:nvSpPr>
        <dsp:cNvPr id="0" name=""/>
        <dsp:cNvSpPr/>
      </dsp:nvSpPr>
      <dsp:spPr>
        <a:xfrm>
          <a:off x="6789954" y="50569"/>
          <a:ext cx="3204203" cy="1922522"/>
        </a:xfrm>
        <a:prstGeom prst="roundRect">
          <a:avLst>
            <a:gd name="adj" fmla="val 10000"/>
          </a:avLst>
        </a:prstGeom>
        <a:solidFill>
          <a:srgbClr val="1C7B3B"/>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933450">
            <a:lnSpc>
              <a:spcPct val="90000"/>
            </a:lnSpc>
            <a:spcBef>
              <a:spcPct val="0"/>
            </a:spcBef>
            <a:spcAft>
              <a:spcPct val="35000"/>
            </a:spcAft>
            <a:buNone/>
          </a:pPr>
          <a:r>
            <a:rPr lang="en-US" sz="2100" kern="1200" dirty="0">
              <a:solidFill>
                <a:prstClr val="white"/>
              </a:solidFill>
              <a:latin typeface="Calibri"/>
              <a:ea typeface="+mn-ea"/>
              <a:cs typeface="+mn-cs"/>
            </a:rPr>
            <a:t>4.</a:t>
          </a:r>
          <a:r>
            <a:rPr lang="en-US" sz="2100" kern="1200" dirty="0"/>
            <a:t> Women in green entrepreneurship can </a:t>
          </a:r>
          <a:r>
            <a:rPr lang="en-US" sz="1900" kern="1200" dirty="0">
              <a:solidFill>
                <a:prstClr val="white"/>
              </a:solidFill>
              <a:latin typeface="Calibri"/>
              <a:ea typeface="+mn-ea"/>
              <a:cs typeface="+mn-cs"/>
            </a:rPr>
            <a:t>promote</a:t>
          </a:r>
          <a:r>
            <a:rPr lang="en-US" sz="2100" kern="1200" dirty="0"/>
            <a:t> gender equality by providing access to resources.</a:t>
          </a:r>
        </a:p>
      </dsp:txBody>
      <dsp:txXfrm>
        <a:off x="6846263" y="106878"/>
        <a:ext cx="3091585" cy="1809904"/>
      </dsp:txXfrm>
    </dsp:sp>
    <dsp:sp modelId="{A0ADC27D-81D2-422D-9599-6FF3E210A612}">
      <dsp:nvSpPr>
        <dsp:cNvPr id="0" name=""/>
        <dsp:cNvSpPr/>
      </dsp:nvSpPr>
      <dsp:spPr>
        <a:xfrm rot="5400000">
          <a:off x="10443928" y="1527788"/>
          <a:ext cx="2396235" cy="288378"/>
        </a:xfrm>
        <a:prstGeom prst="rect">
          <a:avLst/>
        </a:prstGeom>
        <a:solidFill>
          <a:srgbClr val="9BBB59">
            <a:lumMod val="60000"/>
            <a:lumOff val="40000"/>
          </a:srgbClr>
        </a:solidFill>
        <a:ln>
          <a:noFill/>
        </a:ln>
        <a:effectLst/>
      </dsp:spPr>
      <dsp:style>
        <a:lnRef idx="0">
          <a:scrgbClr r="0" g="0" b="0"/>
        </a:lnRef>
        <a:fillRef idx="1">
          <a:scrgbClr r="0" g="0" b="0"/>
        </a:fillRef>
        <a:effectRef idx="0">
          <a:scrgbClr r="0" g="0" b="0"/>
        </a:effectRef>
        <a:fontRef idx="minor">
          <a:schemeClr val="lt1"/>
        </a:fontRef>
      </dsp:style>
    </dsp:sp>
    <dsp:sp modelId="{7D5A17E1-D112-4532-8005-EF0854207E29}">
      <dsp:nvSpPr>
        <dsp:cNvPr id="0" name=""/>
        <dsp:cNvSpPr/>
      </dsp:nvSpPr>
      <dsp:spPr>
        <a:xfrm>
          <a:off x="10997747" y="2333"/>
          <a:ext cx="3204203" cy="1922522"/>
        </a:xfrm>
        <a:prstGeom prst="roundRect">
          <a:avLst>
            <a:gd name="adj" fmla="val 10000"/>
          </a:avLst>
        </a:prstGeom>
        <a:solidFill>
          <a:srgbClr val="1C7B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5.Empowering women in this field can lead to significant economic growth and job creation.</a:t>
          </a:r>
        </a:p>
      </dsp:txBody>
      <dsp:txXfrm>
        <a:off x="11054056" y="58642"/>
        <a:ext cx="3091585" cy="1809904"/>
      </dsp:txXfrm>
    </dsp:sp>
    <dsp:sp modelId="{45A14772-811F-4D22-B559-DC138FB6154E}">
      <dsp:nvSpPr>
        <dsp:cNvPr id="0" name=""/>
        <dsp:cNvSpPr/>
      </dsp:nvSpPr>
      <dsp:spPr>
        <a:xfrm rot="5400000">
          <a:off x="10443928" y="3930941"/>
          <a:ext cx="2396235" cy="288378"/>
        </a:xfrm>
        <a:prstGeom prst="rect">
          <a:avLst/>
        </a:prstGeom>
        <a:solidFill>
          <a:srgbClr val="9BBB59">
            <a:lumMod val="60000"/>
            <a:lumOff val="40000"/>
          </a:srgbClr>
        </a:solidFill>
        <a:ln>
          <a:noFill/>
        </a:ln>
        <a:effectLst/>
      </dsp:spPr>
      <dsp:style>
        <a:lnRef idx="0">
          <a:scrgbClr r="0" g="0" b="0"/>
        </a:lnRef>
        <a:fillRef idx="1">
          <a:scrgbClr r="0" g="0" b="0"/>
        </a:fillRef>
        <a:effectRef idx="0">
          <a:scrgbClr r="0" g="0" b="0"/>
        </a:effectRef>
        <a:fontRef idx="minor">
          <a:schemeClr val="lt1"/>
        </a:fontRef>
      </dsp:style>
    </dsp:sp>
    <dsp:sp modelId="{FDDF7ED9-B55A-49CD-A06D-477C099EFF4D}">
      <dsp:nvSpPr>
        <dsp:cNvPr id="0" name=""/>
        <dsp:cNvSpPr/>
      </dsp:nvSpPr>
      <dsp:spPr>
        <a:xfrm>
          <a:off x="10997747" y="2405486"/>
          <a:ext cx="3204203" cy="1922522"/>
        </a:xfrm>
        <a:prstGeom prst="roundRect">
          <a:avLst>
            <a:gd name="adj" fmla="val 10000"/>
          </a:avLst>
        </a:prstGeom>
        <a:solidFill>
          <a:srgbClr val="1C7B3B"/>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933450">
            <a:lnSpc>
              <a:spcPct val="90000"/>
            </a:lnSpc>
            <a:spcBef>
              <a:spcPct val="0"/>
            </a:spcBef>
            <a:spcAft>
              <a:spcPct val="35000"/>
            </a:spcAft>
            <a:buNone/>
          </a:pPr>
          <a:r>
            <a:rPr lang="en-US" sz="2100" kern="1200" dirty="0"/>
            <a:t>6.Women leaders in green entrepreneurship serve as role models and advocates </a:t>
          </a:r>
          <a:r>
            <a:rPr lang="en-US" sz="1900" kern="1200" dirty="0">
              <a:solidFill>
                <a:prstClr val="white"/>
              </a:solidFill>
              <a:latin typeface="Calibri"/>
              <a:ea typeface="+mn-ea"/>
              <a:cs typeface="+mn-cs"/>
            </a:rPr>
            <a:t>for</a:t>
          </a:r>
          <a:r>
            <a:rPr lang="en-US" sz="2100" kern="1200" dirty="0"/>
            <a:t> sustainable practices.</a:t>
          </a:r>
        </a:p>
      </dsp:txBody>
      <dsp:txXfrm>
        <a:off x="11054056" y="2461795"/>
        <a:ext cx="3091585" cy="1809904"/>
      </dsp:txXfrm>
    </dsp:sp>
    <dsp:sp modelId="{3875E827-08E4-4F8D-9899-88273E4EC4FA}">
      <dsp:nvSpPr>
        <dsp:cNvPr id="0" name=""/>
        <dsp:cNvSpPr/>
      </dsp:nvSpPr>
      <dsp:spPr>
        <a:xfrm>
          <a:off x="10997747" y="4808639"/>
          <a:ext cx="3204203" cy="1922522"/>
        </a:xfrm>
        <a:prstGeom prst="roundRect">
          <a:avLst>
            <a:gd name="adj" fmla="val 10000"/>
          </a:avLst>
        </a:prstGeom>
        <a:solidFill>
          <a:srgbClr val="1C7B3B"/>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933450">
            <a:lnSpc>
              <a:spcPct val="90000"/>
            </a:lnSpc>
            <a:spcBef>
              <a:spcPct val="0"/>
            </a:spcBef>
            <a:spcAft>
              <a:spcPct val="35000"/>
            </a:spcAft>
            <a:buNone/>
          </a:pPr>
          <a:r>
            <a:rPr lang="en-US" sz="2100" kern="1200" dirty="0">
              <a:solidFill>
                <a:prstClr val="white"/>
              </a:solidFill>
              <a:latin typeface="Calibri"/>
              <a:ea typeface="+mn-ea"/>
              <a:cs typeface="+mn-cs"/>
            </a:rPr>
            <a:t>6.</a:t>
          </a:r>
          <a:r>
            <a:rPr lang="en-US" sz="1800" kern="1200" dirty="0">
              <a:solidFill>
                <a:prstClr val="white"/>
              </a:solidFill>
              <a:latin typeface="Calibri"/>
              <a:ea typeface="+mn-ea"/>
              <a:cs typeface="+mn-cs"/>
            </a:rPr>
            <a:t>1</a:t>
          </a:r>
          <a:r>
            <a:rPr lang="en-US" sz="2100" kern="1200" dirty="0">
              <a:solidFill>
                <a:prstClr val="white"/>
              </a:solidFill>
              <a:latin typeface="Calibri"/>
              <a:ea typeface="+mn-ea"/>
              <a:cs typeface="+mn-cs"/>
            </a:rPr>
            <a:t>They inspire other women to enter the field and promote environmental stewardship.</a:t>
          </a:r>
        </a:p>
      </dsp:txBody>
      <dsp:txXfrm>
        <a:off x="11054056" y="4864948"/>
        <a:ext cx="3091585" cy="1809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BE368-3617-4ED3-8BE6-CB19BA7A05DA}">
      <dsp:nvSpPr>
        <dsp:cNvPr id="0" name=""/>
        <dsp:cNvSpPr/>
      </dsp:nvSpPr>
      <dsp:spPr>
        <a:xfrm>
          <a:off x="0" y="761997"/>
          <a:ext cx="1134209" cy="11342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A244E-84D9-4FB0-91ED-B0A975DB5A5E}">
      <dsp:nvSpPr>
        <dsp:cNvPr id="0" name=""/>
        <dsp:cNvSpPr/>
      </dsp:nvSpPr>
      <dsp:spPr>
        <a:xfrm>
          <a:off x="217179" y="990603"/>
          <a:ext cx="657841" cy="657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44D5DA-34F9-4A40-8DCE-F65F63971834}">
      <dsp:nvSpPr>
        <dsp:cNvPr id="0" name=""/>
        <dsp:cNvSpPr/>
      </dsp:nvSpPr>
      <dsp:spPr>
        <a:xfrm>
          <a:off x="1131580" y="956899"/>
          <a:ext cx="4794134" cy="1134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533400">
            <a:lnSpc>
              <a:spcPct val="100000"/>
            </a:lnSpc>
            <a:spcBef>
              <a:spcPct val="0"/>
            </a:spcBef>
            <a:spcAft>
              <a:spcPct val="35000"/>
            </a:spcAft>
            <a:buNone/>
          </a:pPr>
          <a:r>
            <a:rPr lang="en-US" sz="1200" b="1" kern="1200" dirty="0">
              <a:solidFill>
                <a:schemeClr val="bg1"/>
              </a:solidFill>
            </a:rPr>
            <a:t>- </a:t>
          </a:r>
          <a:r>
            <a:rPr lang="en-US" sz="2000" b="1" i="1" kern="1200" dirty="0">
              <a:solidFill>
                <a:schemeClr val="bg1"/>
              </a:solidFill>
            </a:rPr>
            <a:t>All-or-Nothing (AON): </a:t>
          </a:r>
          <a:r>
            <a:rPr lang="en-US" sz="2000" b="0" kern="1200" dirty="0">
              <a:solidFill>
                <a:schemeClr val="bg1"/>
              </a:solidFill>
            </a:rPr>
            <a:t>In this model, projects must meet their funding target within a specified timeframe. If the target isn't reached, all contributions are refunded, ensuring that only fully funded projects proceed.</a:t>
          </a:r>
        </a:p>
      </dsp:txBody>
      <dsp:txXfrm>
        <a:off x="1131580" y="956899"/>
        <a:ext cx="4794134" cy="1134209"/>
      </dsp:txXfrm>
    </dsp:sp>
    <dsp:sp modelId="{138C299B-F38F-4CD6-A62B-E41A0998F4C7}">
      <dsp:nvSpPr>
        <dsp:cNvPr id="0" name=""/>
        <dsp:cNvSpPr/>
      </dsp:nvSpPr>
      <dsp:spPr>
        <a:xfrm>
          <a:off x="6008381" y="609604"/>
          <a:ext cx="1134209" cy="11342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0723B-6C36-44D0-AA0E-1FA2A8C814B0}">
      <dsp:nvSpPr>
        <dsp:cNvPr id="0" name=""/>
        <dsp:cNvSpPr/>
      </dsp:nvSpPr>
      <dsp:spPr>
        <a:xfrm>
          <a:off x="6236981" y="886683"/>
          <a:ext cx="657841" cy="657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8574F8-4C03-4B9F-AD96-D48A449DC34A}">
      <dsp:nvSpPr>
        <dsp:cNvPr id="0" name=""/>
        <dsp:cNvSpPr/>
      </dsp:nvSpPr>
      <dsp:spPr>
        <a:xfrm>
          <a:off x="7151375" y="918790"/>
          <a:ext cx="4413536" cy="1134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89000">
            <a:lnSpc>
              <a:spcPct val="100000"/>
            </a:lnSpc>
            <a:spcBef>
              <a:spcPct val="0"/>
            </a:spcBef>
            <a:spcAft>
              <a:spcPct val="35000"/>
            </a:spcAft>
            <a:buNone/>
          </a:pPr>
          <a:r>
            <a:rPr lang="en-US" sz="2000" b="1" kern="1200" dirty="0">
              <a:solidFill>
                <a:schemeClr val="bg1"/>
              </a:solidFill>
              <a:latin typeface="+mn-lt"/>
            </a:rPr>
            <a:t>- </a:t>
          </a:r>
          <a:r>
            <a:rPr lang="en-US" sz="2000" b="1" i="1" kern="1200" dirty="0">
              <a:solidFill>
                <a:schemeClr val="bg1"/>
              </a:solidFill>
              <a:latin typeface="+mn-lt"/>
              <a:ea typeface="+mn-ea"/>
              <a:cs typeface="+mn-cs"/>
            </a:rPr>
            <a:t>Keep-It-All</a:t>
          </a:r>
          <a:r>
            <a:rPr lang="en-US" sz="2000" b="1" i="1" kern="1200" dirty="0">
              <a:solidFill>
                <a:schemeClr val="bg1"/>
              </a:solidFill>
              <a:latin typeface="+mn-lt"/>
            </a:rPr>
            <a:t> (KIA): </a:t>
          </a:r>
          <a:r>
            <a:rPr lang="en-US" sz="2000" b="0" kern="1200" dirty="0">
              <a:solidFill>
                <a:schemeClr val="bg1"/>
              </a:solidFill>
              <a:latin typeface="+mn-lt"/>
            </a:rPr>
            <a:t>Here, projects receive the funds raised regardless of whether they meet the target. While riskier, KIA allows partial funding to support project development.</a:t>
          </a:r>
        </a:p>
      </dsp:txBody>
      <dsp:txXfrm>
        <a:off x="7151375" y="918790"/>
        <a:ext cx="4413536" cy="1134209"/>
      </dsp:txXfrm>
    </dsp:sp>
    <dsp:sp modelId="{9E1BDC06-ABC7-4DB9-8A43-87C8DD1C8FAB}">
      <dsp:nvSpPr>
        <dsp:cNvPr id="0" name=""/>
        <dsp:cNvSpPr/>
      </dsp:nvSpPr>
      <dsp:spPr>
        <a:xfrm>
          <a:off x="11875777" y="609604"/>
          <a:ext cx="1134209" cy="11342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031CF-6499-444C-A435-0A87DDE36161}">
      <dsp:nvSpPr>
        <dsp:cNvPr id="0" name=""/>
        <dsp:cNvSpPr/>
      </dsp:nvSpPr>
      <dsp:spPr>
        <a:xfrm>
          <a:off x="12104376" y="828057"/>
          <a:ext cx="657841" cy="657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EAAD57-2A2C-4F36-A6DA-0A5CAEFE15C0}">
      <dsp:nvSpPr>
        <dsp:cNvPr id="0" name=""/>
        <dsp:cNvSpPr/>
      </dsp:nvSpPr>
      <dsp:spPr>
        <a:xfrm>
          <a:off x="13247391" y="685801"/>
          <a:ext cx="3893969" cy="1134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1" kern="1200" dirty="0">
              <a:solidFill>
                <a:schemeClr val="bg1"/>
              </a:solidFill>
            </a:rPr>
            <a:t>- </a:t>
          </a:r>
          <a:r>
            <a:rPr lang="en-US" sz="2000" b="1" i="1" kern="1200" dirty="0">
              <a:solidFill>
                <a:schemeClr val="bg1"/>
              </a:solidFill>
              <a:latin typeface="Calibri"/>
              <a:ea typeface="+mn-ea"/>
              <a:cs typeface="+mn-cs"/>
            </a:rPr>
            <a:t>Hybrid Models: </a:t>
          </a:r>
          <a:r>
            <a:rPr lang="en-US" sz="2000" b="0" i="1" kern="1200" dirty="0">
              <a:solidFill>
                <a:schemeClr val="bg1"/>
              </a:solidFill>
              <a:latin typeface="Calibri"/>
              <a:ea typeface="+mn-ea"/>
              <a:cs typeface="+mn-cs"/>
            </a:rPr>
            <a:t>Some platforms combine AON and KIA elements, offering flexibility to project creators</a:t>
          </a:r>
          <a:r>
            <a:rPr lang="en-US" sz="1700" b="0" kern="1200" dirty="0">
              <a:solidFill>
                <a:schemeClr val="bg1"/>
              </a:solidFill>
            </a:rPr>
            <a:t>.</a:t>
          </a:r>
        </a:p>
      </dsp:txBody>
      <dsp:txXfrm>
        <a:off x="13247391" y="685801"/>
        <a:ext cx="3893969" cy="11342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21444-BBED-4514-B9D8-2E386290EBC1}" type="datetimeFigureOut">
              <a:rPr lang="el-GR" smtClean="0"/>
              <a:t>24/10/2024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27B75-0CC5-4A44-A851-6112009691E8}" type="slidenum">
              <a:rPr lang="el-GR" smtClean="0"/>
              <a:t>‹#›</a:t>
            </a:fld>
            <a:endParaRPr lang="el-GR"/>
          </a:p>
        </p:txBody>
      </p:sp>
    </p:spTree>
    <p:extLst>
      <p:ext uri="{BB962C8B-B14F-4D97-AF65-F5344CB8AC3E}">
        <p14:creationId xmlns:p14="http://schemas.microsoft.com/office/powerpoint/2010/main" val="149261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9E27B75-0CC5-4A44-A851-6112009691E8}" type="slidenum">
              <a:rPr lang="el-GR" smtClean="0"/>
              <a:t>9</a:t>
            </a:fld>
            <a:endParaRPr lang="el-GR"/>
          </a:p>
        </p:txBody>
      </p:sp>
    </p:spTree>
    <p:extLst>
      <p:ext uri="{BB962C8B-B14F-4D97-AF65-F5344CB8AC3E}">
        <p14:creationId xmlns:p14="http://schemas.microsoft.com/office/powerpoint/2010/main" val="321736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823E"/>
        </a:solidFill>
        <a:effectLst/>
      </p:bgPr>
    </p:bg>
    <p:spTree>
      <p:nvGrpSpPr>
        <p:cNvPr id="1" name=""/>
        <p:cNvGrpSpPr/>
        <p:nvPr/>
      </p:nvGrpSpPr>
      <p:grpSpPr>
        <a:xfrm>
          <a:off x="0" y="0"/>
          <a:ext cx="0" cy="0"/>
          <a:chOff x="0" y="0"/>
          <a:chExt cx="0" cy="0"/>
        </a:xfrm>
      </p:grpSpPr>
      <p:grpSp>
        <p:nvGrpSpPr>
          <p:cNvPr id="2" name="Group 2"/>
          <p:cNvGrpSpPr/>
          <p:nvPr/>
        </p:nvGrpSpPr>
        <p:grpSpPr>
          <a:xfrm>
            <a:off x="8107442" y="368204"/>
            <a:ext cx="10180558" cy="9550592"/>
            <a:chOff x="0" y="0"/>
            <a:chExt cx="906135" cy="850064"/>
          </a:xfrm>
        </p:grpSpPr>
        <p:sp>
          <p:nvSpPr>
            <p:cNvPr id="3" name="Freeform 3"/>
            <p:cNvSpPr/>
            <p:nvPr/>
          </p:nvSpPr>
          <p:spPr>
            <a:xfrm>
              <a:off x="0" y="0"/>
              <a:ext cx="906135" cy="850064"/>
            </a:xfrm>
            <a:custGeom>
              <a:avLst/>
              <a:gdLst/>
              <a:ahLst/>
              <a:cxnLst/>
              <a:rect l="l" t="t" r="r" b="b"/>
              <a:pathLst>
                <a:path w="906135" h="850064">
                  <a:moveTo>
                    <a:pt x="0" y="0"/>
                  </a:moveTo>
                  <a:lnTo>
                    <a:pt x="906135" y="0"/>
                  </a:lnTo>
                  <a:lnTo>
                    <a:pt x="906135" y="850064"/>
                  </a:lnTo>
                  <a:lnTo>
                    <a:pt x="0" y="850064"/>
                  </a:lnTo>
                  <a:close/>
                </a:path>
              </a:pathLst>
            </a:custGeom>
            <a:solidFill>
              <a:srgbClr val="FBF6F1"/>
            </a:solidFill>
          </p:spPr>
          <p:txBody>
            <a:bodyPr/>
            <a:lstStyle/>
            <a:p>
              <a:endParaRPr lang="en-US"/>
            </a:p>
          </p:txBody>
        </p:sp>
        <p:sp>
          <p:nvSpPr>
            <p:cNvPr id="4" name="TextBox 4"/>
            <p:cNvSpPr txBox="1"/>
            <p:nvPr/>
          </p:nvSpPr>
          <p:spPr>
            <a:xfrm>
              <a:off x="0" y="-38100"/>
              <a:ext cx="906135" cy="88816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463512" y="-1866900"/>
            <a:ext cx="8031319" cy="9050874"/>
          </a:xfrm>
          <a:custGeom>
            <a:avLst/>
            <a:gdLst/>
            <a:ahLst/>
            <a:cxnLst/>
            <a:rect l="l" t="t" r="r" b="b"/>
            <a:pathLst>
              <a:path w="10788205" h="10788205">
                <a:moveTo>
                  <a:pt x="0" y="0"/>
                </a:moveTo>
                <a:lnTo>
                  <a:pt x="10788205" y="0"/>
                </a:lnTo>
                <a:lnTo>
                  <a:pt x="10788205" y="10788204"/>
                </a:lnTo>
                <a:lnTo>
                  <a:pt x="0" y="10788204"/>
                </a:lnTo>
                <a:lnTo>
                  <a:pt x="0" y="0"/>
                </a:lnTo>
                <a:close/>
              </a:path>
            </a:pathLst>
          </a:custGeom>
          <a:blipFill>
            <a:blip r:embed="rId2"/>
            <a:stretch>
              <a:fillRect/>
            </a:stretch>
          </a:blipFill>
        </p:spPr>
        <p:txBody>
          <a:bodyPr/>
          <a:lstStyle/>
          <a:p>
            <a:endParaRPr lang="en-US"/>
          </a:p>
        </p:txBody>
      </p:sp>
      <p:sp>
        <p:nvSpPr>
          <p:cNvPr id="6" name="Freeform 6"/>
          <p:cNvSpPr/>
          <p:nvPr/>
        </p:nvSpPr>
        <p:spPr>
          <a:xfrm>
            <a:off x="8107441" y="8676972"/>
            <a:ext cx="3584550" cy="1133241"/>
          </a:xfrm>
          <a:custGeom>
            <a:avLst/>
            <a:gdLst/>
            <a:ahLst/>
            <a:cxnLst/>
            <a:rect l="l" t="t" r="r" b="b"/>
            <a:pathLst>
              <a:path w="3584550" h="1133241">
                <a:moveTo>
                  <a:pt x="0" y="0"/>
                </a:moveTo>
                <a:lnTo>
                  <a:pt x="3584550" y="0"/>
                </a:lnTo>
                <a:lnTo>
                  <a:pt x="3584550" y="1133241"/>
                </a:lnTo>
                <a:lnTo>
                  <a:pt x="0" y="1133241"/>
                </a:lnTo>
                <a:lnTo>
                  <a:pt x="0" y="0"/>
                </a:lnTo>
                <a:close/>
              </a:path>
            </a:pathLst>
          </a:custGeom>
          <a:blipFill>
            <a:blip r:embed="rId3"/>
            <a:stretch>
              <a:fillRect/>
            </a:stretch>
          </a:blipFill>
        </p:spPr>
        <p:txBody>
          <a:bodyPr/>
          <a:lstStyle/>
          <a:p>
            <a:endParaRPr lang="en-US"/>
          </a:p>
        </p:txBody>
      </p:sp>
      <p:sp>
        <p:nvSpPr>
          <p:cNvPr id="7" name="Freeform 7"/>
          <p:cNvSpPr/>
          <p:nvPr/>
        </p:nvSpPr>
        <p:spPr>
          <a:xfrm>
            <a:off x="12280189" y="8676972"/>
            <a:ext cx="1734552" cy="1133241"/>
          </a:xfrm>
          <a:custGeom>
            <a:avLst/>
            <a:gdLst/>
            <a:ahLst/>
            <a:cxnLst/>
            <a:rect l="l" t="t" r="r" b="b"/>
            <a:pathLst>
              <a:path w="1734552" h="1133241">
                <a:moveTo>
                  <a:pt x="0" y="0"/>
                </a:moveTo>
                <a:lnTo>
                  <a:pt x="1734552" y="0"/>
                </a:lnTo>
                <a:lnTo>
                  <a:pt x="1734552" y="1133241"/>
                </a:lnTo>
                <a:lnTo>
                  <a:pt x="0" y="1133241"/>
                </a:lnTo>
                <a:lnTo>
                  <a:pt x="0" y="0"/>
                </a:lnTo>
                <a:close/>
              </a:path>
            </a:pathLst>
          </a:custGeom>
          <a:blipFill>
            <a:blip r:embed="rId4"/>
            <a:stretch>
              <a:fillRect/>
            </a:stretch>
          </a:blipFill>
        </p:spPr>
        <p:txBody>
          <a:bodyPr/>
          <a:lstStyle/>
          <a:p>
            <a:endParaRPr lang="en-US"/>
          </a:p>
        </p:txBody>
      </p:sp>
      <p:sp>
        <p:nvSpPr>
          <p:cNvPr id="8" name="Freeform 8"/>
          <p:cNvSpPr/>
          <p:nvPr/>
        </p:nvSpPr>
        <p:spPr>
          <a:xfrm>
            <a:off x="14269165" y="8722568"/>
            <a:ext cx="3845654" cy="1042048"/>
          </a:xfrm>
          <a:custGeom>
            <a:avLst/>
            <a:gdLst/>
            <a:ahLst/>
            <a:cxnLst/>
            <a:rect l="l" t="t" r="r" b="b"/>
            <a:pathLst>
              <a:path w="3845654" h="1042048">
                <a:moveTo>
                  <a:pt x="0" y="0"/>
                </a:moveTo>
                <a:lnTo>
                  <a:pt x="3845653" y="0"/>
                </a:lnTo>
                <a:lnTo>
                  <a:pt x="3845653" y="1042049"/>
                </a:lnTo>
                <a:lnTo>
                  <a:pt x="0" y="1042049"/>
                </a:lnTo>
                <a:lnTo>
                  <a:pt x="0" y="0"/>
                </a:lnTo>
                <a:close/>
              </a:path>
            </a:pathLst>
          </a:custGeom>
          <a:blipFill>
            <a:blip r:embed="rId5"/>
            <a:stretch>
              <a:fillRect/>
            </a:stretch>
          </a:blipFill>
        </p:spPr>
        <p:txBody>
          <a:bodyPr/>
          <a:lstStyle/>
          <a:p>
            <a:endParaRPr lang="en-US"/>
          </a:p>
        </p:txBody>
      </p:sp>
      <p:sp>
        <p:nvSpPr>
          <p:cNvPr id="9" name="Freeform 9"/>
          <p:cNvSpPr/>
          <p:nvPr/>
        </p:nvSpPr>
        <p:spPr>
          <a:xfrm>
            <a:off x="1642287" y="8722568"/>
            <a:ext cx="4811515" cy="1004466"/>
          </a:xfrm>
          <a:custGeom>
            <a:avLst/>
            <a:gdLst/>
            <a:ahLst/>
            <a:cxnLst/>
            <a:rect l="l" t="t" r="r" b="b"/>
            <a:pathLst>
              <a:path w="4811515" h="1004466">
                <a:moveTo>
                  <a:pt x="0" y="0"/>
                </a:moveTo>
                <a:lnTo>
                  <a:pt x="4811515" y="0"/>
                </a:lnTo>
                <a:lnTo>
                  <a:pt x="4811515" y="1004466"/>
                </a:lnTo>
                <a:lnTo>
                  <a:pt x="0" y="1004466"/>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0" y="1661595"/>
            <a:ext cx="8096089" cy="3120278"/>
          </a:xfrm>
          <a:prstGeom prst="rect">
            <a:avLst/>
          </a:prstGeom>
        </p:spPr>
        <p:txBody>
          <a:bodyPr lIns="0" tIns="0" rIns="0" bIns="0" rtlCol="0" anchor="t">
            <a:spAutoFit/>
          </a:bodyPr>
          <a:lstStyle/>
          <a:p>
            <a:pPr algn="ctr">
              <a:lnSpc>
                <a:spcPts val="13115"/>
              </a:lnSpc>
            </a:pPr>
            <a:r>
              <a:rPr lang="en-US" sz="6000" b="1" u="sng" dirty="0">
                <a:solidFill>
                  <a:srgbClr val="80D959"/>
                </a:solidFill>
                <a:latin typeface="Times New Roman" panose="02020603050405020304" pitchFamily="18" charset="0"/>
                <a:cs typeface="Times New Roman" panose="02020603050405020304" pitchFamily="18" charset="0"/>
              </a:rPr>
              <a:t>Module 5:</a:t>
            </a:r>
          </a:p>
          <a:p>
            <a:pPr algn="ctr">
              <a:lnSpc>
                <a:spcPts val="13115"/>
              </a:lnSpc>
            </a:pPr>
            <a:r>
              <a:rPr lang="en-US" sz="6000" b="1" i="1" dirty="0">
                <a:solidFill>
                  <a:srgbClr val="80D959"/>
                </a:solidFill>
                <a:latin typeface="Times New Roman" panose="02020603050405020304" pitchFamily="18" charset="0"/>
                <a:cs typeface="Times New Roman" panose="02020603050405020304" pitchFamily="18" charset="0"/>
              </a:rPr>
              <a:t>Funding Green Dreams </a:t>
            </a:r>
          </a:p>
        </p:txBody>
      </p:sp>
      <p:sp>
        <p:nvSpPr>
          <p:cNvPr id="11" name="TextBox 11"/>
          <p:cNvSpPr txBox="1"/>
          <p:nvPr/>
        </p:nvSpPr>
        <p:spPr>
          <a:xfrm>
            <a:off x="8889853" y="5088094"/>
            <a:ext cx="9178636" cy="2172970"/>
          </a:xfrm>
          <a:prstGeom prst="rect">
            <a:avLst/>
          </a:prstGeom>
        </p:spPr>
        <p:txBody>
          <a:bodyPr lIns="0" tIns="0" rIns="0" bIns="0" rtlCol="0" anchor="t">
            <a:spAutoFit/>
          </a:bodyPr>
          <a:lstStyle/>
          <a:p>
            <a:pPr algn="ctr">
              <a:lnSpc>
                <a:spcPts val="4340"/>
              </a:lnSpc>
            </a:pPr>
            <a:r>
              <a:rPr lang="en-US" sz="3500" b="1" dirty="0">
                <a:solidFill>
                  <a:srgbClr val="22823E"/>
                </a:solidFill>
                <a:latin typeface="Times New Roman" panose="02020603050405020304" pitchFamily="18" charset="0"/>
                <a:cs typeface="Times New Roman" panose="02020603050405020304" pitchFamily="18" charset="0"/>
              </a:rPr>
              <a:t>Reducing the environmental footprint of Female Entrepreneurship </a:t>
            </a:r>
          </a:p>
          <a:p>
            <a:pPr algn="ctr">
              <a:lnSpc>
                <a:spcPts val="4340"/>
              </a:lnSpc>
            </a:pPr>
            <a:endParaRPr lang="en-US" sz="3500" b="1" dirty="0">
              <a:solidFill>
                <a:srgbClr val="22823E"/>
              </a:solidFill>
              <a:latin typeface="Times New Roman" panose="02020603050405020304" pitchFamily="18" charset="0"/>
              <a:cs typeface="Times New Roman" panose="02020603050405020304" pitchFamily="18" charset="0"/>
            </a:endParaRPr>
          </a:p>
          <a:p>
            <a:pPr algn="ctr">
              <a:lnSpc>
                <a:spcPts val="4340"/>
              </a:lnSpc>
            </a:pPr>
            <a:r>
              <a:rPr lang="en-US" sz="3500" b="1" dirty="0">
                <a:solidFill>
                  <a:srgbClr val="22823E"/>
                </a:solidFill>
                <a:latin typeface="Times New Roman" panose="02020603050405020304" pitchFamily="18" charset="0"/>
                <a:cs typeface="Times New Roman" panose="02020603050405020304" pitchFamily="18" charset="0"/>
              </a:rPr>
              <a:t>WomEn Going Greener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3276600" y="2476500"/>
            <a:ext cx="9625953" cy="7120008"/>
            <a:chOff x="0" y="0"/>
            <a:chExt cx="2579721" cy="1554545"/>
          </a:xfrm>
        </p:grpSpPr>
        <p:sp>
          <p:nvSpPr>
            <p:cNvPr id="3" name="Freeform 3"/>
            <p:cNvSpPr/>
            <p:nvPr/>
          </p:nvSpPr>
          <p:spPr>
            <a:xfrm>
              <a:off x="0" y="0"/>
              <a:ext cx="2579721" cy="1554545"/>
            </a:xfrm>
            <a:custGeom>
              <a:avLst/>
              <a:gdLst/>
              <a:ahLst/>
              <a:cxnLst/>
              <a:rect l="l" t="t" r="r" b="b"/>
              <a:pathLst>
                <a:path w="2579721" h="1554545">
                  <a:moveTo>
                    <a:pt x="40311" y="0"/>
                  </a:moveTo>
                  <a:lnTo>
                    <a:pt x="2539410" y="0"/>
                  </a:lnTo>
                  <a:cubicBezTo>
                    <a:pt x="2561673" y="0"/>
                    <a:pt x="2579721" y="18048"/>
                    <a:pt x="2579721" y="40311"/>
                  </a:cubicBezTo>
                  <a:lnTo>
                    <a:pt x="2579721" y="1514234"/>
                  </a:lnTo>
                  <a:cubicBezTo>
                    <a:pt x="2579721" y="1524925"/>
                    <a:pt x="2575474" y="1535178"/>
                    <a:pt x="2567914" y="1542738"/>
                  </a:cubicBezTo>
                  <a:cubicBezTo>
                    <a:pt x="2560354" y="1550298"/>
                    <a:pt x="2550101" y="1554545"/>
                    <a:pt x="2539410" y="1554545"/>
                  </a:cubicBezTo>
                  <a:lnTo>
                    <a:pt x="40311" y="1554545"/>
                  </a:lnTo>
                  <a:cubicBezTo>
                    <a:pt x="29620" y="1554545"/>
                    <a:pt x="19366" y="1550298"/>
                    <a:pt x="11807" y="1542738"/>
                  </a:cubicBezTo>
                  <a:cubicBezTo>
                    <a:pt x="4247" y="1535178"/>
                    <a:pt x="0" y="1524925"/>
                    <a:pt x="0" y="1514234"/>
                  </a:cubicBezTo>
                  <a:lnTo>
                    <a:pt x="0" y="40311"/>
                  </a:lnTo>
                  <a:cubicBezTo>
                    <a:pt x="0" y="18048"/>
                    <a:pt x="18048" y="0"/>
                    <a:pt x="40311" y="0"/>
                  </a:cubicBezTo>
                  <a:close/>
                </a:path>
              </a:pathLst>
            </a:custGeom>
            <a:solidFill>
              <a:srgbClr val="FBF6F1"/>
            </a:solidFill>
          </p:spPr>
          <p:txBody>
            <a:bodyPr/>
            <a:lstStyle/>
            <a:p>
              <a:endParaRPr lang="en-US"/>
            </a:p>
          </p:txBody>
        </p:sp>
        <p:sp>
          <p:nvSpPr>
            <p:cNvPr id="4" name="TextBox 4"/>
            <p:cNvSpPr txBox="1"/>
            <p:nvPr/>
          </p:nvSpPr>
          <p:spPr>
            <a:xfrm>
              <a:off x="0" y="85725"/>
              <a:ext cx="2579721" cy="1468820"/>
            </a:xfrm>
            <a:prstGeom prst="rect">
              <a:avLst/>
            </a:prstGeom>
          </p:spPr>
          <p:txBody>
            <a:bodyPr lIns="50800" tIns="50800" rIns="50800" bIns="50800" rtlCol="0" anchor="ctr"/>
            <a:lstStyle/>
            <a:p>
              <a:pPr algn="ctr">
                <a:lnSpc>
                  <a:spcPts val="1925"/>
                </a:lnSpc>
              </a:pPr>
              <a:endParaRPr/>
            </a:p>
          </p:txBody>
        </p:sp>
      </p:grpSp>
      <p:sp>
        <p:nvSpPr>
          <p:cNvPr id="5" name="TextBox 5"/>
          <p:cNvSpPr txBox="1"/>
          <p:nvPr/>
        </p:nvSpPr>
        <p:spPr>
          <a:xfrm>
            <a:off x="3685078" y="2659273"/>
            <a:ext cx="9181529" cy="6946902"/>
          </a:xfrm>
          <a:prstGeom prst="rect">
            <a:avLst/>
          </a:prstGeom>
        </p:spPr>
        <p:txBody>
          <a:bodyPr wrap="square" lIns="0" tIns="0" rIns="0" bIns="0" rtlCol="0" anchor="t">
            <a:spAutoFit/>
          </a:bodyPr>
          <a:lstStyle/>
          <a:p>
            <a:pPr marL="342900" indent="-342900" algn="just">
              <a:lnSpc>
                <a:spcPts val="3871"/>
              </a:lnSpc>
              <a:buFont typeface="Wingdings" panose="05000000000000000000" pitchFamily="2" charset="2"/>
              <a:buChar char="q"/>
            </a:pPr>
            <a:r>
              <a:rPr lang="en-US" sz="2400" b="1" spc="131" dirty="0">
                <a:solidFill>
                  <a:srgbClr val="2E2C2D"/>
                </a:solidFill>
                <a:latin typeface="Arial" panose="020B0604020202020204" pitchFamily="34" charset="0"/>
                <a:cs typeface="Arial" panose="020B0604020202020204" pitchFamily="34" charset="0"/>
              </a:rPr>
              <a:t>Funding Challenges:</a:t>
            </a:r>
          </a:p>
          <a:p>
            <a:pPr algn="just">
              <a:lnSpc>
                <a:spcPts val="3871"/>
              </a:lnSpc>
            </a:pPr>
            <a:r>
              <a:rPr lang="en-US" sz="2400" spc="131" dirty="0">
                <a:solidFill>
                  <a:srgbClr val="2E2C2D"/>
                </a:solidFill>
                <a:latin typeface="Arial" panose="020B0604020202020204" pitchFamily="34" charset="0"/>
                <a:cs typeface="Arial" panose="020B0604020202020204" pitchFamily="34" charset="0"/>
              </a:rPr>
              <a:t>Securing financing is a major hurdle for green entrepreneurs, especially women, who face significant barriers in accessing capital.</a:t>
            </a:r>
          </a:p>
          <a:p>
            <a:pPr marL="342900" indent="-342900" algn="just">
              <a:lnSpc>
                <a:spcPts val="3871"/>
              </a:lnSpc>
              <a:buFont typeface="Wingdings" panose="05000000000000000000" pitchFamily="2" charset="2"/>
              <a:buChar char="q"/>
            </a:pPr>
            <a:r>
              <a:rPr lang="en-US" sz="2400" b="1" spc="131" dirty="0">
                <a:solidFill>
                  <a:srgbClr val="2E2C2D"/>
                </a:solidFill>
                <a:latin typeface="Arial" panose="020B0604020202020204" pitchFamily="34" charset="0"/>
                <a:cs typeface="Arial" panose="020B0604020202020204" pitchFamily="34" charset="0"/>
              </a:rPr>
              <a:t>Financing Gap: </a:t>
            </a:r>
          </a:p>
          <a:p>
            <a:pPr algn="just">
              <a:lnSpc>
                <a:spcPts val="3871"/>
              </a:lnSpc>
            </a:pPr>
            <a:r>
              <a:rPr lang="en-US" sz="2400" spc="131" dirty="0">
                <a:solidFill>
                  <a:srgbClr val="2E2C2D"/>
                </a:solidFill>
                <a:latin typeface="Arial" panose="020B0604020202020204" pitchFamily="34" charset="0"/>
                <a:cs typeface="Arial" panose="020B0604020202020204" pitchFamily="34" charset="0"/>
              </a:rPr>
              <a:t>In developing countries, the gap is particularly stark, with a $1.5 trillion shortfall.</a:t>
            </a:r>
          </a:p>
          <a:p>
            <a:pPr marL="342900" marR="0" lvl="0" indent="-342900" algn="just" defTabSz="914400" rtl="0" eaLnBrk="1" fontAlgn="auto" latinLnBrk="0" hangingPunct="1">
              <a:lnSpc>
                <a:spcPts val="3871"/>
              </a:lnSpc>
              <a:spcBef>
                <a:spcPts val="0"/>
              </a:spcBef>
              <a:spcAft>
                <a:spcPts val="0"/>
              </a:spcAft>
              <a:buClrTx/>
              <a:buSzTx/>
              <a:buFont typeface="Wingdings" panose="05000000000000000000" pitchFamily="2" charset="2"/>
              <a:buChar char="q"/>
              <a:tabLst/>
              <a:defRPr/>
            </a:pPr>
            <a:r>
              <a:rPr kumimoji="0" lang="en-US" sz="2400" b="1" i="0" u="none" strike="noStrike" kern="1200" cap="none" spc="131" normalizeH="0" baseline="0" noProof="0" dirty="0">
                <a:ln>
                  <a:noFill/>
                </a:ln>
                <a:solidFill>
                  <a:srgbClr val="2E2C2D"/>
                </a:solidFill>
                <a:effectLst/>
                <a:uLnTx/>
                <a:uFillTx/>
                <a:latin typeface="Arial" panose="020B0604020202020204" pitchFamily="34" charset="0"/>
                <a:ea typeface="+mn-ea"/>
                <a:cs typeface="Arial" panose="020B0604020202020204" pitchFamily="34" charset="0"/>
              </a:rPr>
              <a:t>Gender Disparity: </a:t>
            </a:r>
          </a:p>
          <a:p>
            <a:pPr marL="0" marR="0" lvl="0" indent="0" algn="just" defTabSz="914400" rtl="0" eaLnBrk="1" fontAlgn="auto" latinLnBrk="0" hangingPunct="1">
              <a:lnSpc>
                <a:spcPts val="3871"/>
              </a:lnSpc>
              <a:spcBef>
                <a:spcPts val="0"/>
              </a:spcBef>
              <a:spcAft>
                <a:spcPts val="0"/>
              </a:spcAft>
              <a:buClrTx/>
              <a:buSzTx/>
              <a:buFontTx/>
              <a:buNone/>
              <a:tabLst/>
              <a:defRPr/>
            </a:pPr>
            <a:r>
              <a:rPr kumimoji="0" lang="en-US" sz="2400" b="0" i="0" u="none" strike="noStrike" kern="1200" cap="none" spc="131" normalizeH="0" baseline="0" noProof="0" dirty="0">
                <a:ln>
                  <a:noFill/>
                </a:ln>
                <a:solidFill>
                  <a:srgbClr val="2E2C2D"/>
                </a:solidFill>
                <a:effectLst/>
                <a:uLnTx/>
                <a:uFillTx/>
                <a:latin typeface="Arial" panose="020B0604020202020204" pitchFamily="34" charset="0"/>
                <a:ea typeface="+mn-ea"/>
                <a:cs typeface="Arial" panose="020B0604020202020204" pitchFamily="34" charset="0"/>
              </a:rPr>
              <a:t>Women are less likely to receive funding from angel investors and venture capitalists, who often favor male-led ventures.</a:t>
            </a:r>
            <a:endParaRPr lang="en-US" sz="2400" spc="131" dirty="0">
              <a:solidFill>
                <a:srgbClr val="2E2C2D"/>
              </a:solidFill>
              <a:latin typeface="Arial" panose="020B0604020202020204" pitchFamily="34" charset="0"/>
              <a:cs typeface="Arial" panose="020B0604020202020204" pitchFamily="34" charset="0"/>
            </a:endParaRPr>
          </a:p>
          <a:p>
            <a:pPr marL="342900" indent="-342900" algn="just">
              <a:lnSpc>
                <a:spcPts val="3871"/>
              </a:lnSpc>
              <a:buFont typeface="Wingdings" panose="05000000000000000000" pitchFamily="2" charset="2"/>
              <a:buChar char="q"/>
            </a:pPr>
            <a:r>
              <a:rPr lang="en-US" sz="2400" b="1" spc="131" dirty="0">
                <a:solidFill>
                  <a:srgbClr val="2E2C2D"/>
                </a:solidFill>
                <a:latin typeface="Arial" panose="020B0604020202020204" pitchFamily="34" charset="0"/>
                <a:cs typeface="Arial" panose="020B0604020202020204" pitchFamily="34" charset="0"/>
              </a:rPr>
              <a:t>Overcoming Obstacles: </a:t>
            </a:r>
          </a:p>
          <a:p>
            <a:pPr algn="just">
              <a:lnSpc>
                <a:spcPts val="3871"/>
              </a:lnSpc>
            </a:pPr>
            <a:r>
              <a:rPr lang="en-US" sz="2400" spc="131" dirty="0">
                <a:solidFill>
                  <a:srgbClr val="2E2C2D"/>
                </a:solidFill>
                <a:latin typeface="Arial" panose="020B0604020202020204" pitchFamily="34" charset="0"/>
                <a:cs typeface="Arial" panose="020B0604020202020204" pitchFamily="34" charset="0"/>
              </a:rPr>
              <a:t>Exploring alternative funding options is essential for women to achieve their green business goals.</a:t>
            </a:r>
          </a:p>
        </p:txBody>
      </p:sp>
      <p:sp>
        <p:nvSpPr>
          <p:cNvPr id="9" name="Freeform 9"/>
          <p:cNvSpPr/>
          <p:nvPr/>
        </p:nvSpPr>
        <p:spPr>
          <a:xfrm>
            <a:off x="9677400" y="7474899"/>
            <a:ext cx="2631085" cy="1424073"/>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19" name="TextBox 2">
            <a:extLst>
              <a:ext uri="{FF2B5EF4-FFF2-40B4-BE49-F238E27FC236}">
                <a16:creationId xmlns:a16="http://schemas.microsoft.com/office/drawing/2014/main" id="{E8619EBB-4FC3-6077-43D5-BEEBE077B5F1}"/>
              </a:ext>
            </a:extLst>
          </p:cNvPr>
          <p:cNvSpPr txBox="1"/>
          <p:nvPr/>
        </p:nvSpPr>
        <p:spPr>
          <a:xfrm>
            <a:off x="3429000" y="223068"/>
            <a:ext cx="9693686" cy="1635063"/>
          </a:xfrm>
          <a:prstGeom prst="rect">
            <a:avLst/>
          </a:prstGeom>
        </p:spPr>
        <p:txBody>
          <a:bodyPr wrap="square" lIns="0" tIns="0" rIns="0" bIns="0" rtlCol="0" anchor="t">
            <a:spAutoFit/>
          </a:bodyPr>
          <a:lstStyle/>
          <a:p>
            <a:pPr algn="ctr">
              <a:lnSpc>
                <a:spcPts val="6611"/>
              </a:lnSpc>
            </a:pPr>
            <a:r>
              <a:rPr lang="en-US" sz="4000" dirty="0">
                <a:solidFill>
                  <a:srgbClr val="FBF6F1"/>
                </a:solidFill>
                <a:latin typeface="Martel Heavy"/>
              </a:rPr>
              <a:t>How can women access grants, loans, and investors?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6" name="Group 6"/>
          <p:cNvGrpSpPr/>
          <p:nvPr/>
        </p:nvGrpSpPr>
        <p:grpSpPr>
          <a:xfrm>
            <a:off x="6858000" y="266700"/>
            <a:ext cx="11353800" cy="9753600"/>
            <a:chOff x="0" y="0"/>
            <a:chExt cx="2160885" cy="1215934"/>
          </a:xfrm>
        </p:grpSpPr>
        <p:sp>
          <p:nvSpPr>
            <p:cNvPr id="7" name="Freeform 7"/>
            <p:cNvSpPr/>
            <p:nvPr/>
          </p:nvSpPr>
          <p:spPr>
            <a:xfrm>
              <a:off x="0" y="0"/>
              <a:ext cx="2160885" cy="1215934"/>
            </a:xfrm>
            <a:custGeom>
              <a:avLst/>
              <a:gdLst/>
              <a:ahLst/>
              <a:cxnLst/>
              <a:rect l="l" t="t" r="r" b="b"/>
              <a:pathLst>
                <a:path w="2160885" h="1215934">
                  <a:moveTo>
                    <a:pt x="48124" y="0"/>
                  </a:moveTo>
                  <a:lnTo>
                    <a:pt x="2112761" y="0"/>
                  </a:lnTo>
                  <a:cubicBezTo>
                    <a:pt x="2125524" y="0"/>
                    <a:pt x="2137765" y="5070"/>
                    <a:pt x="2146790" y="14095"/>
                  </a:cubicBezTo>
                  <a:cubicBezTo>
                    <a:pt x="2155815" y="23120"/>
                    <a:pt x="2160885" y="35361"/>
                    <a:pt x="2160885" y="48124"/>
                  </a:cubicBezTo>
                  <a:lnTo>
                    <a:pt x="2160885" y="1167810"/>
                  </a:lnTo>
                  <a:cubicBezTo>
                    <a:pt x="2160885" y="1180573"/>
                    <a:pt x="2155815" y="1192813"/>
                    <a:pt x="2146790" y="1201838"/>
                  </a:cubicBezTo>
                  <a:cubicBezTo>
                    <a:pt x="2137765" y="1210863"/>
                    <a:pt x="2125524" y="1215934"/>
                    <a:pt x="2112761" y="1215934"/>
                  </a:cubicBezTo>
                  <a:lnTo>
                    <a:pt x="48124" y="1215934"/>
                  </a:lnTo>
                  <a:cubicBezTo>
                    <a:pt x="35361" y="1215934"/>
                    <a:pt x="23120" y="1210863"/>
                    <a:pt x="14095" y="1201838"/>
                  </a:cubicBezTo>
                  <a:cubicBezTo>
                    <a:pt x="5070" y="1192813"/>
                    <a:pt x="0" y="1180573"/>
                    <a:pt x="0" y="1167810"/>
                  </a:cubicBezTo>
                  <a:lnTo>
                    <a:pt x="0" y="48124"/>
                  </a:lnTo>
                  <a:cubicBezTo>
                    <a:pt x="0" y="35361"/>
                    <a:pt x="5070" y="23120"/>
                    <a:pt x="14095" y="14095"/>
                  </a:cubicBezTo>
                  <a:cubicBezTo>
                    <a:pt x="23120" y="5070"/>
                    <a:pt x="35361" y="0"/>
                    <a:pt x="48124" y="0"/>
                  </a:cubicBezTo>
                  <a:close/>
                </a:path>
              </a:pathLst>
            </a:custGeom>
            <a:solidFill>
              <a:srgbClr val="FBF6F1"/>
            </a:solidFill>
          </p:spPr>
          <p:txBody>
            <a:bodyPr/>
            <a:lstStyle/>
            <a:p>
              <a:endParaRPr lang="en-US" dirty="0"/>
            </a:p>
          </p:txBody>
        </p:sp>
        <p:sp>
          <p:nvSpPr>
            <p:cNvPr id="8" name="TextBox 8"/>
            <p:cNvSpPr txBox="1"/>
            <p:nvPr/>
          </p:nvSpPr>
          <p:spPr>
            <a:xfrm>
              <a:off x="0" y="85725"/>
              <a:ext cx="2160885" cy="1130209"/>
            </a:xfrm>
            <a:prstGeom prst="rect">
              <a:avLst/>
            </a:prstGeom>
          </p:spPr>
          <p:txBody>
            <a:bodyPr lIns="50800" tIns="50800" rIns="50800" bIns="50800" rtlCol="0" anchor="ctr"/>
            <a:lstStyle/>
            <a:p>
              <a:pPr algn="ctr">
                <a:lnSpc>
                  <a:spcPts val="1925"/>
                </a:lnSpc>
              </a:pPr>
              <a:endParaRPr/>
            </a:p>
          </p:txBody>
        </p:sp>
      </p:grpSp>
      <p:sp>
        <p:nvSpPr>
          <p:cNvPr id="9" name="Freeform 9"/>
          <p:cNvSpPr/>
          <p:nvPr/>
        </p:nvSpPr>
        <p:spPr>
          <a:xfrm>
            <a:off x="15580715" y="8620621"/>
            <a:ext cx="2631085" cy="1424073"/>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19" name="TextBox 2">
            <a:extLst>
              <a:ext uri="{FF2B5EF4-FFF2-40B4-BE49-F238E27FC236}">
                <a16:creationId xmlns:a16="http://schemas.microsoft.com/office/drawing/2014/main" id="{E8619EBB-4FC3-6077-43D5-BEEBE077B5F1}"/>
              </a:ext>
            </a:extLst>
          </p:cNvPr>
          <p:cNvSpPr txBox="1"/>
          <p:nvPr/>
        </p:nvSpPr>
        <p:spPr>
          <a:xfrm>
            <a:off x="-609600" y="3902775"/>
            <a:ext cx="7620000" cy="2481449"/>
          </a:xfrm>
          <a:prstGeom prst="rect">
            <a:avLst/>
          </a:prstGeom>
        </p:spPr>
        <p:txBody>
          <a:bodyPr wrap="square" lIns="0" tIns="0" rIns="0" bIns="0" rtlCol="0" anchor="t">
            <a:spAutoFit/>
          </a:bodyPr>
          <a:lstStyle/>
          <a:p>
            <a:pPr algn="ctr">
              <a:lnSpc>
                <a:spcPts val="6611"/>
              </a:lnSpc>
            </a:pPr>
            <a:r>
              <a:rPr lang="en-US" sz="4000" dirty="0">
                <a:solidFill>
                  <a:srgbClr val="FBF6F1"/>
                </a:solidFill>
                <a:latin typeface="Martel Heavy"/>
              </a:rPr>
              <a:t>How can women access grants, loans, and investors?</a:t>
            </a:r>
          </a:p>
        </p:txBody>
      </p:sp>
      <p:sp>
        <p:nvSpPr>
          <p:cNvPr id="12" name="TextBox 11">
            <a:extLst>
              <a:ext uri="{FF2B5EF4-FFF2-40B4-BE49-F238E27FC236}">
                <a16:creationId xmlns:a16="http://schemas.microsoft.com/office/drawing/2014/main" id="{1C6638AD-B0C5-AD0A-C9EB-E3D4B159861E}"/>
              </a:ext>
            </a:extLst>
          </p:cNvPr>
          <p:cNvSpPr txBox="1"/>
          <p:nvPr/>
        </p:nvSpPr>
        <p:spPr>
          <a:xfrm>
            <a:off x="7162800" y="278897"/>
            <a:ext cx="8662887" cy="9694962"/>
          </a:xfrm>
          <a:prstGeom prst="rect">
            <a:avLst/>
          </a:prstGeom>
          <a:noFill/>
        </p:spPr>
        <p:txBody>
          <a:bodyPr wrap="square">
            <a:spAutoFit/>
          </a:bodyPr>
          <a:lstStyle/>
          <a:p>
            <a:pPr algn="just"/>
            <a:r>
              <a:rPr lang="en-US" sz="2400" b="1" dirty="0">
                <a:solidFill>
                  <a:schemeClr val="accent4"/>
                </a:solidFill>
                <a:latin typeface="Arial" panose="020B0604020202020204" pitchFamily="34" charset="0"/>
                <a:cs typeface="Arial" panose="020B0604020202020204" pitchFamily="34" charset="0"/>
              </a:rPr>
              <a:t>Funding Options for Women Green Entrepreneurs </a:t>
            </a:r>
          </a:p>
          <a:p>
            <a:pPr marL="342900" indent="-342900" algn="just">
              <a:buFont typeface="Wingdings" panose="05000000000000000000" pitchFamily="2" charset="2"/>
              <a:buChar char="q"/>
            </a:pPr>
            <a:r>
              <a:rPr lang="en-US" sz="2000" b="1" u="sng" dirty="0">
                <a:latin typeface="Arial" panose="020B0604020202020204" pitchFamily="34" charset="0"/>
                <a:cs typeface="Arial" panose="020B0604020202020204" pitchFamily="34" charset="0"/>
              </a:rPr>
              <a:t>Grants:</a:t>
            </a:r>
          </a:p>
          <a:p>
            <a:pPr algn="just"/>
            <a:endParaRPr lang="en-US" sz="2000" b="1" u="sng"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 Description: </a:t>
            </a:r>
            <a:r>
              <a:rPr lang="en-US" sz="2000" dirty="0">
                <a:latin typeface="Arial" panose="020B0604020202020204" pitchFamily="34" charset="0"/>
                <a:cs typeface="Arial" panose="020B0604020202020204" pitchFamily="34" charset="0"/>
              </a:rPr>
              <a:t>Non-repayable funds provided by governments,    foundations, and organizations. </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Examples:    </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Horizon Europe (EIC Accelerator)</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European Social Fund Plus (ESF+)</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Female Founders Fund</a:t>
            </a:r>
          </a:p>
          <a:p>
            <a:pPr algn="just"/>
            <a:endParaRPr lang="en-U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000" b="1" u="sng" dirty="0">
                <a:latin typeface="Arial" panose="020B0604020202020204" pitchFamily="34" charset="0"/>
                <a:cs typeface="Arial" panose="020B0604020202020204" pitchFamily="34" charset="0"/>
              </a:rPr>
              <a:t>Loans:</a:t>
            </a:r>
          </a:p>
          <a:p>
            <a:pPr algn="just"/>
            <a:endParaRPr lang="en-US" sz="2000" b="1" u="sng"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Description: </a:t>
            </a:r>
            <a:r>
              <a:rPr lang="en-US" sz="2000" dirty="0">
                <a:latin typeface="Arial" panose="020B0604020202020204" pitchFamily="34" charset="0"/>
                <a:cs typeface="Arial" panose="020B0604020202020204" pitchFamily="34" charset="0"/>
              </a:rPr>
              <a:t>Borrowed funds that must be repaid with interest. Useful for starting or expanding businesses, purchasing equipment, and covering operational costs.</a:t>
            </a:r>
          </a:p>
          <a:p>
            <a:pPr algn="just"/>
            <a:endParaRPr lang="en-US" sz="2000"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Examples:   </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EBRD Women in Business Programme</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SME Go Green (EBRD)</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Women’s World Banking Microfinance Loans</a:t>
            </a:r>
          </a:p>
          <a:p>
            <a:pPr algn="just"/>
            <a:endParaRPr lang="en-U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000" b="1" u="sng" dirty="0">
                <a:latin typeface="Arial" panose="020B0604020202020204" pitchFamily="34" charset="0"/>
                <a:cs typeface="Arial" panose="020B0604020202020204" pitchFamily="34" charset="0"/>
              </a:rPr>
              <a:t>Investors:</a:t>
            </a:r>
          </a:p>
          <a:p>
            <a:pPr algn="just"/>
            <a:endParaRPr lang="en-US" sz="2000" b="1" u="sng"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Description: </a:t>
            </a:r>
            <a:r>
              <a:rPr lang="en-US" sz="2000" dirty="0">
                <a:latin typeface="Arial" panose="020B0604020202020204" pitchFamily="34" charset="0"/>
                <a:cs typeface="Arial" panose="020B0604020202020204" pitchFamily="34" charset="0"/>
              </a:rPr>
              <a:t>Provide capital in exchange for equity or profit-sharing. They also offer market access, networking, and strategic advice.</a:t>
            </a:r>
          </a:p>
          <a:p>
            <a:pPr algn="just"/>
            <a:endParaRPr lang="en-US" sz="2000"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Examples:    </a:t>
            </a:r>
          </a:p>
          <a:p>
            <a:pPr marL="342900" indent="-342900" algn="just">
              <a:buFont typeface="Arial" panose="020B0604020202020204" pitchFamily="34" charset="0"/>
              <a:buChar char="•"/>
            </a:pPr>
            <a:r>
              <a:rPr lang="en-US" sz="2000" dirty="0" err="1">
                <a:latin typeface="Arial" panose="020B0604020202020204" pitchFamily="34" charset="0"/>
                <a:cs typeface="Arial" panose="020B0604020202020204" pitchFamily="34" charset="0"/>
              </a:rPr>
              <a:t>SheEO</a:t>
            </a:r>
            <a:endParaRPr lang="en-U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Pipeline Angels</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Chrysalis Capital</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77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dirty="0"/>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4068472" y="7620957"/>
            <a:ext cx="3516519" cy="1998697"/>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a:stretch>
              <a:fillRect l="-18514" t="-68106" r="-20305" b="-75440"/>
            </a:stretch>
          </a:blipFill>
        </p:spPr>
        <p:txBody>
          <a:bodyPr/>
          <a:lstStyle/>
          <a:p>
            <a:endParaRPr lang="en-US" dirty="0"/>
          </a:p>
        </p:txBody>
      </p:sp>
      <p:sp>
        <p:nvSpPr>
          <p:cNvPr id="9" name="TextBox 9"/>
          <p:cNvSpPr txBox="1"/>
          <p:nvPr/>
        </p:nvSpPr>
        <p:spPr>
          <a:xfrm>
            <a:off x="1206333" y="1205297"/>
            <a:ext cx="14973467" cy="6446765"/>
          </a:xfrm>
          <a:prstGeom prst="rect">
            <a:avLst/>
          </a:prstGeom>
        </p:spPr>
        <p:txBody>
          <a:bodyPr wrap="square" lIns="0" tIns="0" rIns="0" bIns="0" rtlCol="0" anchor="t">
            <a:spAutoFit/>
          </a:bodyPr>
          <a:lstStyle/>
          <a:p>
            <a:pPr marL="565967" lvl="1" indent="-342900" algn="ctr">
              <a:lnSpc>
                <a:spcPts val="3864"/>
              </a:lnSpc>
              <a:buFont typeface="Wingdings" panose="05000000000000000000" pitchFamily="2" charset="2"/>
              <a:buChar char="q"/>
            </a:pPr>
            <a:r>
              <a:rPr lang="en-US" sz="2400" b="1" spc="123" dirty="0">
                <a:solidFill>
                  <a:srgbClr val="1C7B3B"/>
                </a:solidFill>
                <a:latin typeface="Arial" panose="020B0604020202020204" pitchFamily="34" charset="0"/>
                <a:cs typeface="Arial" panose="020B0604020202020204" pitchFamily="34" charset="0"/>
              </a:rPr>
              <a:t>Eco-</a:t>
            </a:r>
            <a:r>
              <a:rPr lang="en-US" sz="2400" b="1" spc="123" dirty="0" err="1">
                <a:solidFill>
                  <a:srgbClr val="1C7B3B"/>
                </a:solidFill>
                <a:latin typeface="Arial" panose="020B0604020202020204" pitchFamily="34" charset="0"/>
                <a:cs typeface="Arial" panose="020B0604020202020204" pitchFamily="34" charset="0"/>
              </a:rPr>
              <a:t>Preneurs</a:t>
            </a:r>
            <a:r>
              <a:rPr lang="en-US" sz="2400" b="1" spc="123" dirty="0">
                <a:solidFill>
                  <a:srgbClr val="1C7B3B"/>
                </a:solidFill>
                <a:latin typeface="Arial" panose="020B0604020202020204" pitchFamily="34" charset="0"/>
                <a:cs typeface="Arial" panose="020B0604020202020204" pitchFamily="34" charset="0"/>
              </a:rPr>
              <a:t>:</a:t>
            </a:r>
          </a:p>
          <a:p>
            <a:pPr marL="565967" lvl="1" indent="-342900" algn="ctr">
              <a:lnSpc>
                <a:spcPts val="3864"/>
              </a:lnSpc>
              <a:buFont typeface="Arial" panose="020B0604020202020204" pitchFamily="34" charset="0"/>
              <a:buChar char="•"/>
            </a:pPr>
            <a:r>
              <a:rPr lang="en-US" sz="2400" b="1" spc="123" dirty="0">
                <a:solidFill>
                  <a:srgbClr val="1C7B3B"/>
                </a:solidFill>
                <a:latin typeface="Arial" panose="020B0604020202020204" pitchFamily="34" charset="0"/>
                <a:cs typeface="Arial" panose="020B0604020202020204" pitchFamily="34" charset="0"/>
              </a:rPr>
              <a:t> </a:t>
            </a:r>
            <a:r>
              <a:rPr lang="en-US" sz="2400" spc="123" dirty="0">
                <a:latin typeface="Arial" panose="020B0604020202020204" pitchFamily="34" charset="0"/>
                <a:cs typeface="Arial" panose="020B0604020202020204" pitchFamily="34" charset="0"/>
              </a:rPr>
              <a:t>Businesses committed to environmental sustainability, aiming to minimize negative impacts and maximize positive contributions.</a:t>
            </a:r>
            <a:endParaRPr lang="el-GR" sz="2400" spc="123" dirty="0">
              <a:latin typeface="Arial" panose="020B0604020202020204" pitchFamily="34" charset="0"/>
              <a:cs typeface="Arial" panose="020B0604020202020204" pitchFamily="34" charset="0"/>
            </a:endParaRPr>
          </a:p>
          <a:p>
            <a:pPr marL="223067" lvl="1" algn="ctr">
              <a:lnSpc>
                <a:spcPts val="3864"/>
              </a:lnSpc>
            </a:pPr>
            <a:endParaRPr lang="el-GR" sz="2400" spc="123" dirty="0">
              <a:solidFill>
                <a:srgbClr val="1C7B3B"/>
              </a:solidFill>
              <a:latin typeface="Arial" panose="020B0604020202020204" pitchFamily="34" charset="0"/>
              <a:cs typeface="Arial" panose="020B0604020202020204" pitchFamily="34" charset="0"/>
            </a:endParaRPr>
          </a:p>
          <a:p>
            <a:pPr marL="223067" lvl="1" algn="ctr">
              <a:lnSpc>
                <a:spcPts val="3864"/>
              </a:lnSpc>
            </a:pPr>
            <a:endParaRPr lang="en-US" sz="2400" spc="123" dirty="0">
              <a:solidFill>
                <a:srgbClr val="1C7B3B"/>
              </a:solidFill>
              <a:latin typeface="Arial" panose="020B0604020202020204" pitchFamily="34" charset="0"/>
              <a:cs typeface="Arial" panose="020B0604020202020204" pitchFamily="34" charset="0"/>
            </a:endParaRPr>
          </a:p>
          <a:p>
            <a:pPr marL="565967" lvl="1" indent="-342900" algn="ctr">
              <a:lnSpc>
                <a:spcPts val="3864"/>
              </a:lnSpc>
              <a:buFont typeface="Wingdings" panose="05000000000000000000" pitchFamily="2" charset="2"/>
              <a:buChar char="q"/>
            </a:pPr>
            <a:r>
              <a:rPr lang="en-US" sz="2400" b="1" spc="123" dirty="0">
                <a:solidFill>
                  <a:srgbClr val="1C7B3B"/>
                </a:solidFill>
                <a:latin typeface="Arial" panose="020B0604020202020204" pitchFamily="34" charset="0"/>
                <a:cs typeface="Arial" panose="020B0604020202020204" pitchFamily="34" charset="0"/>
              </a:rPr>
              <a:t>Government Incentives:</a:t>
            </a:r>
          </a:p>
          <a:p>
            <a:pPr marL="565967" lvl="1" indent="-342900" algn="ctr">
              <a:lnSpc>
                <a:spcPts val="3864"/>
              </a:lnSpc>
              <a:buFont typeface="Arial" panose="020B0604020202020204" pitchFamily="34" charset="0"/>
              <a:buChar char="•"/>
            </a:pPr>
            <a:r>
              <a:rPr lang="en-US" sz="2400" u="sng" spc="123" dirty="0">
                <a:latin typeface="Arial" panose="020B0604020202020204" pitchFamily="34" charset="0"/>
                <a:cs typeface="Arial" panose="020B0604020202020204" pitchFamily="34" charset="0"/>
              </a:rPr>
              <a:t>Types of Grants and Subsidies:</a:t>
            </a:r>
            <a:r>
              <a:rPr lang="el-GR" sz="2400" spc="123" dirty="0">
                <a:latin typeface="Arial" panose="020B0604020202020204" pitchFamily="34" charset="0"/>
                <a:cs typeface="Arial" panose="020B0604020202020204" pitchFamily="34" charset="0"/>
              </a:rPr>
              <a:t> </a:t>
            </a:r>
            <a:r>
              <a:rPr lang="en-US" sz="2400" spc="123" dirty="0">
                <a:latin typeface="Arial" panose="020B0604020202020204" pitchFamily="34" charset="0"/>
                <a:cs typeface="Arial" panose="020B0604020202020204" pitchFamily="34" charset="0"/>
              </a:rPr>
              <a:t>State grants, energy efficiency grants, R&amp;D grants, and subsidies for renewable energy.</a:t>
            </a:r>
          </a:p>
          <a:p>
            <a:pPr marL="565967" lvl="1" indent="-342900" algn="ctr">
              <a:lnSpc>
                <a:spcPts val="3864"/>
              </a:lnSpc>
              <a:buFont typeface="Arial" panose="020B0604020202020204" pitchFamily="34" charset="0"/>
              <a:buChar char="•"/>
            </a:pPr>
            <a:r>
              <a:rPr lang="en-US" sz="2400" u="sng" spc="123" dirty="0">
                <a:latin typeface="Arial" panose="020B0604020202020204" pitchFamily="34" charset="0"/>
                <a:cs typeface="Arial" panose="020B0604020202020204" pitchFamily="34" charset="0"/>
              </a:rPr>
              <a:t>Benefits:</a:t>
            </a:r>
            <a:r>
              <a:rPr lang="el-GR" sz="2400" spc="123" dirty="0">
                <a:latin typeface="Arial" panose="020B0604020202020204" pitchFamily="34" charset="0"/>
                <a:cs typeface="Arial" panose="020B0604020202020204" pitchFamily="34" charset="0"/>
              </a:rPr>
              <a:t> </a:t>
            </a:r>
            <a:r>
              <a:rPr lang="en-US" sz="2400" spc="123" dirty="0">
                <a:latin typeface="Arial" panose="020B0604020202020204" pitchFamily="34" charset="0"/>
                <a:cs typeface="Arial" panose="020B0604020202020204" pitchFamily="34" charset="0"/>
              </a:rPr>
              <a:t>Support for green businesses to make environmental impacts and thrive in competitive markets</a:t>
            </a:r>
            <a:r>
              <a:rPr lang="en-US" sz="2400" b="1" spc="123" dirty="0">
                <a:latin typeface="Arial" panose="020B0604020202020204" pitchFamily="34" charset="0"/>
                <a:cs typeface="Arial" panose="020B0604020202020204" pitchFamily="34" charset="0"/>
              </a:rPr>
              <a:t>.</a:t>
            </a:r>
            <a:endParaRPr lang="el-GR" sz="2400" b="1" spc="123" dirty="0">
              <a:latin typeface="Arial" panose="020B0604020202020204" pitchFamily="34" charset="0"/>
              <a:cs typeface="Arial" panose="020B0604020202020204" pitchFamily="34" charset="0"/>
            </a:endParaRPr>
          </a:p>
          <a:p>
            <a:pPr marL="223067" lvl="1" algn="ctr">
              <a:lnSpc>
                <a:spcPts val="3864"/>
              </a:lnSpc>
            </a:pPr>
            <a:endParaRPr lang="en-US" sz="2400" b="1" spc="123" dirty="0">
              <a:solidFill>
                <a:srgbClr val="1C7B3B"/>
              </a:solidFill>
              <a:latin typeface="Arial" panose="020B0604020202020204" pitchFamily="34" charset="0"/>
              <a:cs typeface="Arial" panose="020B0604020202020204" pitchFamily="34" charset="0"/>
            </a:endParaRPr>
          </a:p>
          <a:p>
            <a:pPr marL="565967" lvl="1" indent="-342900" algn="ctr">
              <a:lnSpc>
                <a:spcPts val="3864"/>
              </a:lnSpc>
              <a:buFont typeface="Wingdings" panose="05000000000000000000" pitchFamily="2" charset="2"/>
              <a:buChar char="q"/>
            </a:pPr>
            <a:r>
              <a:rPr lang="en-US" sz="2400" b="1" spc="123" dirty="0">
                <a:solidFill>
                  <a:srgbClr val="1C7B3B"/>
                </a:solidFill>
                <a:latin typeface="Arial" panose="020B0604020202020204" pitchFamily="34" charset="0"/>
                <a:cs typeface="Arial" panose="020B0604020202020204" pitchFamily="34" charset="0"/>
              </a:rPr>
              <a:t>Incubators and Accelerators:</a:t>
            </a:r>
          </a:p>
          <a:p>
            <a:pPr marL="565967" lvl="1" indent="-342900" algn="ctr">
              <a:lnSpc>
                <a:spcPts val="3864"/>
              </a:lnSpc>
              <a:buFont typeface="Arial" panose="020B0604020202020204" pitchFamily="34" charset="0"/>
              <a:buChar char="•"/>
            </a:pPr>
            <a:r>
              <a:rPr lang="en-US" sz="2400" u="sng" spc="123" dirty="0">
                <a:latin typeface="Arial" panose="020B0604020202020204" pitchFamily="34" charset="0"/>
                <a:cs typeface="Arial" panose="020B0604020202020204" pitchFamily="34" charset="0"/>
              </a:rPr>
              <a:t>Role: </a:t>
            </a:r>
            <a:r>
              <a:rPr lang="en-US" sz="2400" spc="123" dirty="0">
                <a:latin typeface="Arial" panose="020B0604020202020204" pitchFamily="34" charset="0"/>
                <a:cs typeface="Arial" panose="020B0604020202020204" pitchFamily="34" charset="0"/>
              </a:rPr>
              <a:t>Provide crucial support, funding, and resources for startups to develop and grow.</a:t>
            </a:r>
          </a:p>
        </p:txBody>
      </p:sp>
      <p:sp>
        <p:nvSpPr>
          <p:cNvPr id="10" name="TextBox 2">
            <a:extLst>
              <a:ext uri="{FF2B5EF4-FFF2-40B4-BE49-F238E27FC236}">
                <a16:creationId xmlns:a16="http://schemas.microsoft.com/office/drawing/2014/main" id="{55EB14CB-F025-B4C3-8DD9-A9954CD1579D}"/>
              </a:ext>
            </a:extLst>
          </p:cNvPr>
          <p:cNvSpPr txBox="1"/>
          <p:nvPr/>
        </p:nvSpPr>
        <p:spPr>
          <a:xfrm>
            <a:off x="681399" y="9603"/>
            <a:ext cx="16357197" cy="788677"/>
          </a:xfrm>
          <a:prstGeom prst="rect">
            <a:avLst/>
          </a:prstGeom>
        </p:spPr>
        <p:txBody>
          <a:bodyPr wrap="square" lIns="0" tIns="0" rIns="0" bIns="0" rtlCol="0" anchor="t">
            <a:spAutoFit/>
          </a:bodyPr>
          <a:lstStyle/>
          <a:p>
            <a:pPr algn="ctr">
              <a:lnSpc>
                <a:spcPts val="6611"/>
              </a:lnSpc>
            </a:pPr>
            <a:r>
              <a:rPr lang="en-US" sz="4000" dirty="0">
                <a:solidFill>
                  <a:schemeClr val="bg1"/>
                </a:solidFill>
                <a:latin typeface="Martel Heavy"/>
              </a:rPr>
              <a:t>Funding Opportunities for Greener SMEs</a:t>
            </a:r>
          </a:p>
        </p:txBody>
      </p:sp>
    </p:spTree>
    <p:extLst>
      <p:ext uri="{BB962C8B-B14F-4D97-AF65-F5344CB8AC3E}">
        <p14:creationId xmlns:p14="http://schemas.microsoft.com/office/powerpoint/2010/main" val="331235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dirty="0"/>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3944600" y="7474657"/>
            <a:ext cx="3516519" cy="1998697"/>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a:stretch>
              <a:fillRect l="-18514" t="-68106" r="-20305" b="-75440"/>
            </a:stretch>
          </a:blipFill>
        </p:spPr>
        <p:txBody>
          <a:bodyPr/>
          <a:lstStyle/>
          <a:p>
            <a:endParaRPr lang="en-US" dirty="0"/>
          </a:p>
        </p:txBody>
      </p:sp>
      <p:sp>
        <p:nvSpPr>
          <p:cNvPr id="9" name="TextBox 9"/>
          <p:cNvSpPr txBox="1"/>
          <p:nvPr/>
        </p:nvSpPr>
        <p:spPr>
          <a:xfrm>
            <a:off x="1010308" y="1812994"/>
            <a:ext cx="14973467" cy="5455340"/>
          </a:xfrm>
          <a:prstGeom prst="rect">
            <a:avLst/>
          </a:prstGeom>
        </p:spPr>
        <p:txBody>
          <a:bodyPr wrap="square" lIns="0" tIns="0" rIns="0" bIns="0" rtlCol="0" anchor="t">
            <a:spAutoFit/>
          </a:bodyPr>
          <a:lstStyle/>
          <a:p>
            <a:pPr marL="565967" lvl="1" indent="-342900" algn="ctr">
              <a:lnSpc>
                <a:spcPts val="3864"/>
              </a:lnSpc>
              <a:buFont typeface="Wingdings" panose="05000000000000000000" pitchFamily="2" charset="2"/>
              <a:buChar char="q"/>
            </a:pPr>
            <a:r>
              <a:rPr lang="en-US" sz="2400" b="1" spc="123" dirty="0">
                <a:solidFill>
                  <a:srgbClr val="1C7B3B"/>
                </a:solidFill>
                <a:latin typeface="Arial" panose="020B0604020202020204" pitchFamily="34" charset="0"/>
                <a:cs typeface="Arial" panose="020B0604020202020204" pitchFamily="34" charset="0"/>
              </a:rPr>
              <a:t>Strategic Partnerships:</a:t>
            </a:r>
          </a:p>
          <a:p>
            <a:pPr marL="565967" lvl="1" indent="-342900" algn="ctr">
              <a:lnSpc>
                <a:spcPts val="3864"/>
              </a:lnSpc>
              <a:buFont typeface="Arial" panose="020B0604020202020204" pitchFamily="34" charset="0"/>
              <a:buChar char="•"/>
            </a:pPr>
            <a:r>
              <a:rPr lang="en-US" sz="2400" u="sng" spc="123" dirty="0">
                <a:latin typeface="Arial" panose="020B0604020202020204" pitchFamily="34" charset="0"/>
                <a:cs typeface="Arial" panose="020B0604020202020204" pitchFamily="34" charset="0"/>
              </a:rPr>
              <a:t>Advantages: </a:t>
            </a:r>
            <a:r>
              <a:rPr lang="en-US" sz="2400" spc="123" dirty="0">
                <a:latin typeface="Arial" panose="020B0604020202020204" pitchFamily="34" charset="0"/>
                <a:cs typeface="Arial" panose="020B0604020202020204" pitchFamily="34" charset="0"/>
              </a:rPr>
              <a:t>Expand reach, access new markets, and share knowledge.</a:t>
            </a:r>
          </a:p>
          <a:p>
            <a:pPr marL="565967" lvl="1" indent="-342900" algn="ctr">
              <a:lnSpc>
                <a:spcPts val="3864"/>
              </a:lnSpc>
              <a:buFont typeface="Arial" panose="020B0604020202020204" pitchFamily="34" charset="0"/>
              <a:buChar char="•"/>
            </a:pPr>
            <a:r>
              <a:rPr lang="en-US" sz="2400" u="sng" spc="123" dirty="0">
                <a:latin typeface="Arial" panose="020B0604020202020204" pitchFamily="34" charset="0"/>
                <a:cs typeface="Arial" panose="020B0604020202020204" pitchFamily="34" charset="0"/>
              </a:rPr>
              <a:t>Approach: </a:t>
            </a:r>
            <a:r>
              <a:rPr lang="en-US" sz="2400" spc="123" dirty="0">
                <a:latin typeface="Arial" panose="020B0604020202020204" pitchFamily="34" charset="0"/>
                <a:cs typeface="Arial" panose="020B0604020202020204" pitchFamily="34" charset="0"/>
              </a:rPr>
              <a:t>Align goals and values, collaborate on marketing, and share resources.</a:t>
            </a:r>
            <a:endParaRPr lang="el-GR" sz="2400" spc="123" dirty="0">
              <a:latin typeface="Arial" panose="020B0604020202020204" pitchFamily="34" charset="0"/>
              <a:cs typeface="Arial" panose="020B0604020202020204" pitchFamily="34" charset="0"/>
            </a:endParaRPr>
          </a:p>
          <a:p>
            <a:pPr marL="223067" lvl="1" algn="ctr">
              <a:lnSpc>
                <a:spcPts val="3864"/>
              </a:lnSpc>
            </a:pPr>
            <a:endParaRPr lang="el-GR" sz="2400" spc="123" dirty="0">
              <a:latin typeface="Arial" panose="020B0604020202020204" pitchFamily="34" charset="0"/>
              <a:cs typeface="Arial" panose="020B0604020202020204" pitchFamily="34" charset="0"/>
            </a:endParaRPr>
          </a:p>
          <a:p>
            <a:pPr marL="223067" lvl="1" algn="ctr">
              <a:lnSpc>
                <a:spcPts val="3864"/>
              </a:lnSpc>
            </a:pPr>
            <a:endParaRPr lang="el-GR" sz="2400" spc="123" dirty="0">
              <a:solidFill>
                <a:srgbClr val="1C7B3B"/>
              </a:solidFill>
              <a:latin typeface="Arial" panose="020B0604020202020204" pitchFamily="34" charset="0"/>
              <a:cs typeface="Arial" panose="020B0604020202020204" pitchFamily="34" charset="0"/>
            </a:endParaRPr>
          </a:p>
          <a:p>
            <a:pPr marL="223067" lvl="1" algn="ctr">
              <a:lnSpc>
                <a:spcPts val="3864"/>
              </a:lnSpc>
            </a:pPr>
            <a:endParaRPr lang="en-US" sz="2400" spc="123" dirty="0">
              <a:solidFill>
                <a:srgbClr val="1C7B3B"/>
              </a:solidFill>
              <a:latin typeface="Arial" panose="020B0604020202020204" pitchFamily="34" charset="0"/>
              <a:cs typeface="Arial" panose="020B0604020202020204" pitchFamily="34" charset="0"/>
            </a:endParaRPr>
          </a:p>
          <a:p>
            <a:pPr marL="565967" lvl="1" indent="-342900" algn="ctr">
              <a:lnSpc>
                <a:spcPts val="3864"/>
              </a:lnSpc>
              <a:buFont typeface="Wingdings" panose="05000000000000000000" pitchFamily="2" charset="2"/>
              <a:buChar char="q"/>
            </a:pPr>
            <a:r>
              <a:rPr lang="en-US" sz="2400" b="1" spc="123" dirty="0">
                <a:solidFill>
                  <a:srgbClr val="1C7B3B"/>
                </a:solidFill>
                <a:latin typeface="Arial" panose="020B0604020202020204" pitchFamily="34" charset="0"/>
                <a:cs typeface="Arial" panose="020B0604020202020204" pitchFamily="34" charset="0"/>
              </a:rPr>
              <a:t>European Commission (CINEA):</a:t>
            </a:r>
          </a:p>
          <a:p>
            <a:pPr marL="565967" lvl="1" indent="-342900" algn="ctr">
              <a:lnSpc>
                <a:spcPts val="3864"/>
              </a:lnSpc>
              <a:buFont typeface="Arial" panose="020B0604020202020204" pitchFamily="34" charset="0"/>
              <a:buChar char="•"/>
            </a:pPr>
            <a:r>
              <a:rPr lang="en-US" sz="2400" u="sng" spc="123" dirty="0">
                <a:latin typeface="Arial" panose="020B0604020202020204" pitchFamily="34" charset="0"/>
                <a:cs typeface="Arial" panose="020B0604020202020204" pitchFamily="34" charset="0"/>
              </a:rPr>
              <a:t>Function: </a:t>
            </a:r>
            <a:r>
              <a:rPr lang="en-US" sz="2400" spc="123" dirty="0">
                <a:latin typeface="Arial" panose="020B0604020202020204" pitchFamily="34" charset="0"/>
                <a:cs typeface="Arial" panose="020B0604020202020204" pitchFamily="34" charset="0"/>
              </a:rPr>
              <a:t>Manages funding programs focused on sustainability, climate resilience, and infrastructure.</a:t>
            </a:r>
          </a:p>
          <a:p>
            <a:pPr marL="565967" lvl="1" indent="-342900" algn="ctr">
              <a:lnSpc>
                <a:spcPts val="3864"/>
              </a:lnSpc>
              <a:buFont typeface="Arial" panose="020B0604020202020204" pitchFamily="34" charset="0"/>
              <a:buChar char="•"/>
            </a:pPr>
            <a:r>
              <a:rPr lang="en-US" sz="2400" u="sng" spc="123" dirty="0">
                <a:latin typeface="Arial" panose="020B0604020202020204" pitchFamily="34" charset="0"/>
                <a:cs typeface="Arial" panose="020B0604020202020204" pitchFamily="34" charset="0"/>
              </a:rPr>
              <a:t>Impact: </a:t>
            </a:r>
            <a:r>
              <a:rPr lang="en-US" sz="2400" spc="123" dirty="0">
                <a:latin typeface="Arial" panose="020B0604020202020204" pitchFamily="34" charset="0"/>
                <a:cs typeface="Arial" panose="020B0604020202020204" pitchFamily="34" charset="0"/>
              </a:rPr>
              <a:t>Channels financial resources and expertise to projects with lasting environmental and societal benefits.</a:t>
            </a:r>
            <a:endParaRPr lang="en-US" sz="2400" spc="123" dirty="0"/>
          </a:p>
        </p:txBody>
      </p:sp>
      <p:sp>
        <p:nvSpPr>
          <p:cNvPr id="10" name="TextBox 2">
            <a:extLst>
              <a:ext uri="{FF2B5EF4-FFF2-40B4-BE49-F238E27FC236}">
                <a16:creationId xmlns:a16="http://schemas.microsoft.com/office/drawing/2014/main" id="{55EB14CB-F025-B4C3-8DD9-A9954CD1579D}"/>
              </a:ext>
            </a:extLst>
          </p:cNvPr>
          <p:cNvSpPr txBox="1"/>
          <p:nvPr/>
        </p:nvSpPr>
        <p:spPr>
          <a:xfrm>
            <a:off x="681399" y="9603"/>
            <a:ext cx="16357197" cy="788677"/>
          </a:xfrm>
          <a:prstGeom prst="rect">
            <a:avLst/>
          </a:prstGeom>
        </p:spPr>
        <p:txBody>
          <a:bodyPr wrap="square" lIns="0" tIns="0" rIns="0" bIns="0" rtlCol="0" anchor="t">
            <a:spAutoFit/>
          </a:bodyPr>
          <a:lstStyle/>
          <a:p>
            <a:pPr algn="ctr">
              <a:lnSpc>
                <a:spcPts val="6611"/>
              </a:lnSpc>
            </a:pPr>
            <a:r>
              <a:rPr lang="en-US" sz="4000" dirty="0">
                <a:solidFill>
                  <a:schemeClr val="bg1"/>
                </a:solidFill>
                <a:latin typeface="Martel Heavy"/>
              </a:rPr>
              <a:t>Funding Opportunities for Greener SMEs</a:t>
            </a:r>
          </a:p>
        </p:txBody>
      </p:sp>
    </p:spTree>
    <p:extLst>
      <p:ext uri="{BB962C8B-B14F-4D97-AF65-F5344CB8AC3E}">
        <p14:creationId xmlns:p14="http://schemas.microsoft.com/office/powerpoint/2010/main" val="20698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7" name="Freeform 4">
            <a:extLst>
              <a:ext uri="{FF2B5EF4-FFF2-40B4-BE49-F238E27FC236}">
                <a16:creationId xmlns:a16="http://schemas.microsoft.com/office/drawing/2014/main" id="{B45C9418-9045-61F4-B763-DACB7EF9C4D8}"/>
              </a:ext>
            </a:extLst>
          </p:cNvPr>
          <p:cNvSpPr/>
          <p:nvPr/>
        </p:nvSpPr>
        <p:spPr>
          <a:xfrm>
            <a:off x="1662507" y="1387678"/>
            <a:ext cx="14901332" cy="2236928"/>
          </a:xfrm>
          <a:custGeom>
            <a:avLst/>
            <a:gdLst/>
            <a:ahLst/>
            <a:cxnLst/>
            <a:rect l="l" t="t" r="r" b="b"/>
            <a:pathLst>
              <a:path w="5330744" h="618350">
                <a:moveTo>
                  <a:pt x="7293" y="0"/>
                </a:moveTo>
                <a:lnTo>
                  <a:pt x="5323451" y="0"/>
                </a:lnTo>
                <a:cubicBezTo>
                  <a:pt x="5325385" y="0"/>
                  <a:pt x="5327240" y="768"/>
                  <a:pt x="5328608" y="2136"/>
                </a:cubicBezTo>
                <a:cubicBezTo>
                  <a:pt x="5329976" y="3504"/>
                  <a:pt x="5330744" y="5358"/>
                  <a:pt x="5330744" y="7293"/>
                </a:cubicBezTo>
                <a:lnTo>
                  <a:pt x="5330744" y="611057"/>
                </a:lnTo>
                <a:cubicBezTo>
                  <a:pt x="5330744" y="615085"/>
                  <a:pt x="5327479" y="618350"/>
                  <a:pt x="5323451" y="618350"/>
                </a:cubicBezTo>
                <a:lnTo>
                  <a:pt x="7293" y="618350"/>
                </a:lnTo>
                <a:cubicBezTo>
                  <a:pt x="5358" y="618350"/>
                  <a:pt x="3504" y="617581"/>
                  <a:pt x="2136" y="616214"/>
                </a:cubicBezTo>
                <a:cubicBezTo>
                  <a:pt x="768" y="614846"/>
                  <a:pt x="0" y="612991"/>
                  <a:pt x="0" y="611057"/>
                </a:cubicBezTo>
                <a:lnTo>
                  <a:pt x="0" y="7293"/>
                </a:lnTo>
                <a:cubicBezTo>
                  <a:pt x="0" y="5358"/>
                  <a:pt x="768" y="3504"/>
                  <a:pt x="2136" y="2136"/>
                </a:cubicBezTo>
                <a:cubicBezTo>
                  <a:pt x="3504" y="768"/>
                  <a:pt x="5358" y="0"/>
                  <a:pt x="7293" y="0"/>
                </a:cubicBezTo>
                <a:close/>
              </a:path>
            </a:pathLst>
          </a:custGeom>
          <a:solidFill>
            <a:schemeClr val="bg1"/>
          </a:solidFill>
        </p:spPr>
        <p:txBody>
          <a:bodyPr/>
          <a:lstStyle/>
          <a:p>
            <a:pPr algn="ctr"/>
            <a:r>
              <a:rPr lang="en-US" sz="2400" b="1" dirty="0">
                <a:latin typeface="Arial" panose="020B0604020202020204" pitchFamily="34" charset="0"/>
                <a:cs typeface="Arial" panose="020B0604020202020204" pitchFamily="34" charset="0"/>
              </a:rPr>
              <a:t>Objective: </a:t>
            </a:r>
          </a:p>
          <a:p>
            <a:pPr algn="ctr"/>
            <a:r>
              <a:rPr lang="en-US" sz="2400" dirty="0">
                <a:latin typeface="Arial" panose="020B0604020202020204" pitchFamily="34" charset="0"/>
                <a:cs typeface="Arial" panose="020B0604020202020204" pitchFamily="34" charset="0"/>
              </a:rPr>
              <a:t>Support the transition to a resilient, climate-neutral, and sustainable economy while safeguarding the environment.</a:t>
            </a:r>
          </a:p>
        </p:txBody>
      </p:sp>
      <p:sp>
        <p:nvSpPr>
          <p:cNvPr id="5" name="TextBox 5"/>
          <p:cNvSpPr txBox="1"/>
          <p:nvPr/>
        </p:nvSpPr>
        <p:spPr>
          <a:xfrm>
            <a:off x="1028700" y="1963424"/>
            <a:ext cx="15924161" cy="1591073"/>
          </a:xfrm>
          <a:prstGeom prst="rect">
            <a:avLst/>
          </a:prstGeom>
        </p:spPr>
        <p:txBody>
          <a:bodyPr lIns="50800" tIns="50800" rIns="50800" bIns="50800" rtlCol="0" anchor="ctr"/>
          <a:lstStyle/>
          <a:p>
            <a:pPr algn="ctr">
              <a:lnSpc>
                <a:spcPts val="1925"/>
              </a:lnSpc>
            </a:pPr>
            <a:endParaRPr b="1"/>
          </a:p>
        </p:txBody>
      </p:sp>
      <p:sp>
        <p:nvSpPr>
          <p:cNvPr id="10" name="TextBox 10"/>
          <p:cNvSpPr txBox="1"/>
          <p:nvPr/>
        </p:nvSpPr>
        <p:spPr>
          <a:xfrm>
            <a:off x="-76639" y="3767600"/>
            <a:ext cx="16490509" cy="4211295"/>
          </a:xfrm>
          <a:prstGeom prst="rect">
            <a:avLst/>
          </a:prstGeom>
        </p:spPr>
        <p:txBody>
          <a:bodyPr lIns="50800" tIns="50800" rIns="50800" bIns="50800" rtlCol="0" anchor="ctr"/>
          <a:lstStyle/>
          <a:p>
            <a:pPr algn="ctr">
              <a:lnSpc>
                <a:spcPts val="1925"/>
              </a:lnSpc>
            </a:pPr>
            <a:endParaRPr/>
          </a:p>
        </p:txBody>
      </p:sp>
      <p:sp>
        <p:nvSpPr>
          <p:cNvPr id="13" name="Freeform 13"/>
          <p:cNvSpPr/>
          <p:nvPr/>
        </p:nvSpPr>
        <p:spPr>
          <a:xfrm>
            <a:off x="14327055" y="2425468"/>
            <a:ext cx="2298438" cy="1129029"/>
          </a:xfrm>
          <a:custGeom>
            <a:avLst/>
            <a:gdLst/>
            <a:ahLst/>
            <a:cxnLst/>
            <a:rect l="l" t="t" r="r" b="b"/>
            <a:pathLst>
              <a:path w="2881706" h="1642553">
                <a:moveTo>
                  <a:pt x="0" y="0"/>
                </a:moveTo>
                <a:lnTo>
                  <a:pt x="2881706" y="0"/>
                </a:lnTo>
                <a:lnTo>
                  <a:pt x="2881706" y="1642553"/>
                </a:lnTo>
                <a:lnTo>
                  <a:pt x="0" y="1642553"/>
                </a:lnTo>
                <a:lnTo>
                  <a:pt x="0" y="0"/>
                </a:lnTo>
                <a:close/>
              </a:path>
            </a:pathLst>
          </a:custGeom>
          <a:blipFill>
            <a:blip r:embed="rId2"/>
            <a:stretch>
              <a:fillRect l="-18514" t="-68106" r="-20305" b="-75440"/>
            </a:stretch>
          </a:blipFill>
        </p:spPr>
        <p:txBody>
          <a:bodyPr/>
          <a:lstStyle/>
          <a:p>
            <a:endParaRPr lang="en-US" dirty="0"/>
          </a:p>
        </p:txBody>
      </p:sp>
      <p:sp>
        <p:nvSpPr>
          <p:cNvPr id="14" name="TextBox 2">
            <a:extLst>
              <a:ext uri="{FF2B5EF4-FFF2-40B4-BE49-F238E27FC236}">
                <a16:creationId xmlns:a16="http://schemas.microsoft.com/office/drawing/2014/main" id="{28323243-7E0B-7940-6DAF-5EE21679AB56}"/>
              </a:ext>
            </a:extLst>
          </p:cNvPr>
          <p:cNvSpPr txBox="1"/>
          <p:nvPr/>
        </p:nvSpPr>
        <p:spPr>
          <a:xfrm>
            <a:off x="1028699" y="424028"/>
            <a:ext cx="16357197" cy="773289"/>
          </a:xfrm>
          <a:prstGeom prst="rect">
            <a:avLst/>
          </a:prstGeom>
        </p:spPr>
        <p:txBody>
          <a:bodyPr wrap="square" lIns="0" tIns="0" rIns="0" bIns="0" rtlCol="0" anchor="t">
            <a:spAutoFit/>
          </a:bodyPr>
          <a:lstStyle/>
          <a:p>
            <a:pPr algn="ctr">
              <a:lnSpc>
                <a:spcPts val="6611"/>
              </a:lnSpc>
            </a:pPr>
            <a:r>
              <a:rPr lang="en-US" sz="3600" b="1" dirty="0">
                <a:solidFill>
                  <a:srgbClr val="FBF6F1"/>
                </a:solidFill>
                <a:latin typeface="Arial" panose="020B0604020202020204" pitchFamily="34" charset="0"/>
                <a:cs typeface="Arial" panose="020B0604020202020204" pitchFamily="34" charset="0"/>
              </a:rPr>
              <a:t>LIFE Program Funding Opportunities</a:t>
            </a:r>
            <a:endParaRPr lang="en-US" sz="4000" dirty="0">
              <a:solidFill>
                <a:srgbClr val="FBF6F1"/>
              </a:solidFill>
              <a:latin typeface="Martel Heavy"/>
            </a:endParaRPr>
          </a:p>
        </p:txBody>
      </p:sp>
      <p:sp>
        <p:nvSpPr>
          <p:cNvPr id="2" name="Ορθογώνιο: Στρογγύλεμα γωνιών 1">
            <a:extLst>
              <a:ext uri="{FF2B5EF4-FFF2-40B4-BE49-F238E27FC236}">
                <a16:creationId xmlns:a16="http://schemas.microsoft.com/office/drawing/2014/main" id="{5E6A2891-7D0B-DC93-9B92-C6DD0ADC81AC}"/>
              </a:ext>
            </a:extLst>
          </p:cNvPr>
          <p:cNvSpPr/>
          <p:nvPr/>
        </p:nvSpPr>
        <p:spPr>
          <a:xfrm>
            <a:off x="3581400" y="3837709"/>
            <a:ext cx="3810000" cy="6118080"/>
          </a:xfrm>
          <a:prstGeom prst="roundRect">
            <a:avLst/>
          </a:prstGeom>
          <a:solidFill>
            <a:schemeClr val="bg1"/>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dirty="0">
                <a:solidFill>
                  <a:schemeClr val="tx1"/>
                </a:solidFill>
              </a:rPr>
              <a:t>Nature and Biodiversity:</a:t>
            </a:r>
            <a:endParaRPr lang="el-GR" sz="2000" b="1" dirty="0">
              <a:solidFill>
                <a:schemeClr val="tx1"/>
              </a:solidFill>
            </a:endParaRPr>
          </a:p>
          <a:p>
            <a:pPr algn="ctr"/>
            <a:endParaRPr lang="en-US" sz="2000" b="1" dirty="0">
              <a:solidFill>
                <a:schemeClr val="tx1"/>
              </a:solidFill>
            </a:endParaRPr>
          </a:p>
          <a:p>
            <a:pPr algn="ctr"/>
            <a:r>
              <a:rPr lang="en-US" sz="2000" b="1" dirty="0">
                <a:solidFill>
                  <a:schemeClr val="tx1"/>
                </a:solidFill>
              </a:rPr>
              <a:t>Focus: </a:t>
            </a:r>
            <a:r>
              <a:rPr lang="en-US" sz="2000" dirty="0">
                <a:solidFill>
                  <a:schemeClr val="tx1"/>
                </a:solidFill>
              </a:rPr>
              <a:t>Protection and restoration of nature, biodiversity, and habitats.</a:t>
            </a:r>
            <a:endParaRPr lang="el-GR" sz="2000" dirty="0">
              <a:solidFill>
                <a:schemeClr val="tx1"/>
              </a:solidFill>
            </a:endParaRPr>
          </a:p>
          <a:p>
            <a:pPr algn="ctr"/>
            <a:endParaRPr lang="en-US" sz="2000" dirty="0">
              <a:solidFill>
                <a:schemeClr val="tx1"/>
              </a:solidFill>
            </a:endParaRPr>
          </a:p>
          <a:p>
            <a:pPr algn="ctr"/>
            <a:r>
              <a:rPr lang="en-US" sz="2000" b="1" dirty="0">
                <a:solidFill>
                  <a:schemeClr val="tx1"/>
                </a:solidFill>
              </a:rPr>
              <a:t>Support: </a:t>
            </a:r>
            <a:r>
              <a:rPr lang="en-US" sz="2000" dirty="0">
                <a:solidFill>
                  <a:schemeClr val="tx1"/>
                </a:solidFill>
              </a:rPr>
              <a:t>Projects related to EU Birds and Habitats directives, Natura 2000 network, and biodiversity strategy for 2030.</a:t>
            </a:r>
          </a:p>
          <a:p>
            <a:pPr algn="ctr"/>
            <a:endParaRPr lang="el-GR" dirty="0"/>
          </a:p>
        </p:txBody>
      </p:sp>
      <p:sp>
        <p:nvSpPr>
          <p:cNvPr id="4" name="Ορθογώνιο: Στρογγύλεμα γωνιών 3">
            <a:extLst>
              <a:ext uri="{FF2B5EF4-FFF2-40B4-BE49-F238E27FC236}">
                <a16:creationId xmlns:a16="http://schemas.microsoft.com/office/drawing/2014/main" id="{2D1D46B9-D025-B55E-94DA-23FC8152FCE9}"/>
              </a:ext>
            </a:extLst>
          </p:cNvPr>
          <p:cNvSpPr/>
          <p:nvPr/>
        </p:nvSpPr>
        <p:spPr>
          <a:xfrm>
            <a:off x="10486774" y="4000500"/>
            <a:ext cx="3581400" cy="6118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Circular Economy and Quality of Life:</a:t>
            </a:r>
            <a:endParaRPr lang="el-GR" sz="2000" b="1" dirty="0">
              <a:solidFill>
                <a:schemeClr val="tx1"/>
              </a:solidFill>
            </a:endParaRPr>
          </a:p>
          <a:p>
            <a:pPr algn="ctr"/>
            <a:endParaRPr lang="en-US" sz="2000" b="1" dirty="0">
              <a:solidFill>
                <a:schemeClr val="tx1"/>
              </a:solidFill>
            </a:endParaRPr>
          </a:p>
          <a:p>
            <a:pPr algn="ctr"/>
            <a:r>
              <a:rPr lang="en-US" sz="2000" b="1" dirty="0">
                <a:solidFill>
                  <a:schemeClr val="tx1"/>
                </a:solidFill>
              </a:rPr>
              <a:t>Focus: </a:t>
            </a:r>
            <a:r>
              <a:rPr lang="en-US" sz="2000" dirty="0">
                <a:solidFill>
                  <a:schemeClr val="tx1"/>
                </a:solidFill>
              </a:rPr>
              <a:t>Improve environmental quality and transition to a circular, energy-efficient, and climate-resilient economy.</a:t>
            </a:r>
            <a:endParaRPr lang="el-GR" sz="2000" dirty="0">
              <a:solidFill>
                <a:schemeClr val="tx1"/>
              </a:solidFill>
            </a:endParaRPr>
          </a:p>
          <a:p>
            <a:pPr algn="ctr"/>
            <a:endParaRPr lang="en-US" sz="2000" dirty="0">
              <a:solidFill>
                <a:schemeClr val="tx1"/>
              </a:solidFill>
            </a:endParaRPr>
          </a:p>
          <a:p>
            <a:pPr algn="ctr"/>
            <a:r>
              <a:rPr lang="en-US" sz="2000" b="1" dirty="0">
                <a:solidFill>
                  <a:schemeClr val="tx1"/>
                </a:solidFill>
              </a:rPr>
              <a:t>Support: </a:t>
            </a:r>
            <a:r>
              <a:rPr lang="en-US" sz="2000" dirty="0">
                <a:solidFill>
                  <a:schemeClr val="tx1"/>
                </a:solidFill>
              </a:rPr>
              <a:t>Initiatives on waste recovery, soil and water management, and chemical management. Includes Standard Action Projects (SAPs) and Strategic Integrated Projects (SIPs).</a:t>
            </a:r>
          </a:p>
          <a:p>
            <a:pPr algn="ctr"/>
            <a:endParaRPr lang="en-US" dirty="0"/>
          </a:p>
        </p:txBody>
      </p:sp>
      <p:sp>
        <p:nvSpPr>
          <p:cNvPr id="11" name="TextBox 10">
            <a:extLst>
              <a:ext uri="{FF2B5EF4-FFF2-40B4-BE49-F238E27FC236}">
                <a16:creationId xmlns:a16="http://schemas.microsoft.com/office/drawing/2014/main" id="{36C2D73F-1814-8F99-922E-737495164C40}"/>
              </a:ext>
            </a:extLst>
          </p:cNvPr>
          <p:cNvSpPr txBox="1"/>
          <p:nvPr/>
        </p:nvSpPr>
        <p:spPr>
          <a:xfrm>
            <a:off x="7911897" y="2945912"/>
            <a:ext cx="2590799"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Sub-Programs:</a:t>
            </a:r>
          </a:p>
        </p:txBody>
      </p:sp>
    </p:spTree>
    <p:extLst>
      <p:ext uri="{BB962C8B-B14F-4D97-AF65-F5344CB8AC3E}">
        <p14:creationId xmlns:p14="http://schemas.microsoft.com/office/powerpoint/2010/main" val="219342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E87813C-57AA-D6D0-B89E-EA8A472AA788}"/>
              </a:ext>
            </a:extLst>
          </p:cNvPr>
          <p:cNvSpPr/>
          <p:nvPr/>
        </p:nvSpPr>
        <p:spPr>
          <a:xfrm>
            <a:off x="12420600" y="2758960"/>
            <a:ext cx="3393112" cy="63144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LIFE Program Goals:</a:t>
            </a:r>
            <a:endParaRPr lang="el-GR" sz="2000" b="1" dirty="0">
              <a:solidFill>
                <a:schemeClr val="tx1"/>
              </a:solidFill>
            </a:endParaRPr>
          </a:p>
          <a:p>
            <a:pPr algn="ctr"/>
            <a:endParaRPr lang="en-US" sz="2000" b="1" dirty="0">
              <a:solidFill>
                <a:schemeClr val="tx1"/>
              </a:solidFill>
            </a:endParaRPr>
          </a:p>
          <a:p>
            <a:pPr marL="285750" indent="-285750" algn="ctr">
              <a:buFont typeface="Arial" panose="020B0604020202020204" pitchFamily="34" charset="0"/>
              <a:buChar char="•"/>
            </a:pPr>
            <a:r>
              <a:rPr lang="en-US" sz="2000" dirty="0">
                <a:solidFill>
                  <a:schemeClr val="tx1"/>
                </a:solidFill>
              </a:rPr>
              <a:t>Assist in transitioning to a climate-neutral, energy-efficient, and sustainable economy.</a:t>
            </a:r>
            <a:endParaRPr lang="el-GR" sz="2000" dirty="0">
              <a:solidFill>
                <a:schemeClr val="tx1"/>
              </a:solidFill>
            </a:endParaRPr>
          </a:p>
          <a:p>
            <a:pPr marL="285750" indent="-285750" algn="ctr">
              <a:buFont typeface="Arial" panose="020B0604020202020204" pitchFamily="34" charset="0"/>
              <a:buChar char="•"/>
            </a:pPr>
            <a:endParaRPr lang="en-US" sz="2000" dirty="0">
              <a:solidFill>
                <a:schemeClr val="tx1"/>
              </a:solidFill>
            </a:endParaRPr>
          </a:p>
          <a:p>
            <a:pPr marL="285750" indent="-285750" algn="ctr">
              <a:buFont typeface="Arial" panose="020B0604020202020204" pitchFamily="34" charset="0"/>
              <a:buChar char="•"/>
            </a:pPr>
            <a:r>
              <a:rPr lang="en-US" sz="2000" dirty="0">
                <a:solidFill>
                  <a:schemeClr val="tx1"/>
                </a:solidFill>
              </a:rPr>
              <a:t>Enhance environmental quality and biodiversity.</a:t>
            </a:r>
            <a:endParaRPr lang="el-GR" sz="2000" dirty="0">
              <a:solidFill>
                <a:schemeClr val="tx1"/>
              </a:solidFill>
            </a:endParaRPr>
          </a:p>
          <a:p>
            <a:pPr marL="285750" indent="-285750" algn="ctr">
              <a:buFont typeface="Arial" panose="020B0604020202020204" pitchFamily="34" charset="0"/>
              <a:buChar char="•"/>
            </a:pPr>
            <a:endParaRPr lang="en-US" sz="2000" dirty="0">
              <a:solidFill>
                <a:schemeClr val="tx1"/>
              </a:solidFill>
            </a:endParaRPr>
          </a:p>
          <a:p>
            <a:pPr marL="285750" indent="-285750" algn="ctr">
              <a:buFont typeface="Arial" panose="020B0604020202020204" pitchFamily="34" charset="0"/>
              <a:buChar char="•"/>
            </a:pPr>
            <a:r>
              <a:rPr lang="en-US" sz="2000" dirty="0">
                <a:solidFill>
                  <a:schemeClr val="tx1"/>
                </a:solidFill>
              </a:rPr>
              <a:t>Address ecosystem degradation and promote circular economy practices</a:t>
            </a:r>
            <a:r>
              <a:rPr lang="el-GR" sz="2000" dirty="0">
                <a:solidFill>
                  <a:schemeClr val="tx1"/>
                </a:solidFill>
              </a:rPr>
              <a:t>.</a:t>
            </a:r>
          </a:p>
        </p:txBody>
      </p:sp>
      <p:sp>
        <p:nvSpPr>
          <p:cNvPr id="5" name="TextBox 5"/>
          <p:cNvSpPr txBox="1"/>
          <p:nvPr/>
        </p:nvSpPr>
        <p:spPr>
          <a:xfrm>
            <a:off x="1028700" y="1963424"/>
            <a:ext cx="15924161" cy="1591073"/>
          </a:xfrm>
          <a:prstGeom prst="rect">
            <a:avLst/>
          </a:prstGeom>
        </p:spPr>
        <p:txBody>
          <a:bodyPr lIns="50800" tIns="50800" rIns="50800" bIns="50800" rtlCol="0" anchor="ctr"/>
          <a:lstStyle/>
          <a:p>
            <a:pPr algn="ctr">
              <a:lnSpc>
                <a:spcPts val="1925"/>
              </a:lnSpc>
            </a:pPr>
            <a:endParaRPr b="1"/>
          </a:p>
        </p:txBody>
      </p:sp>
      <p:sp>
        <p:nvSpPr>
          <p:cNvPr id="13" name="Freeform 13"/>
          <p:cNvSpPr/>
          <p:nvPr/>
        </p:nvSpPr>
        <p:spPr>
          <a:xfrm>
            <a:off x="13888843" y="8061380"/>
            <a:ext cx="2057400" cy="1133873"/>
          </a:xfrm>
          <a:custGeom>
            <a:avLst/>
            <a:gdLst/>
            <a:ahLst/>
            <a:cxnLst/>
            <a:rect l="l" t="t" r="r" b="b"/>
            <a:pathLst>
              <a:path w="2881706" h="1642553">
                <a:moveTo>
                  <a:pt x="0" y="0"/>
                </a:moveTo>
                <a:lnTo>
                  <a:pt x="2881706" y="0"/>
                </a:lnTo>
                <a:lnTo>
                  <a:pt x="2881706" y="1642553"/>
                </a:lnTo>
                <a:lnTo>
                  <a:pt x="0" y="1642553"/>
                </a:lnTo>
                <a:lnTo>
                  <a:pt x="0" y="0"/>
                </a:lnTo>
                <a:close/>
              </a:path>
            </a:pathLst>
          </a:custGeom>
          <a:blipFill>
            <a:blip r:embed="rId2"/>
            <a:stretch>
              <a:fillRect l="-18514" t="-68106" r="-20305" b="-75440"/>
            </a:stretch>
          </a:blipFill>
        </p:spPr>
        <p:txBody>
          <a:bodyPr/>
          <a:lstStyle/>
          <a:p>
            <a:endParaRPr lang="en-US" dirty="0"/>
          </a:p>
        </p:txBody>
      </p:sp>
      <p:sp>
        <p:nvSpPr>
          <p:cNvPr id="14" name="TextBox 2">
            <a:extLst>
              <a:ext uri="{FF2B5EF4-FFF2-40B4-BE49-F238E27FC236}">
                <a16:creationId xmlns:a16="http://schemas.microsoft.com/office/drawing/2014/main" id="{28323243-7E0B-7940-6DAF-5EE21679AB56}"/>
              </a:ext>
            </a:extLst>
          </p:cNvPr>
          <p:cNvSpPr txBox="1"/>
          <p:nvPr/>
        </p:nvSpPr>
        <p:spPr>
          <a:xfrm>
            <a:off x="1028699" y="424028"/>
            <a:ext cx="16357197" cy="773289"/>
          </a:xfrm>
          <a:prstGeom prst="rect">
            <a:avLst/>
          </a:prstGeom>
        </p:spPr>
        <p:txBody>
          <a:bodyPr wrap="square" lIns="0" tIns="0" rIns="0" bIns="0" rtlCol="0" anchor="t">
            <a:spAutoFit/>
          </a:bodyPr>
          <a:lstStyle/>
          <a:p>
            <a:pPr algn="ctr">
              <a:lnSpc>
                <a:spcPts val="6611"/>
              </a:lnSpc>
            </a:pPr>
            <a:r>
              <a:rPr lang="en-US" sz="3600" b="1" dirty="0">
                <a:solidFill>
                  <a:srgbClr val="FBF6F1"/>
                </a:solidFill>
                <a:latin typeface="Arial" panose="020B0604020202020204" pitchFamily="34" charset="0"/>
                <a:cs typeface="Arial" panose="020B0604020202020204" pitchFamily="34" charset="0"/>
              </a:rPr>
              <a:t>LIFE Program Funding Opportunities</a:t>
            </a:r>
            <a:endParaRPr lang="en-US" sz="4000" dirty="0">
              <a:solidFill>
                <a:srgbClr val="FBF6F1"/>
              </a:solidFill>
              <a:latin typeface="Martel Heavy"/>
            </a:endParaRPr>
          </a:p>
        </p:txBody>
      </p:sp>
      <p:sp>
        <p:nvSpPr>
          <p:cNvPr id="2" name="Ορθογώνιο: Στρογγύλεμα γωνιών 1">
            <a:extLst>
              <a:ext uri="{FF2B5EF4-FFF2-40B4-BE49-F238E27FC236}">
                <a16:creationId xmlns:a16="http://schemas.microsoft.com/office/drawing/2014/main" id="{62FED9C6-2021-C2CE-1F81-09860450C300}"/>
              </a:ext>
            </a:extLst>
          </p:cNvPr>
          <p:cNvSpPr/>
          <p:nvPr/>
        </p:nvSpPr>
        <p:spPr>
          <a:xfrm>
            <a:off x="1219200" y="2857500"/>
            <a:ext cx="3361267" cy="607567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Climate Change Mitigation and Adaptation:</a:t>
            </a:r>
            <a:endParaRPr lang="el-GR" sz="2000" b="1" dirty="0">
              <a:solidFill>
                <a:schemeClr val="tx1"/>
              </a:solidFill>
            </a:endParaRPr>
          </a:p>
          <a:p>
            <a:pPr algn="ctr"/>
            <a:endParaRPr lang="en-US" sz="2000" b="1" dirty="0">
              <a:solidFill>
                <a:schemeClr val="tx1"/>
              </a:solidFill>
            </a:endParaRPr>
          </a:p>
          <a:p>
            <a:pPr algn="ctr"/>
            <a:r>
              <a:rPr lang="en-US" sz="2000" b="1" dirty="0">
                <a:solidFill>
                  <a:schemeClr val="tx1"/>
                </a:solidFill>
              </a:rPr>
              <a:t>Focus: </a:t>
            </a:r>
            <a:r>
              <a:rPr lang="en-US" sz="2000" dirty="0">
                <a:solidFill>
                  <a:schemeClr val="tx1"/>
                </a:solidFill>
              </a:rPr>
              <a:t>Promote energy efficiency, renewable energy, and climate resilience.</a:t>
            </a:r>
            <a:endParaRPr lang="el-GR" sz="2000" dirty="0">
              <a:solidFill>
                <a:schemeClr val="tx1"/>
              </a:solidFill>
            </a:endParaRPr>
          </a:p>
          <a:p>
            <a:pPr algn="ctr"/>
            <a:endParaRPr lang="en-US" sz="2000" dirty="0">
              <a:solidFill>
                <a:schemeClr val="tx1"/>
              </a:solidFill>
            </a:endParaRPr>
          </a:p>
          <a:p>
            <a:pPr algn="ctr"/>
            <a:r>
              <a:rPr lang="en-US" sz="2000" b="1" dirty="0">
                <a:solidFill>
                  <a:schemeClr val="tx1"/>
                </a:solidFill>
              </a:rPr>
              <a:t>Mitigation: </a:t>
            </a:r>
            <a:r>
              <a:rPr lang="en-US" sz="2000" dirty="0">
                <a:solidFill>
                  <a:schemeClr val="tx1"/>
                </a:solidFill>
              </a:rPr>
              <a:t>Supports projects on farming, land use, peatlands, and greenhouse gas reduction.</a:t>
            </a:r>
            <a:endParaRPr lang="el-GR" sz="2000" dirty="0">
              <a:solidFill>
                <a:schemeClr val="tx1"/>
              </a:solidFill>
            </a:endParaRPr>
          </a:p>
          <a:p>
            <a:pPr algn="ctr"/>
            <a:endParaRPr lang="en-US" sz="2000" dirty="0">
              <a:solidFill>
                <a:schemeClr val="tx1"/>
              </a:solidFill>
            </a:endParaRPr>
          </a:p>
          <a:p>
            <a:pPr algn="ctr"/>
            <a:r>
              <a:rPr lang="en-US" sz="2000" b="1" dirty="0">
                <a:solidFill>
                  <a:schemeClr val="tx1"/>
                </a:solidFill>
              </a:rPr>
              <a:t>Adaptation: </a:t>
            </a:r>
            <a:r>
              <a:rPr lang="en-US" sz="2000" dirty="0">
                <a:solidFill>
                  <a:schemeClr val="tx1"/>
                </a:solidFill>
              </a:rPr>
              <a:t>Co-finances initiatives for urban adaptation, infrastructure resilience, and sustainable water management.</a:t>
            </a:r>
          </a:p>
        </p:txBody>
      </p:sp>
      <p:sp>
        <p:nvSpPr>
          <p:cNvPr id="3" name="Ορθογώνιο: Στρογγύλεμα γωνιών 2">
            <a:extLst>
              <a:ext uri="{FF2B5EF4-FFF2-40B4-BE49-F238E27FC236}">
                <a16:creationId xmlns:a16="http://schemas.microsoft.com/office/drawing/2014/main" id="{7A94B2A8-53B5-7D3C-202B-6BC254F674FB}"/>
              </a:ext>
            </a:extLst>
          </p:cNvPr>
          <p:cNvSpPr/>
          <p:nvPr/>
        </p:nvSpPr>
        <p:spPr>
          <a:xfrm>
            <a:off x="6477000" y="2760666"/>
            <a:ext cx="3361267" cy="633493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LIFE Clean Energy Transition:</a:t>
            </a:r>
          </a:p>
          <a:p>
            <a:pPr algn="ctr"/>
            <a:r>
              <a:rPr lang="en-US" sz="2000" b="1" dirty="0">
                <a:solidFill>
                  <a:schemeClr val="tx1"/>
                </a:solidFill>
              </a:rPr>
              <a:t>Focus:</a:t>
            </a:r>
            <a:endParaRPr lang="el-GR" sz="2000" b="1" dirty="0">
              <a:solidFill>
                <a:schemeClr val="tx1"/>
              </a:solidFill>
            </a:endParaRPr>
          </a:p>
          <a:p>
            <a:pPr algn="ctr"/>
            <a:endParaRPr lang="el-GR" sz="2000" b="1" dirty="0">
              <a:solidFill>
                <a:schemeClr val="tx1"/>
              </a:solidFill>
            </a:endParaRPr>
          </a:p>
          <a:p>
            <a:pPr algn="ctr"/>
            <a:r>
              <a:rPr lang="en-US" sz="2000" b="1" dirty="0">
                <a:solidFill>
                  <a:schemeClr val="tx1"/>
                </a:solidFill>
              </a:rPr>
              <a:t> </a:t>
            </a:r>
            <a:r>
              <a:rPr lang="en-US" sz="2000" dirty="0">
                <a:solidFill>
                  <a:schemeClr val="tx1"/>
                </a:solidFill>
              </a:rPr>
              <a:t>Implement EU sustainable energy policies and support the transition to a climate-neutral economy.</a:t>
            </a:r>
            <a:endParaRPr lang="el-GR" sz="2000" dirty="0">
              <a:solidFill>
                <a:schemeClr val="tx1"/>
              </a:solidFill>
            </a:endParaRPr>
          </a:p>
          <a:p>
            <a:pPr algn="ctr"/>
            <a:endParaRPr lang="en-US" sz="2000" dirty="0">
              <a:solidFill>
                <a:schemeClr val="tx1"/>
              </a:solidFill>
            </a:endParaRPr>
          </a:p>
          <a:p>
            <a:pPr algn="ctr"/>
            <a:r>
              <a:rPr lang="en-US" sz="2000" b="1" dirty="0">
                <a:solidFill>
                  <a:schemeClr val="tx1"/>
                </a:solidFill>
              </a:rPr>
              <a:t>Support:</a:t>
            </a:r>
            <a:r>
              <a:rPr lang="en-US" sz="2000" dirty="0">
                <a:solidFill>
                  <a:schemeClr val="tx1"/>
                </a:solidFill>
              </a:rPr>
              <a:t> Funding for policy frameworks, technology roll-out, private finance attraction, and citizen involvement in clean energy.</a:t>
            </a:r>
            <a:endParaRPr lang="el-GR" sz="2000" dirty="0">
              <a:solidFill>
                <a:schemeClr val="tx1"/>
              </a:solidFill>
            </a:endParaRPr>
          </a:p>
          <a:p>
            <a:pPr algn="ctr"/>
            <a:endParaRPr lang="en-US" sz="2000" dirty="0">
              <a:solidFill>
                <a:schemeClr val="tx1"/>
              </a:solidFill>
            </a:endParaRPr>
          </a:p>
          <a:p>
            <a:pPr algn="ctr"/>
            <a:r>
              <a:rPr lang="en-US" sz="2000" b="1" dirty="0">
                <a:solidFill>
                  <a:schemeClr val="tx1"/>
                </a:solidFill>
              </a:rPr>
              <a:t>Budget: </a:t>
            </a:r>
            <a:r>
              <a:rPr lang="en-US" sz="2000" dirty="0">
                <a:solidFill>
                  <a:schemeClr val="tx1"/>
                </a:solidFill>
              </a:rPr>
              <a:t>Nearly EUR 1 billion for 2021–2027.</a:t>
            </a:r>
          </a:p>
        </p:txBody>
      </p:sp>
    </p:spTree>
    <p:extLst>
      <p:ext uri="{BB962C8B-B14F-4D97-AF65-F5344CB8AC3E}">
        <p14:creationId xmlns:p14="http://schemas.microsoft.com/office/powerpoint/2010/main" val="364587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6" name="TextBox 6"/>
          <p:cNvSpPr txBox="1"/>
          <p:nvPr/>
        </p:nvSpPr>
        <p:spPr>
          <a:xfrm>
            <a:off x="-16933" y="2519212"/>
            <a:ext cx="15901677" cy="7032974"/>
          </a:xfrm>
          <a:prstGeom prst="rect">
            <a:avLst/>
          </a:prstGeom>
        </p:spPr>
        <p:txBody>
          <a:bodyPr lIns="50800" tIns="50800" rIns="50800" bIns="50800" rtlCol="0" anchor="ctr"/>
          <a:lstStyle/>
          <a:p>
            <a:pPr algn="ctr">
              <a:lnSpc>
                <a:spcPts val="1925"/>
              </a:lnSpc>
            </a:pPr>
            <a:endParaRPr/>
          </a:p>
        </p:txBody>
      </p:sp>
      <p:sp>
        <p:nvSpPr>
          <p:cNvPr id="13" name="Freeform 13"/>
          <p:cNvSpPr/>
          <p:nvPr/>
        </p:nvSpPr>
        <p:spPr>
          <a:xfrm>
            <a:off x="15240000" y="683224"/>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82CD121E-9D6C-55D7-EF0A-1C067D65EA36}"/>
              </a:ext>
            </a:extLst>
          </p:cNvPr>
          <p:cNvSpPr txBox="1"/>
          <p:nvPr/>
        </p:nvSpPr>
        <p:spPr>
          <a:xfrm>
            <a:off x="3048000" y="749732"/>
            <a:ext cx="10972800" cy="1635063"/>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rPr>
              <a:t>The European Investment Bank’s Sustainable Finance Strategy</a:t>
            </a:r>
          </a:p>
        </p:txBody>
      </p:sp>
      <p:sp>
        <p:nvSpPr>
          <p:cNvPr id="16" name="TextBox 15">
            <a:extLst>
              <a:ext uri="{FF2B5EF4-FFF2-40B4-BE49-F238E27FC236}">
                <a16:creationId xmlns:a16="http://schemas.microsoft.com/office/drawing/2014/main" id="{48F5FCE6-BDE9-4CB3-CEF6-FE583A359452}"/>
              </a:ext>
            </a:extLst>
          </p:cNvPr>
          <p:cNvSpPr txBox="1"/>
          <p:nvPr/>
        </p:nvSpPr>
        <p:spPr>
          <a:xfrm>
            <a:off x="5562600" y="2745100"/>
            <a:ext cx="9476096" cy="1323439"/>
          </a:xfrm>
          <a:prstGeom prst="rect">
            <a:avLst/>
          </a:prstGeom>
          <a:noFill/>
          <a:ln w="38100">
            <a:solidFill>
              <a:srgbClr val="1C7B3B"/>
            </a:solidFill>
          </a:ln>
        </p:spPr>
        <p:txBody>
          <a:bodyPr wrap="square">
            <a:spAutoFit/>
          </a:bodyPr>
          <a:lstStyle/>
          <a:p>
            <a:pPr marL="285750" indent="-28575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EIB Group Gender Strategy:</a:t>
            </a:r>
            <a:endParaRPr lang="el-GR"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Objective: </a:t>
            </a:r>
            <a:r>
              <a:rPr lang="en-US" sz="2000" dirty="0">
                <a:latin typeface="Times New Roman" panose="02020603050405020304" pitchFamily="18" charset="0"/>
                <a:cs typeface="Times New Roman" panose="02020603050405020304" pitchFamily="18" charset="0"/>
              </a:rPr>
              <a:t>Promote gender equality and women's economic empowerment.</a:t>
            </a:r>
          </a:p>
          <a:p>
            <a:r>
              <a:rPr lang="en-US" sz="2000" b="1" dirty="0">
                <a:latin typeface="Times New Roman" panose="02020603050405020304" pitchFamily="18" charset="0"/>
                <a:cs typeface="Times New Roman" panose="02020603050405020304" pitchFamily="18" charset="0"/>
              </a:rPr>
              <a:t>Support: </a:t>
            </a:r>
            <a:r>
              <a:rPr lang="en-US" sz="2000" dirty="0">
                <a:latin typeface="Times New Roman" panose="02020603050405020304" pitchFamily="18" charset="0"/>
                <a:cs typeface="Times New Roman" panose="02020603050405020304" pitchFamily="18" charset="0"/>
              </a:rPr>
              <a:t>Provides financial and technical assistance to women-led businesses</a:t>
            </a:r>
            <a:endParaRPr lang="el-GR"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8950636-718B-9674-80C5-A1F3261638FB}"/>
              </a:ext>
            </a:extLst>
          </p:cNvPr>
          <p:cNvSpPr txBox="1"/>
          <p:nvPr/>
        </p:nvSpPr>
        <p:spPr>
          <a:xfrm>
            <a:off x="1066800" y="4294427"/>
            <a:ext cx="10349552" cy="1631216"/>
          </a:xfrm>
          <a:prstGeom prst="rect">
            <a:avLst/>
          </a:prstGeom>
          <a:noFill/>
          <a:ln w="38100">
            <a:solidFill>
              <a:srgbClr val="1C7B3B"/>
            </a:solidFill>
          </a:ln>
        </p:spPr>
        <p:txBody>
          <a:bodyPr wrap="square">
            <a:spAutoFit/>
          </a:bodyPr>
          <a:lstStyle/>
          <a:p>
            <a:pPr marL="285750" indent="-28575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Financing Initiatives:</a:t>
            </a:r>
            <a:endParaRPr lang="el-GR"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European Fund for Strategic Investments (EFSI) and </a:t>
            </a:r>
            <a:r>
              <a:rPr lang="en-US" sz="2000" b="1" dirty="0" err="1">
                <a:latin typeface="Times New Roman" panose="02020603050405020304" pitchFamily="18" charset="0"/>
                <a:cs typeface="Times New Roman" panose="02020603050405020304" pitchFamily="18" charset="0"/>
              </a:rPr>
              <a:t>InnovFin</a:t>
            </a:r>
            <a:r>
              <a:rPr lang="en-US" sz="2000" b="1"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Focus: </a:t>
            </a:r>
            <a:r>
              <a:rPr lang="en-US" sz="2000" dirty="0">
                <a:latin typeface="Times New Roman" panose="02020603050405020304" pitchFamily="18" charset="0"/>
                <a:cs typeface="Times New Roman" panose="02020603050405020304" pitchFamily="18" charset="0"/>
              </a:rPr>
              <a:t>Offers tailored financing solutions for women entrepreneurs in innovative and sustainable sectors.</a:t>
            </a:r>
          </a:p>
        </p:txBody>
      </p:sp>
      <p:sp>
        <p:nvSpPr>
          <p:cNvPr id="21" name="TextBox 20">
            <a:extLst>
              <a:ext uri="{FF2B5EF4-FFF2-40B4-BE49-F238E27FC236}">
                <a16:creationId xmlns:a16="http://schemas.microsoft.com/office/drawing/2014/main" id="{203C53E2-9FA5-EEA8-CAF7-F974957BF69E}"/>
              </a:ext>
            </a:extLst>
          </p:cNvPr>
          <p:cNvSpPr txBox="1"/>
          <p:nvPr/>
        </p:nvSpPr>
        <p:spPr>
          <a:xfrm>
            <a:off x="5410200" y="6078448"/>
            <a:ext cx="11811001" cy="2246769"/>
          </a:xfrm>
          <a:prstGeom prst="rect">
            <a:avLst/>
          </a:prstGeom>
          <a:noFill/>
          <a:ln w="38100">
            <a:solidFill>
              <a:srgbClr val="1C7B3B"/>
            </a:solidFill>
          </a:ln>
        </p:spPr>
        <p:txBody>
          <a:bodyPr wrap="square">
            <a:spAutoFit/>
          </a:bodyPr>
          <a:lstStyle/>
          <a:p>
            <a:endParaRPr lang="en-US"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b="1" dirty="0" err="1">
                <a:latin typeface="Times New Roman" panose="02020603050405020304" pitchFamily="18" charset="0"/>
                <a:cs typeface="Times New Roman" panose="02020603050405020304" pitchFamily="18" charset="0"/>
              </a:rPr>
              <a:t>SheInvest</a:t>
            </a:r>
            <a:r>
              <a:rPr lang="en-US" sz="2000" b="1" dirty="0">
                <a:latin typeface="Times New Roman" panose="02020603050405020304" pitchFamily="18" charset="0"/>
                <a:cs typeface="Times New Roman" panose="02020603050405020304" pitchFamily="18" charset="0"/>
              </a:rPr>
              <a:t> Initiative:</a:t>
            </a:r>
            <a:endParaRPr lang="el-GR"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Purpose: </a:t>
            </a:r>
            <a:r>
              <a:rPr lang="en-US" sz="2000" dirty="0">
                <a:latin typeface="Times New Roman" panose="02020603050405020304" pitchFamily="18" charset="0"/>
                <a:cs typeface="Times New Roman" panose="02020603050405020304" pitchFamily="18" charset="0"/>
              </a:rPr>
              <a:t>Boost gender equality and economic empowerment of women in Africa.</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Achievements: </a:t>
            </a:r>
            <a:r>
              <a:rPr lang="en-US" sz="2000" dirty="0">
                <a:latin typeface="Times New Roman" panose="02020603050405020304" pitchFamily="18" charset="0"/>
                <a:cs typeface="Times New Roman" panose="02020603050405020304" pitchFamily="18" charset="0"/>
              </a:rPr>
              <a:t>Supported €2 billion in gender-smart investments, including credit lines with local banks and microfinance for women-owned enterprises.</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Partnerships: </a:t>
            </a:r>
            <a:r>
              <a:rPr lang="en-US" sz="2000" dirty="0">
                <a:latin typeface="Times New Roman" panose="02020603050405020304" pitchFamily="18" charset="0"/>
                <a:cs typeface="Times New Roman" panose="02020603050405020304" pitchFamily="18" charset="0"/>
              </a:rPr>
              <a:t>Collaborates with institutions like Uganda Development Bank and Ecobank Malawi.</a:t>
            </a:r>
          </a:p>
        </p:txBody>
      </p:sp>
      <p:sp>
        <p:nvSpPr>
          <p:cNvPr id="23" name="TextBox 22">
            <a:extLst>
              <a:ext uri="{FF2B5EF4-FFF2-40B4-BE49-F238E27FC236}">
                <a16:creationId xmlns:a16="http://schemas.microsoft.com/office/drawing/2014/main" id="{49CAC0F5-3300-391B-9615-011ED4311DE1}"/>
              </a:ext>
            </a:extLst>
          </p:cNvPr>
          <p:cNvSpPr txBox="1"/>
          <p:nvPr/>
        </p:nvSpPr>
        <p:spPr>
          <a:xfrm>
            <a:off x="1066800" y="8478022"/>
            <a:ext cx="11955438" cy="1631216"/>
          </a:xfrm>
          <a:prstGeom prst="rect">
            <a:avLst/>
          </a:prstGeom>
          <a:noFill/>
          <a:ln w="38100">
            <a:solidFill>
              <a:srgbClr val="1C7B3B"/>
            </a:solidFill>
          </a:ln>
        </p:spPr>
        <p:txBody>
          <a:bodyPr wrap="square">
            <a:spAutoFit/>
          </a:bodyPr>
          <a:lstStyle/>
          <a:p>
            <a:pPr marL="285750" indent="-28575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Collaborations:</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Microfinance Institutions: </a:t>
            </a:r>
            <a:r>
              <a:rPr lang="en-US" sz="2000" dirty="0">
                <a:latin typeface="Times New Roman" panose="02020603050405020304" pitchFamily="18" charset="0"/>
                <a:cs typeface="Times New Roman" panose="02020603050405020304" pitchFamily="18" charset="0"/>
              </a:rPr>
              <a:t>Provides small loans and financial services targeting women entrepreneurs.</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Local Banks: </a:t>
            </a:r>
            <a:r>
              <a:rPr lang="en-US" sz="2000" dirty="0">
                <a:latin typeface="Times New Roman" panose="02020603050405020304" pitchFamily="18" charset="0"/>
                <a:cs typeface="Times New Roman" panose="02020603050405020304" pitchFamily="18" charset="0"/>
              </a:rPr>
              <a:t>Enhances access to credit facilities and financial services.</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International Organizations: </a:t>
            </a:r>
            <a:r>
              <a:rPr lang="en-US" sz="2000" dirty="0">
                <a:latin typeface="Times New Roman" panose="02020603050405020304" pitchFamily="18" charset="0"/>
                <a:cs typeface="Times New Roman" panose="02020603050405020304" pitchFamily="18" charset="0"/>
              </a:rPr>
              <a:t>Works with the European Commission, UN, and NGOs on gender-focused and sustainable development projects.</a:t>
            </a:r>
          </a:p>
        </p:txBody>
      </p:sp>
    </p:spTree>
    <p:extLst>
      <p:ext uri="{BB962C8B-B14F-4D97-AF65-F5344CB8AC3E}">
        <p14:creationId xmlns:p14="http://schemas.microsoft.com/office/powerpoint/2010/main" val="104949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407053" y="786476"/>
            <a:ext cx="16357197" cy="751552"/>
          </a:xfrm>
          <a:prstGeom prst="rect">
            <a:avLst/>
          </a:prstGeom>
        </p:spPr>
        <p:txBody>
          <a:bodyPr wrap="square" lIns="0" tIns="0" rIns="0" bIns="0" rtlCol="0" anchor="t">
            <a:spAutoFit/>
          </a:bodyPr>
          <a:lstStyle/>
          <a:p>
            <a:pPr algn="ctr">
              <a:lnSpc>
                <a:spcPts val="6611"/>
              </a:lnSpc>
            </a:pPr>
            <a:r>
              <a:rPr lang="en-US" sz="4000" b="1" dirty="0">
                <a:solidFill>
                  <a:srgbClr val="22823E"/>
                </a:solidFill>
                <a:latin typeface="Arial" panose="020B0604020202020204" pitchFamily="34" charset="0"/>
                <a:cs typeface="Arial" panose="020B0604020202020204" pitchFamily="34" charset="0"/>
              </a:rPr>
              <a:t>European Bank for Reconstruction and Development</a:t>
            </a:r>
            <a:endParaRPr lang="en-US" sz="4000" b="1" u="sng" dirty="0">
              <a:solidFill>
                <a:srgbClr val="22823E"/>
              </a:solidFill>
              <a:latin typeface="Arial" panose="020B0604020202020204" pitchFamily="34" charset="0"/>
              <a:cs typeface="Arial" panose="020B0604020202020204" pitchFamily="34" charset="0"/>
            </a:endParaRPr>
          </a:p>
        </p:txBody>
      </p:sp>
      <p:sp>
        <p:nvSpPr>
          <p:cNvPr id="10" name="TextBox 10"/>
          <p:cNvSpPr txBox="1"/>
          <p:nvPr/>
        </p:nvSpPr>
        <p:spPr>
          <a:xfrm>
            <a:off x="6881046" y="2577985"/>
            <a:ext cx="4680282" cy="451983"/>
          </a:xfrm>
          <a:prstGeom prst="rect">
            <a:avLst/>
          </a:prstGeom>
        </p:spPr>
        <p:txBody>
          <a:bodyPr lIns="0" tIns="0" rIns="0" bIns="0" rtlCol="0" anchor="t">
            <a:spAutoFit/>
          </a:bodyPr>
          <a:lstStyle/>
          <a:p>
            <a:pPr algn="ctr">
              <a:lnSpc>
                <a:spcPts val="3479"/>
              </a:lnSpc>
            </a:pPr>
            <a:r>
              <a:rPr lang="en-US" sz="2999" dirty="0">
                <a:solidFill>
                  <a:srgbClr val="FBF6F1"/>
                </a:solidFill>
              </a:rPr>
              <a:t>a </a:t>
            </a:r>
          </a:p>
        </p:txBody>
      </p:sp>
      <p:grpSp>
        <p:nvGrpSpPr>
          <p:cNvPr id="11" name="Group 11"/>
          <p:cNvGrpSpPr/>
          <p:nvPr/>
        </p:nvGrpSpPr>
        <p:grpSpPr>
          <a:xfrm>
            <a:off x="12886120" y="2392229"/>
            <a:ext cx="5070480" cy="3437071"/>
            <a:chOff x="0" y="0"/>
            <a:chExt cx="1959087" cy="650560"/>
          </a:xfrm>
          <a:solidFill>
            <a:srgbClr val="1C7B3B"/>
          </a:solidFill>
        </p:grpSpPr>
        <p:sp>
          <p:nvSpPr>
            <p:cNvPr id="12" name="Freeform 12"/>
            <p:cNvSpPr/>
            <p:nvPr/>
          </p:nvSpPr>
          <p:spPr>
            <a:xfrm>
              <a:off x="0" y="0"/>
              <a:ext cx="1959087"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grpFill/>
          </p:spPr>
          <p:txBody>
            <a:bodyPr/>
            <a:lstStyle/>
            <a:p>
              <a:endParaRPr lang="en-US" dirty="0"/>
            </a:p>
          </p:txBody>
        </p:sp>
        <p:sp>
          <p:nvSpPr>
            <p:cNvPr id="13" name="TextBox 13"/>
            <p:cNvSpPr txBox="1"/>
            <p:nvPr/>
          </p:nvSpPr>
          <p:spPr>
            <a:xfrm>
              <a:off x="0" y="85725"/>
              <a:ext cx="1959087" cy="564835"/>
            </a:xfrm>
            <a:prstGeom prst="rect">
              <a:avLst/>
            </a:prstGeom>
            <a:grpFill/>
          </p:spPr>
          <p:txBody>
            <a:bodyPr lIns="50800" tIns="50800" rIns="50800" bIns="50800" rtlCol="0" anchor="ctr"/>
            <a:lstStyle/>
            <a:p>
              <a:pPr algn="ctr">
                <a:lnSpc>
                  <a:spcPts val="1925"/>
                </a:lnSpc>
              </a:pPr>
              <a:endParaRPr/>
            </a:p>
          </p:txBody>
        </p:sp>
      </p:grpSp>
      <p:grpSp>
        <p:nvGrpSpPr>
          <p:cNvPr id="15" name="Group 15"/>
          <p:cNvGrpSpPr/>
          <p:nvPr/>
        </p:nvGrpSpPr>
        <p:grpSpPr>
          <a:xfrm>
            <a:off x="6414363" y="2421412"/>
            <a:ext cx="6129121" cy="7478970"/>
            <a:chOff x="0" y="0"/>
            <a:chExt cx="1959087" cy="650560"/>
          </a:xfrm>
          <a:solidFill>
            <a:srgbClr val="1C7B3B"/>
          </a:solidFill>
        </p:grpSpPr>
        <p:sp>
          <p:nvSpPr>
            <p:cNvPr id="16" name="Freeform 16"/>
            <p:cNvSpPr/>
            <p:nvPr/>
          </p:nvSpPr>
          <p:spPr>
            <a:xfrm>
              <a:off x="0" y="0"/>
              <a:ext cx="1959087"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grpFill/>
          </p:spPr>
          <p:txBody>
            <a:bodyPr/>
            <a:lstStyle/>
            <a:p>
              <a:endParaRPr lang="en-US" dirty="0"/>
            </a:p>
          </p:txBody>
        </p:sp>
        <p:sp>
          <p:nvSpPr>
            <p:cNvPr id="17" name="TextBox 17"/>
            <p:cNvSpPr txBox="1"/>
            <p:nvPr/>
          </p:nvSpPr>
          <p:spPr>
            <a:xfrm>
              <a:off x="0" y="85725"/>
              <a:ext cx="1959087" cy="564835"/>
            </a:xfrm>
            <a:prstGeom prst="rect">
              <a:avLst/>
            </a:prstGeom>
            <a:grpFill/>
          </p:spPr>
          <p:txBody>
            <a:bodyPr lIns="50800" tIns="50800" rIns="50800" bIns="50800" rtlCol="0" anchor="ctr"/>
            <a:lstStyle/>
            <a:p>
              <a:pPr algn="ctr">
                <a:lnSpc>
                  <a:spcPts val="1925"/>
                </a:lnSpc>
              </a:pPr>
              <a:endParaRPr/>
            </a:p>
          </p:txBody>
        </p:sp>
      </p:grpSp>
      <p:sp>
        <p:nvSpPr>
          <p:cNvPr id="47" name="Freeform 47"/>
          <p:cNvSpPr/>
          <p:nvPr/>
        </p:nvSpPr>
        <p:spPr>
          <a:xfrm>
            <a:off x="13868400" y="7734300"/>
            <a:ext cx="3889758" cy="23461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a:stretch>
              <a:fillRect l="-18514" t="-68106" r="-20305" b="-75440"/>
            </a:stretch>
          </a:blipFill>
        </p:spPr>
        <p:txBody>
          <a:bodyPr/>
          <a:lstStyle/>
          <a:p>
            <a:endParaRPr lang="en-US"/>
          </a:p>
        </p:txBody>
      </p:sp>
      <p:sp>
        <p:nvSpPr>
          <p:cNvPr id="14" name="TextBox 13">
            <a:extLst>
              <a:ext uri="{FF2B5EF4-FFF2-40B4-BE49-F238E27FC236}">
                <a16:creationId xmlns:a16="http://schemas.microsoft.com/office/drawing/2014/main" id="{42911BF1-815B-BEA0-7D0A-8F7B98A68E94}"/>
              </a:ext>
            </a:extLst>
          </p:cNvPr>
          <p:cNvSpPr txBox="1"/>
          <p:nvPr/>
        </p:nvSpPr>
        <p:spPr>
          <a:xfrm>
            <a:off x="356253" y="2327362"/>
            <a:ext cx="5893885" cy="4154984"/>
          </a:xfrm>
          <a:prstGeom prst="rect">
            <a:avLst/>
          </a:prstGeom>
          <a:solidFill>
            <a:srgbClr val="1C7B3B"/>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Western Balkans Women in Business Financing Programme:</a:t>
            </a:r>
            <a:endParaRPr lang="el-GR" sz="2400" b="1" dirty="0">
              <a:solidFill>
                <a:schemeClr val="bg1"/>
              </a:solidFill>
              <a:latin typeface="Arial" panose="020B0604020202020204" pitchFamily="34" charset="0"/>
              <a:cs typeface="Arial" panose="020B0604020202020204" pitchFamily="34" charset="0"/>
            </a:endParaRPr>
          </a:p>
          <a:p>
            <a:endParaRPr lang="el-GR" sz="24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Objective: </a:t>
            </a:r>
            <a:r>
              <a:rPr lang="en-US" sz="2400" dirty="0">
                <a:solidFill>
                  <a:schemeClr val="bg1"/>
                </a:solidFill>
                <a:latin typeface="Arial" panose="020B0604020202020204" pitchFamily="34" charset="0"/>
                <a:cs typeface="Arial" panose="020B0604020202020204" pitchFamily="34" charset="0"/>
              </a:rPr>
              <a:t>Enhance women’s participation in business by supporting women-led SMEs with finance and expertise.</a:t>
            </a:r>
            <a:endParaRPr lang="el-GR" sz="2400" dirty="0">
              <a:solidFill>
                <a:schemeClr val="bg1"/>
              </a:solidFill>
              <a:latin typeface="Arial" panose="020B0604020202020204" pitchFamily="34" charset="0"/>
              <a:cs typeface="Arial" panose="020B0604020202020204" pitchFamily="34" charset="0"/>
            </a:endParaRPr>
          </a:p>
          <a:p>
            <a:endParaRPr lang="el-GR" sz="24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Funding: </a:t>
            </a:r>
            <a:r>
              <a:rPr lang="en-US" sz="2400" dirty="0">
                <a:solidFill>
                  <a:schemeClr val="bg1"/>
                </a:solidFill>
                <a:latin typeface="Arial" panose="020B0604020202020204" pitchFamily="34" charset="0"/>
                <a:cs typeface="Arial" panose="020B0604020202020204" pitchFamily="34" charset="0"/>
              </a:rPr>
              <a:t>€6.5 million from Sweden, Luxembourg, and EBRD Shareholder’s Special Fund</a:t>
            </a:r>
            <a:endParaRPr lang="el-GR" sz="24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9C37C56-A448-3AF9-A332-E7E6BE228E5A}"/>
              </a:ext>
            </a:extLst>
          </p:cNvPr>
          <p:cNvSpPr txBox="1"/>
          <p:nvPr/>
        </p:nvSpPr>
        <p:spPr>
          <a:xfrm>
            <a:off x="6524148" y="2327362"/>
            <a:ext cx="5306832" cy="7478970"/>
          </a:xfrm>
          <a:prstGeom prst="rect">
            <a:avLst/>
          </a:prstGeom>
          <a:noFill/>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Key Financing Packages:</a:t>
            </a:r>
            <a:endParaRPr lang="el-GR" sz="2400" b="1" dirty="0">
              <a:solidFill>
                <a:schemeClr val="bg1"/>
              </a:solidFill>
              <a:latin typeface="Arial" panose="020B0604020202020204" pitchFamily="34" charset="0"/>
              <a:cs typeface="Arial" panose="020B0604020202020204" pitchFamily="34" charset="0"/>
            </a:endParaRPr>
          </a:p>
          <a:p>
            <a:pPr algn="just"/>
            <a:r>
              <a:rPr lang="en-US" sz="2400" b="1" dirty="0">
                <a:solidFill>
                  <a:schemeClr val="bg1"/>
                </a:solidFill>
                <a:latin typeface="Arial" panose="020B0604020202020204" pitchFamily="34" charset="0"/>
                <a:cs typeface="Arial" panose="020B0604020202020204" pitchFamily="34" charset="0"/>
              </a:rPr>
              <a:t>Banca Intesa Beograd (€72 million total):</a:t>
            </a:r>
            <a:endParaRPr lang="el-GR" sz="2400" b="1" dirty="0">
              <a:solidFill>
                <a:schemeClr val="bg1"/>
              </a:solidFill>
              <a:latin typeface="Arial" panose="020B0604020202020204" pitchFamily="34" charset="0"/>
              <a:cs typeface="Arial" panose="020B0604020202020204" pitchFamily="34" charset="0"/>
            </a:endParaRPr>
          </a:p>
          <a:p>
            <a:pPr algn="just"/>
            <a:endParaRPr lang="el-GR" sz="2400" b="1" dirty="0">
              <a:solidFill>
                <a:schemeClr val="bg1"/>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Risk-Sharing Framework: €50 million to share risk with local SMEs; EBRD guarantees up to 65% of each sub-loan.</a:t>
            </a:r>
            <a:endParaRPr lang="el-GR" sz="2400" dirty="0">
              <a:solidFill>
                <a:schemeClr val="bg1"/>
              </a:solidFill>
              <a:latin typeface="Arial" panose="020B0604020202020204" pitchFamily="34" charset="0"/>
              <a:cs typeface="Arial" panose="020B0604020202020204" pitchFamily="34" charset="0"/>
            </a:endParaRPr>
          </a:p>
          <a:p>
            <a:pPr algn="just"/>
            <a:endParaRPr lang="el-GR" sz="2400" dirty="0">
              <a:solidFill>
                <a:schemeClr val="bg1"/>
              </a:solidFill>
              <a:latin typeface="Arial" panose="020B0604020202020204" pitchFamily="34" charset="0"/>
              <a:cs typeface="Arial" panose="020B0604020202020204" pitchFamily="34" charset="0"/>
            </a:endParaRPr>
          </a:p>
          <a:p>
            <a:pPr algn="just"/>
            <a:r>
              <a:rPr lang="en-US" sz="2400" b="1" dirty="0">
                <a:solidFill>
                  <a:schemeClr val="bg1"/>
                </a:solidFill>
                <a:latin typeface="Arial" panose="020B0604020202020204" pitchFamily="34" charset="0"/>
                <a:cs typeface="Arial" panose="020B0604020202020204" pitchFamily="34" charset="0"/>
              </a:rPr>
              <a:t>SME Go Green Programme (€15 million): </a:t>
            </a:r>
            <a:r>
              <a:rPr lang="en-US" sz="2400" dirty="0">
                <a:solidFill>
                  <a:schemeClr val="bg1"/>
                </a:solidFill>
                <a:latin typeface="Arial" panose="020B0604020202020204" pitchFamily="34" charset="0"/>
                <a:cs typeface="Arial" panose="020B0604020202020204" pitchFamily="34" charset="0"/>
              </a:rPr>
              <a:t>Supports green investments and sustainability practices; 70% of funds allocated to Green Economy Transition (GET) projects.</a:t>
            </a:r>
            <a:endParaRPr lang="el-GR" sz="2400" dirty="0">
              <a:solidFill>
                <a:schemeClr val="bg1"/>
              </a:solidFill>
              <a:latin typeface="Arial" panose="020B0604020202020204" pitchFamily="34" charset="0"/>
              <a:cs typeface="Arial" panose="020B0604020202020204" pitchFamily="34" charset="0"/>
            </a:endParaRPr>
          </a:p>
          <a:p>
            <a:pPr algn="just"/>
            <a:endParaRPr lang="el-GR" sz="2400" dirty="0">
              <a:solidFill>
                <a:schemeClr val="bg1"/>
              </a:solidFill>
              <a:latin typeface="Arial" panose="020B0604020202020204" pitchFamily="34" charset="0"/>
              <a:cs typeface="Arial" panose="020B0604020202020204" pitchFamily="34" charset="0"/>
            </a:endParaRPr>
          </a:p>
          <a:p>
            <a:pPr algn="just"/>
            <a:r>
              <a:rPr lang="en-US" sz="2400" b="1" dirty="0">
                <a:solidFill>
                  <a:schemeClr val="bg1"/>
                </a:solidFill>
                <a:latin typeface="Arial" panose="020B0604020202020204" pitchFamily="34" charset="0"/>
                <a:cs typeface="Arial" panose="020B0604020202020204" pitchFamily="34" charset="0"/>
              </a:rPr>
              <a:t>Senior Loan (€7 million): </a:t>
            </a:r>
            <a:r>
              <a:rPr lang="en-US" sz="2400" dirty="0">
                <a:solidFill>
                  <a:schemeClr val="bg1"/>
                </a:solidFill>
                <a:latin typeface="Arial" panose="020B0604020202020204" pitchFamily="34" charset="0"/>
                <a:cs typeface="Arial" panose="020B0604020202020204" pitchFamily="34" charset="0"/>
              </a:rPr>
              <a:t>Provides financing to women-led SMEs under the Western Balkans Women in Business programme; includes business advisory services.</a:t>
            </a:r>
            <a:endParaRPr lang="el-GR" sz="2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6D84918-6DE9-9CF4-984F-8E2BE06ACEC5}"/>
              </a:ext>
            </a:extLst>
          </p:cNvPr>
          <p:cNvSpPr txBox="1"/>
          <p:nvPr/>
        </p:nvSpPr>
        <p:spPr>
          <a:xfrm>
            <a:off x="13063960" y="2450458"/>
            <a:ext cx="4892639" cy="3046988"/>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UniCredit Bank Serbia:</a:t>
            </a:r>
            <a:endParaRPr lang="el-GR" sz="2400" b="1" dirty="0">
              <a:solidFill>
                <a:schemeClr val="bg1"/>
              </a:solidFill>
              <a:latin typeface="Arial" panose="020B0604020202020204" pitchFamily="34" charset="0"/>
              <a:cs typeface="Arial" panose="020B0604020202020204" pitchFamily="34" charset="0"/>
            </a:endParaRPr>
          </a:p>
          <a:p>
            <a:endParaRPr lang="el-GR" sz="2400" b="1"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SME Go Green Programme: </a:t>
            </a:r>
            <a:endParaRPr lang="el-GR" sz="2400" b="1" dirty="0">
              <a:solidFill>
                <a:schemeClr val="bg1"/>
              </a:solidFill>
              <a:latin typeface="Arial" panose="020B0604020202020204" pitchFamily="34" charset="0"/>
              <a:cs typeface="Arial" panose="020B0604020202020204" pitchFamily="34" charset="0"/>
            </a:endParaRPr>
          </a:p>
          <a:p>
            <a:endParaRPr lang="el-GR"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Contributes up to €10 million for Green Economy Investments; 70% of funds targeted at GET-eligible projects.</a:t>
            </a:r>
            <a:endParaRPr lang="el-G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78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grpSp>
        <p:nvGrpSpPr>
          <p:cNvPr id="4" name="Group 4"/>
          <p:cNvGrpSpPr/>
          <p:nvPr/>
        </p:nvGrpSpPr>
        <p:grpSpPr>
          <a:xfrm>
            <a:off x="3200400" y="2408178"/>
            <a:ext cx="10058400" cy="7612122"/>
            <a:chOff x="0" y="0"/>
            <a:chExt cx="2545270" cy="3175751"/>
          </a:xfrm>
          <a:solidFill>
            <a:srgbClr val="1C7B3B"/>
          </a:solidFill>
        </p:grpSpPr>
        <p:sp>
          <p:nvSpPr>
            <p:cNvPr id="5" name="Freeform 5"/>
            <p:cNvSpPr/>
            <p:nvPr/>
          </p:nvSpPr>
          <p:spPr>
            <a:xfrm>
              <a:off x="38608" y="0"/>
              <a:ext cx="2506662" cy="3175751"/>
            </a:xfrm>
            <a:custGeom>
              <a:avLst/>
              <a:gdLst/>
              <a:ahLst/>
              <a:cxnLst/>
              <a:rect l="l" t="t" r="r" b="b"/>
              <a:pathLst>
                <a:path w="2506662" h="3175751">
                  <a:moveTo>
                    <a:pt x="17900" y="0"/>
                  </a:moveTo>
                  <a:lnTo>
                    <a:pt x="2488762" y="0"/>
                  </a:lnTo>
                  <a:cubicBezTo>
                    <a:pt x="2498648" y="0"/>
                    <a:pt x="2506662" y="8014"/>
                    <a:pt x="2506662" y="17900"/>
                  </a:cubicBezTo>
                  <a:lnTo>
                    <a:pt x="2506662" y="3157851"/>
                  </a:lnTo>
                  <a:cubicBezTo>
                    <a:pt x="2506662" y="3167737"/>
                    <a:pt x="2498648" y="3175751"/>
                    <a:pt x="2488762" y="3175751"/>
                  </a:cubicBezTo>
                  <a:lnTo>
                    <a:pt x="17900" y="3175751"/>
                  </a:lnTo>
                  <a:cubicBezTo>
                    <a:pt x="8014" y="3175751"/>
                    <a:pt x="0" y="3167737"/>
                    <a:pt x="0" y="3157851"/>
                  </a:cubicBezTo>
                  <a:lnTo>
                    <a:pt x="0" y="17900"/>
                  </a:lnTo>
                  <a:cubicBezTo>
                    <a:pt x="0" y="8014"/>
                    <a:pt x="8014" y="0"/>
                    <a:pt x="17900" y="0"/>
                  </a:cubicBezTo>
                  <a:close/>
                </a:path>
              </a:pathLst>
            </a:custGeom>
            <a:grpFill/>
          </p:spPr>
          <p:txBody>
            <a:bodyPr/>
            <a:lstStyle/>
            <a:p>
              <a:endParaRPr lang="en-US"/>
            </a:p>
          </p:txBody>
        </p:sp>
        <p:sp>
          <p:nvSpPr>
            <p:cNvPr id="6" name="TextBox 6"/>
            <p:cNvSpPr txBox="1"/>
            <p:nvPr/>
          </p:nvSpPr>
          <p:spPr>
            <a:xfrm>
              <a:off x="0" y="85725"/>
              <a:ext cx="2506662" cy="3090026"/>
            </a:xfrm>
            <a:prstGeom prst="rect">
              <a:avLst/>
            </a:prstGeom>
            <a:grpFill/>
          </p:spPr>
          <p:txBody>
            <a:bodyPr lIns="50800" tIns="50800" rIns="50800" bIns="50800" rtlCol="0" anchor="ctr"/>
            <a:lstStyle/>
            <a:p>
              <a:pPr algn="ctr">
                <a:lnSpc>
                  <a:spcPts val="1925"/>
                </a:lnSpc>
              </a:pPr>
              <a:endParaRPr/>
            </a:p>
          </p:txBody>
        </p:sp>
      </p:grpSp>
      <p:sp>
        <p:nvSpPr>
          <p:cNvPr id="13" name="Freeform 13"/>
          <p:cNvSpPr/>
          <p:nvPr/>
        </p:nvSpPr>
        <p:spPr>
          <a:xfrm>
            <a:off x="15240000" y="683224"/>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82CD121E-9D6C-55D7-EF0A-1C067D65EA36}"/>
              </a:ext>
            </a:extLst>
          </p:cNvPr>
          <p:cNvSpPr txBox="1"/>
          <p:nvPr/>
        </p:nvSpPr>
        <p:spPr>
          <a:xfrm>
            <a:off x="3048000" y="749732"/>
            <a:ext cx="10972800" cy="1635063"/>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rPr>
              <a:t>Creating and Managing a Green Investment Fund </a:t>
            </a:r>
          </a:p>
        </p:txBody>
      </p:sp>
      <p:sp>
        <p:nvSpPr>
          <p:cNvPr id="11" name="TextBox 10">
            <a:extLst>
              <a:ext uri="{FF2B5EF4-FFF2-40B4-BE49-F238E27FC236}">
                <a16:creationId xmlns:a16="http://schemas.microsoft.com/office/drawing/2014/main" id="{21E3CD4A-EF61-8E17-F0D8-D53445A7D9A2}"/>
              </a:ext>
            </a:extLst>
          </p:cNvPr>
          <p:cNvSpPr txBox="1"/>
          <p:nvPr/>
        </p:nvSpPr>
        <p:spPr>
          <a:xfrm>
            <a:off x="3246990" y="2613657"/>
            <a:ext cx="9974279" cy="7540526"/>
          </a:xfrm>
          <a:prstGeom prst="rect">
            <a:avLst/>
          </a:prstGeom>
          <a:noFill/>
        </p:spPr>
        <p:txBody>
          <a:bodyPr wrap="square">
            <a:spAutoFit/>
          </a:bodyPr>
          <a:lstStyle/>
          <a:p>
            <a:pPr marL="342900" indent="-342900" algn="just">
              <a:buFont typeface="Wingdings" panose="05000000000000000000" pitchFamily="2" charset="2"/>
              <a:buChar char="q"/>
            </a:pPr>
            <a:r>
              <a:rPr lang="en-US" sz="2000" b="1" i="1" dirty="0">
                <a:solidFill>
                  <a:schemeClr val="bg1"/>
                </a:solidFill>
                <a:latin typeface="Arial" panose="020B0604020202020204" pitchFamily="34" charset="0"/>
                <a:cs typeface="Arial" panose="020B0604020202020204" pitchFamily="34" charset="0"/>
              </a:rPr>
              <a:t>Setting Up a Green Investment Fund:</a:t>
            </a:r>
            <a:endParaRPr lang="el-GR" sz="2000" b="1" i="1"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endParaRPr lang="en-US" sz="2000" b="1" i="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b="1" u="sng" dirty="0">
                <a:solidFill>
                  <a:schemeClr val="bg1"/>
                </a:solidFill>
                <a:latin typeface="Arial" panose="020B0604020202020204" pitchFamily="34" charset="0"/>
                <a:cs typeface="Arial" panose="020B0604020202020204" pitchFamily="34" charset="0"/>
              </a:rPr>
              <a:t>Legal and Regulatory Framework:</a:t>
            </a:r>
            <a:r>
              <a:rPr lang="el-GR" sz="2000" b="1"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Ensure compliance with laws, regulations, and industry standards.</a:t>
            </a:r>
            <a:endParaRPr lang="el-GR" sz="2000" b="1" dirty="0">
              <a:solidFill>
                <a:schemeClr val="bg1"/>
              </a:solidFill>
              <a:latin typeface="Arial" panose="020B0604020202020204" pitchFamily="34" charset="0"/>
              <a:cs typeface="Arial" panose="020B0604020202020204" pitchFamily="34" charset="0"/>
            </a:endParaRPr>
          </a:p>
          <a:p>
            <a:pPr algn="just"/>
            <a:endParaRPr lang="en-US" sz="2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b="1" u="sng" dirty="0">
                <a:solidFill>
                  <a:schemeClr val="bg1"/>
                </a:solidFill>
                <a:latin typeface="Arial" panose="020B0604020202020204" pitchFamily="34" charset="0"/>
                <a:cs typeface="Arial" panose="020B0604020202020204" pitchFamily="34" charset="0"/>
              </a:rPr>
              <a:t>Governance and Management Structure: </a:t>
            </a:r>
            <a:r>
              <a:rPr lang="el-GR" sz="2000" b="1"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Establish transparent governance with clear roles for the board, management team, and investment committee.</a:t>
            </a:r>
          </a:p>
          <a:p>
            <a:pPr algn="just"/>
            <a:endParaRPr lang="en-US" sz="2000" b="1"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000" b="1" i="1" dirty="0">
                <a:solidFill>
                  <a:schemeClr val="bg1"/>
                </a:solidFill>
                <a:latin typeface="Arial" panose="020B0604020202020204" pitchFamily="34" charset="0"/>
                <a:cs typeface="Arial" panose="020B0604020202020204" pitchFamily="34" charset="0"/>
              </a:rPr>
              <a:t>Investment Strategy and Objectives:</a:t>
            </a:r>
            <a:endParaRPr lang="el-GR" sz="2000" b="1" i="1" dirty="0">
              <a:solidFill>
                <a:schemeClr val="bg1"/>
              </a:solidFill>
              <a:latin typeface="Arial" panose="020B0604020202020204" pitchFamily="34" charset="0"/>
              <a:cs typeface="Arial" panose="020B0604020202020204" pitchFamily="34" charset="0"/>
            </a:endParaRPr>
          </a:p>
          <a:p>
            <a:pPr algn="just"/>
            <a:endParaRPr lang="en-US" sz="2000" b="1" i="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Define focus, target sectors, risk tolerance, and expected returns (financial and impact).</a:t>
            </a:r>
          </a:p>
          <a:p>
            <a:pPr algn="just"/>
            <a:endParaRPr lang="en-US" sz="2000" b="1"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000" b="1" i="1" dirty="0">
                <a:solidFill>
                  <a:schemeClr val="bg1"/>
                </a:solidFill>
                <a:latin typeface="Arial" panose="020B0604020202020204" pitchFamily="34" charset="0"/>
                <a:cs typeface="Arial" panose="020B0604020202020204" pitchFamily="34" charset="0"/>
              </a:rPr>
              <a:t>Effective Management:</a:t>
            </a:r>
            <a:endParaRPr lang="el-GR" sz="2000" b="1" i="1" dirty="0">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endParaRPr lang="en-US" sz="2000" b="1" i="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b="1" u="sng" dirty="0">
                <a:solidFill>
                  <a:schemeClr val="bg1"/>
                </a:solidFill>
                <a:latin typeface="Arial" panose="020B0604020202020204" pitchFamily="34" charset="0"/>
                <a:cs typeface="Arial" panose="020B0604020202020204" pitchFamily="34" charset="0"/>
              </a:rPr>
              <a:t>Sourcing and Evaluating Investments:</a:t>
            </a:r>
            <a:r>
              <a:rPr lang="el-GR" sz="2000" b="1"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Identify and assess opportunities aligned with the fund's strategy.</a:t>
            </a:r>
            <a:endParaRPr lang="el-GR" sz="2000" b="1" dirty="0">
              <a:solidFill>
                <a:schemeClr val="bg1"/>
              </a:solidFill>
              <a:latin typeface="Arial" panose="020B0604020202020204" pitchFamily="34" charset="0"/>
              <a:cs typeface="Arial" panose="020B0604020202020204" pitchFamily="34" charset="0"/>
            </a:endParaRPr>
          </a:p>
          <a:p>
            <a:pPr algn="just"/>
            <a:endParaRPr lang="en-US" sz="2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b="1" u="sng" dirty="0">
                <a:solidFill>
                  <a:schemeClr val="bg1"/>
                </a:solidFill>
                <a:latin typeface="Arial" panose="020B0604020202020204" pitchFamily="34" charset="0"/>
                <a:cs typeface="Arial" panose="020B0604020202020204" pitchFamily="34" charset="0"/>
              </a:rPr>
              <a:t>Portfolio Management: </a:t>
            </a:r>
            <a:r>
              <a:rPr lang="en-US" sz="2000" b="1" dirty="0">
                <a:solidFill>
                  <a:schemeClr val="bg1"/>
                </a:solidFill>
                <a:latin typeface="Arial" panose="020B0604020202020204" pitchFamily="34" charset="0"/>
                <a:cs typeface="Arial" panose="020B0604020202020204" pitchFamily="34" charset="0"/>
              </a:rPr>
              <a:t>Monitor and manage investments to optimize performance and impact.</a:t>
            </a:r>
            <a:endParaRPr lang="el-GR" sz="2000" b="1" dirty="0">
              <a:solidFill>
                <a:schemeClr val="bg1"/>
              </a:solidFill>
              <a:latin typeface="Arial" panose="020B0604020202020204" pitchFamily="34" charset="0"/>
              <a:cs typeface="Arial" panose="020B0604020202020204" pitchFamily="34" charset="0"/>
            </a:endParaRPr>
          </a:p>
          <a:p>
            <a:pPr algn="just"/>
            <a:endParaRPr lang="en-US" sz="20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b="1" u="sng" dirty="0">
                <a:solidFill>
                  <a:schemeClr val="bg1"/>
                </a:solidFill>
                <a:latin typeface="Arial" panose="020B0604020202020204" pitchFamily="34" charset="0"/>
                <a:cs typeface="Arial" panose="020B0604020202020204" pitchFamily="34" charset="0"/>
              </a:rPr>
              <a:t>Stakeholder Engagement:</a:t>
            </a:r>
            <a:r>
              <a:rPr lang="el-GR" sz="2000" b="1"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Maintain transparent communication with investors, investees, and stakeholders.</a:t>
            </a:r>
          </a:p>
          <a:p>
            <a:pPr marL="342900" indent="-342900" algn="just">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6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grpSp>
        <p:nvGrpSpPr>
          <p:cNvPr id="4" name="Group 4"/>
          <p:cNvGrpSpPr/>
          <p:nvPr/>
        </p:nvGrpSpPr>
        <p:grpSpPr>
          <a:xfrm>
            <a:off x="3886838" y="2635730"/>
            <a:ext cx="10362562" cy="7003570"/>
            <a:chOff x="0" y="0"/>
            <a:chExt cx="2545270" cy="3175751"/>
          </a:xfrm>
          <a:solidFill>
            <a:srgbClr val="1C7B3B"/>
          </a:solidFill>
        </p:grpSpPr>
        <p:sp>
          <p:nvSpPr>
            <p:cNvPr id="5" name="Freeform 5"/>
            <p:cNvSpPr/>
            <p:nvPr/>
          </p:nvSpPr>
          <p:spPr>
            <a:xfrm>
              <a:off x="38608" y="0"/>
              <a:ext cx="2506662" cy="3175751"/>
            </a:xfrm>
            <a:custGeom>
              <a:avLst/>
              <a:gdLst/>
              <a:ahLst/>
              <a:cxnLst/>
              <a:rect l="l" t="t" r="r" b="b"/>
              <a:pathLst>
                <a:path w="2506662" h="3175751">
                  <a:moveTo>
                    <a:pt x="17900" y="0"/>
                  </a:moveTo>
                  <a:lnTo>
                    <a:pt x="2488762" y="0"/>
                  </a:lnTo>
                  <a:cubicBezTo>
                    <a:pt x="2498648" y="0"/>
                    <a:pt x="2506662" y="8014"/>
                    <a:pt x="2506662" y="17900"/>
                  </a:cubicBezTo>
                  <a:lnTo>
                    <a:pt x="2506662" y="3157851"/>
                  </a:lnTo>
                  <a:cubicBezTo>
                    <a:pt x="2506662" y="3167737"/>
                    <a:pt x="2498648" y="3175751"/>
                    <a:pt x="2488762" y="3175751"/>
                  </a:cubicBezTo>
                  <a:lnTo>
                    <a:pt x="17900" y="3175751"/>
                  </a:lnTo>
                  <a:cubicBezTo>
                    <a:pt x="8014" y="3175751"/>
                    <a:pt x="0" y="3167737"/>
                    <a:pt x="0" y="3157851"/>
                  </a:cubicBezTo>
                  <a:lnTo>
                    <a:pt x="0" y="17900"/>
                  </a:lnTo>
                  <a:cubicBezTo>
                    <a:pt x="0" y="8014"/>
                    <a:pt x="8014" y="0"/>
                    <a:pt x="17900" y="0"/>
                  </a:cubicBezTo>
                  <a:close/>
                </a:path>
              </a:pathLst>
            </a:custGeom>
            <a:grpFill/>
          </p:spPr>
          <p:txBody>
            <a:bodyPr/>
            <a:lstStyle/>
            <a:p>
              <a:endParaRPr lang="en-US" dirty="0"/>
            </a:p>
          </p:txBody>
        </p:sp>
        <p:sp>
          <p:nvSpPr>
            <p:cNvPr id="6" name="TextBox 6"/>
            <p:cNvSpPr txBox="1"/>
            <p:nvPr/>
          </p:nvSpPr>
          <p:spPr>
            <a:xfrm>
              <a:off x="0" y="85725"/>
              <a:ext cx="2506662" cy="3090026"/>
            </a:xfrm>
            <a:prstGeom prst="rect">
              <a:avLst/>
            </a:prstGeom>
            <a:grpFill/>
          </p:spPr>
          <p:txBody>
            <a:bodyPr lIns="50800" tIns="50800" rIns="50800" bIns="50800" rtlCol="0" anchor="ctr"/>
            <a:lstStyle/>
            <a:p>
              <a:pPr algn="ctr">
                <a:lnSpc>
                  <a:spcPts val="1925"/>
                </a:lnSpc>
              </a:pPr>
              <a:endParaRPr/>
            </a:p>
          </p:txBody>
        </p:sp>
      </p:grpSp>
      <p:sp>
        <p:nvSpPr>
          <p:cNvPr id="13" name="Freeform 13"/>
          <p:cNvSpPr/>
          <p:nvPr/>
        </p:nvSpPr>
        <p:spPr>
          <a:xfrm>
            <a:off x="15240000" y="683224"/>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82CD121E-9D6C-55D7-EF0A-1C067D65EA36}"/>
              </a:ext>
            </a:extLst>
          </p:cNvPr>
          <p:cNvSpPr txBox="1"/>
          <p:nvPr/>
        </p:nvSpPr>
        <p:spPr>
          <a:xfrm>
            <a:off x="3048000" y="749732"/>
            <a:ext cx="10972800" cy="1635063"/>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rPr>
              <a:t>Creating and Managing a Green Investment Fund </a:t>
            </a:r>
          </a:p>
        </p:txBody>
      </p:sp>
      <p:sp>
        <p:nvSpPr>
          <p:cNvPr id="11" name="TextBox 10">
            <a:extLst>
              <a:ext uri="{FF2B5EF4-FFF2-40B4-BE49-F238E27FC236}">
                <a16:creationId xmlns:a16="http://schemas.microsoft.com/office/drawing/2014/main" id="{21E3CD4A-EF61-8E17-F0D8-D53445A7D9A2}"/>
              </a:ext>
            </a:extLst>
          </p:cNvPr>
          <p:cNvSpPr txBox="1"/>
          <p:nvPr/>
        </p:nvSpPr>
        <p:spPr>
          <a:xfrm>
            <a:off x="4222770" y="2830842"/>
            <a:ext cx="9569430" cy="63094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Benefits of Green Investments: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Businesses: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Leverage: </a:t>
            </a:r>
            <a:r>
              <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Green investments can boost market position.</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Cost Savings: </a:t>
            </a:r>
            <a:r>
              <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Green technologies reduce energy, water, and resource consumption.</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Enhanced Competitiveness: </a:t>
            </a:r>
            <a:r>
              <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Investing in sustainability enhances profitability.</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Vendors and Producers: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Increased Demand: </a:t>
            </a:r>
            <a:r>
              <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Rising demand for green solutions as businesses meet sustainability goals.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New Opportunities: </a:t>
            </a:r>
            <a:r>
              <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Platforms like GEFF provide visibility and new markets for green technologies.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 the Environment: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Pollution Reduction: </a:t>
            </a:r>
            <a:r>
              <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Green energy sources cut pollution and conserve resources.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Healthier Environment: </a:t>
            </a:r>
            <a:r>
              <a:rPr kumimoji="0" lang="en-US"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Reducing greenhouse gases and pollutants contributes to overall environmental health.</a:t>
            </a:r>
            <a:endParaRPr kumimoji="0" lang="el-GR"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42900" indent="-342900" algn="just">
              <a:buFont typeface="Arial" panose="020B0604020202020204" pitchFamily="34" charset="0"/>
              <a:buChar char="•"/>
            </a:pP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74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898907"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dirty="0"/>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a:stretch>
              <a:fillRect l="-18514" t="-68106" r="-20305" b="-75440"/>
            </a:stretch>
          </a:blipFill>
        </p:spPr>
        <p:txBody>
          <a:bodyPr/>
          <a:lstStyle/>
          <a:p>
            <a:endParaRPr lang="en-US"/>
          </a:p>
        </p:txBody>
      </p:sp>
      <p:sp>
        <p:nvSpPr>
          <p:cNvPr id="9" name="TextBox 9"/>
          <p:cNvSpPr txBox="1"/>
          <p:nvPr/>
        </p:nvSpPr>
        <p:spPr>
          <a:xfrm>
            <a:off x="1447800" y="1838938"/>
            <a:ext cx="14091224" cy="7444730"/>
          </a:xfrm>
          <a:prstGeom prst="rect">
            <a:avLst/>
          </a:prstGeom>
        </p:spPr>
        <p:txBody>
          <a:bodyPr wrap="square" lIns="0" tIns="0" rIns="0" bIns="0" rtlCol="0" anchor="t">
            <a:spAutoFit/>
          </a:bodyPr>
          <a:lstStyle/>
          <a:p>
            <a:pPr marL="565967" lvl="1" indent="-342900" algn="ctr">
              <a:lnSpc>
                <a:spcPts val="3864"/>
              </a:lnSpc>
              <a:buFont typeface="Wingdings" panose="05000000000000000000" pitchFamily="2" charset="2"/>
              <a:buChar char="q"/>
            </a:pPr>
            <a:r>
              <a:rPr lang="en-US" sz="2400" b="1" spc="123" dirty="0">
                <a:latin typeface="Arial" panose="020B0604020202020204" pitchFamily="34" charset="0"/>
                <a:cs typeface="Arial" panose="020B0604020202020204" pitchFamily="34" charset="0"/>
              </a:rPr>
              <a:t>Green Entrepreneurship: </a:t>
            </a:r>
            <a:r>
              <a:rPr lang="en-US" sz="2400" spc="123" dirty="0">
                <a:latin typeface="Arial" panose="020B0604020202020204" pitchFamily="34" charset="0"/>
                <a:cs typeface="Arial" panose="020B0604020202020204" pitchFamily="34" charset="0"/>
              </a:rPr>
              <a:t>sustainable business practices </a:t>
            </a:r>
          </a:p>
          <a:p>
            <a:pPr marL="223067" lvl="1" algn="ctr">
              <a:lnSpc>
                <a:spcPts val="3864"/>
              </a:lnSpc>
            </a:pPr>
            <a:endParaRPr lang="en-US" sz="2400" spc="123" dirty="0">
              <a:latin typeface="Arial" panose="020B0604020202020204" pitchFamily="34" charset="0"/>
              <a:cs typeface="Arial" panose="020B0604020202020204" pitchFamily="34" charset="0"/>
            </a:endParaRPr>
          </a:p>
          <a:p>
            <a:pPr marL="565967" lvl="1" indent="-342900" algn="ctr">
              <a:lnSpc>
                <a:spcPts val="3864"/>
              </a:lnSpc>
              <a:buFont typeface="Wingdings" panose="05000000000000000000" pitchFamily="2" charset="2"/>
              <a:buChar char="q"/>
            </a:pPr>
            <a:r>
              <a:rPr lang="en-US" sz="2400" b="1" spc="123" dirty="0">
                <a:latin typeface="Arial" panose="020B0604020202020204" pitchFamily="34" charset="0"/>
                <a:cs typeface="Arial" panose="020B0604020202020204" pitchFamily="34" charset="0"/>
              </a:rPr>
              <a:t>Global Importance:</a:t>
            </a:r>
          </a:p>
          <a:p>
            <a:pPr marL="446133" lvl="1" indent="-223066" algn="ctr">
              <a:lnSpc>
                <a:spcPts val="3864"/>
              </a:lnSpc>
              <a:buFont typeface="Arial"/>
              <a:buChar char="•"/>
            </a:pPr>
            <a:r>
              <a:rPr lang="en-US" sz="2400" spc="123" dirty="0">
                <a:latin typeface="Arial" panose="020B0604020202020204" pitchFamily="34" charset="0"/>
                <a:cs typeface="Arial" panose="020B0604020202020204" pitchFamily="34" charset="0"/>
              </a:rPr>
              <a:t>Addresses environmental challenges</a:t>
            </a:r>
          </a:p>
          <a:p>
            <a:pPr marL="446133" lvl="1" indent="-223066" algn="ctr">
              <a:lnSpc>
                <a:spcPts val="3864"/>
              </a:lnSpc>
              <a:buFont typeface="Arial"/>
              <a:buChar char="•"/>
            </a:pPr>
            <a:r>
              <a:rPr lang="en-US" sz="2400" spc="123" dirty="0">
                <a:latin typeface="Arial" panose="020B0604020202020204" pitchFamily="34" charset="0"/>
                <a:cs typeface="Arial" panose="020B0604020202020204" pitchFamily="34" charset="0"/>
              </a:rPr>
              <a:t>Promotes economic growth alongside sustainability.</a:t>
            </a:r>
          </a:p>
          <a:p>
            <a:pPr marL="223067" lvl="1" algn="ctr">
              <a:lnSpc>
                <a:spcPts val="3864"/>
              </a:lnSpc>
            </a:pPr>
            <a:endParaRPr lang="en-US" sz="2400" spc="123" dirty="0">
              <a:latin typeface="Arial" panose="020B0604020202020204" pitchFamily="34" charset="0"/>
              <a:cs typeface="Arial" panose="020B0604020202020204" pitchFamily="34" charset="0"/>
            </a:endParaRPr>
          </a:p>
          <a:p>
            <a:pPr marL="680267" lvl="1" indent="-457200" algn="ctr">
              <a:lnSpc>
                <a:spcPts val="3864"/>
              </a:lnSpc>
              <a:buFont typeface="Wingdings" panose="05000000000000000000" pitchFamily="2" charset="2"/>
              <a:buChar char="q"/>
            </a:pPr>
            <a:r>
              <a:rPr lang="en-US" sz="2400" b="1" spc="123" dirty="0">
                <a:latin typeface="Arial" panose="020B0604020202020204" pitchFamily="34" charset="0"/>
                <a:cs typeface="Arial" panose="020B0604020202020204" pitchFamily="34" charset="0"/>
              </a:rPr>
              <a:t>Greece's Role: </a:t>
            </a:r>
            <a:r>
              <a:rPr lang="en-US" sz="2400" spc="123" dirty="0">
                <a:latin typeface="Arial" panose="020B0604020202020204" pitchFamily="34" charset="0"/>
                <a:cs typeface="Arial" panose="020B0604020202020204" pitchFamily="34" charset="0"/>
              </a:rPr>
              <a:t>natural resources, entrepreneurial spirit, integration of green practices </a:t>
            </a:r>
            <a:r>
              <a:rPr lang="en-US" sz="2400" b="1" spc="123" dirty="0">
                <a:latin typeface="Arial" panose="020B0604020202020204" pitchFamily="34" charset="0"/>
                <a:cs typeface="Arial" panose="020B0604020202020204" pitchFamily="34" charset="0"/>
              </a:rPr>
              <a:t>Challenges: </a:t>
            </a:r>
            <a:r>
              <a:rPr lang="en-US" sz="2400" spc="123" dirty="0">
                <a:latin typeface="Arial" panose="020B0604020202020204" pitchFamily="34" charset="0"/>
                <a:cs typeface="Arial" panose="020B0604020202020204" pitchFamily="34" charset="0"/>
              </a:rPr>
              <a:t>Transition requires significant investment and innovation.</a:t>
            </a:r>
          </a:p>
          <a:p>
            <a:pPr marL="223067" lvl="1" algn="ctr">
              <a:lnSpc>
                <a:spcPts val="3864"/>
              </a:lnSpc>
            </a:pPr>
            <a:endParaRPr lang="en-US" sz="2400" spc="123" dirty="0">
              <a:latin typeface="Arial" panose="020B0604020202020204" pitchFamily="34" charset="0"/>
              <a:cs typeface="Arial" panose="020B0604020202020204" pitchFamily="34" charset="0"/>
            </a:endParaRPr>
          </a:p>
          <a:p>
            <a:pPr marL="565967" lvl="1" indent="-342900" algn="ctr">
              <a:lnSpc>
                <a:spcPts val="3864"/>
              </a:lnSpc>
              <a:buFont typeface="Wingdings" panose="05000000000000000000" pitchFamily="2" charset="2"/>
              <a:buChar char="q"/>
            </a:pPr>
            <a:r>
              <a:rPr lang="en-US" sz="2400" b="1" spc="123" dirty="0">
                <a:latin typeface="Arial" panose="020B0604020202020204" pitchFamily="34" charset="0"/>
                <a:cs typeface="Arial" panose="020B0604020202020204" pitchFamily="34" charset="0"/>
              </a:rPr>
              <a:t>EU Support:</a:t>
            </a:r>
          </a:p>
          <a:p>
            <a:pPr marL="446133" lvl="1" indent="-223066" algn="ctr">
              <a:lnSpc>
                <a:spcPts val="3864"/>
              </a:lnSpc>
              <a:buFont typeface="Arial"/>
              <a:buChar char="•"/>
            </a:pPr>
            <a:r>
              <a:rPr lang="en-US" sz="2400" spc="123" dirty="0">
                <a:latin typeface="Arial" panose="020B0604020202020204" pitchFamily="34" charset="0"/>
                <a:cs typeface="Arial" panose="020B0604020202020204" pitchFamily="34" charset="0"/>
              </a:rPr>
              <a:t>Provides substantial funding and policy frameworks.</a:t>
            </a:r>
          </a:p>
          <a:p>
            <a:pPr marL="446133" lvl="1" indent="-223066" algn="ctr">
              <a:lnSpc>
                <a:spcPts val="3864"/>
              </a:lnSpc>
              <a:buFont typeface="Arial"/>
              <a:buChar char="•"/>
            </a:pPr>
            <a:r>
              <a:rPr lang="en-US" sz="2400" spc="123" dirty="0">
                <a:latin typeface="Arial" panose="020B0604020202020204" pitchFamily="34" charset="0"/>
                <a:cs typeface="Arial" panose="020B0604020202020204" pitchFamily="34" charset="0"/>
              </a:rPr>
              <a:t>Subsidies reduce financial burden, encourage innovation, and enhance competitiveness.</a:t>
            </a:r>
          </a:p>
          <a:p>
            <a:pPr marL="223067" lvl="1" algn="ctr">
              <a:lnSpc>
                <a:spcPts val="3864"/>
              </a:lnSpc>
            </a:pPr>
            <a:endParaRPr lang="en-US" sz="2400" spc="123" dirty="0">
              <a:latin typeface="Arial" panose="020B0604020202020204" pitchFamily="34" charset="0"/>
              <a:cs typeface="Arial" panose="020B0604020202020204" pitchFamily="34" charset="0"/>
            </a:endParaRPr>
          </a:p>
          <a:p>
            <a:pPr marL="565967" lvl="1" indent="-342900" algn="ctr">
              <a:lnSpc>
                <a:spcPts val="3864"/>
              </a:lnSpc>
              <a:buFont typeface="Wingdings" panose="05000000000000000000" pitchFamily="2" charset="2"/>
              <a:buChar char="q"/>
            </a:pPr>
            <a:r>
              <a:rPr lang="en-US" sz="2400" b="1" spc="123" dirty="0">
                <a:latin typeface="Arial" panose="020B0604020202020204" pitchFamily="34" charset="0"/>
                <a:cs typeface="Arial" panose="020B0604020202020204" pitchFamily="34" charset="0"/>
              </a:rPr>
              <a:t>Opportunities: </a:t>
            </a:r>
            <a:r>
              <a:rPr lang="en-US" sz="2400" spc="123" dirty="0">
                <a:latin typeface="Arial" panose="020B0604020202020204" pitchFamily="34" charset="0"/>
                <a:cs typeface="Arial" panose="020B0604020202020204" pitchFamily="34" charset="0"/>
              </a:rPr>
              <a:t>resilient, eco-friendly </a:t>
            </a:r>
            <a:r>
              <a:rPr lang="en-US" sz="2400" spc="123" dirty="0" err="1">
                <a:latin typeface="Arial" panose="020B0604020202020204" pitchFamily="34" charset="0"/>
                <a:cs typeface="Arial" panose="020B0604020202020204" pitchFamily="34" charset="0"/>
              </a:rPr>
              <a:t>economy,sustainable</a:t>
            </a:r>
            <a:r>
              <a:rPr lang="en-US" sz="2400" spc="123" dirty="0">
                <a:latin typeface="Arial" panose="020B0604020202020204" pitchFamily="34" charset="0"/>
                <a:cs typeface="Arial" panose="020B0604020202020204" pitchFamily="34" charset="0"/>
              </a:rPr>
              <a:t> development in the region.</a:t>
            </a:r>
          </a:p>
          <a:p>
            <a:pPr marL="0" lvl="0" indent="0">
              <a:lnSpc>
                <a:spcPts val="3864"/>
              </a:lnSpc>
            </a:pPr>
            <a:endParaRPr lang="en-US" sz="2000" spc="123" dirty="0"/>
          </a:p>
        </p:txBody>
      </p:sp>
      <p:sp>
        <p:nvSpPr>
          <p:cNvPr id="10" name="TextBox 2">
            <a:extLst>
              <a:ext uri="{FF2B5EF4-FFF2-40B4-BE49-F238E27FC236}">
                <a16:creationId xmlns:a16="http://schemas.microsoft.com/office/drawing/2014/main" id="{55EB14CB-F025-B4C3-8DD9-A9954CD1579D}"/>
              </a:ext>
            </a:extLst>
          </p:cNvPr>
          <p:cNvSpPr txBox="1"/>
          <p:nvPr/>
        </p:nvSpPr>
        <p:spPr>
          <a:xfrm>
            <a:off x="965400" y="745381"/>
            <a:ext cx="16357197" cy="788677"/>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3" name="Freeform 3"/>
          <p:cNvSpPr/>
          <p:nvPr/>
        </p:nvSpPr>
        <p:spPr>
          <a:xfrm>
            <a:off x="351936" y="565821"/>
            <a:ext cx="16809996" cy="9220200"/>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a:ln>
            <a:solidFill>
              <a:srgbClr val="00B050"/>
            </a:solidFill>
          </a:ln>
        </p:spPr>
        <p:txBody>
          <a:bodyPr/>
          <a:lstStyle/>
          <a:p>
            <a:endParaRPr lang="en-US" sz="2000" b="1"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solidFill>
                  <a:srgbClr val="1C7B3B"/>
                </a:solidFill>
                <a:latin typeface="Arial" panose="020B0604020202020204" pitchFamily="34" charset="0"/>
                <a:cs typeface="Arial" panose="020B0604020202020204" pitchFamily="34" charset="0"/>
              </a:rPr>
              <a:t>Definition &amp; Overview: </a:t>
            </a:r>
          </a:p>
          <a:p>
            <a:pPr algn="ctr"/>
            <a:r>
              <a:rPr lang="en-US" sz="2000" u="sng" dirty="0">
                <a:solidFill>
                  <a:srgbClr val="1C7B3B"/>
                </a:solidFill>
                <a:latin typeface="Arial" panose="020B0604020202020204" pitchFamily="34" charset="0"/>
                <a:cs typeface="Arial" panose="020B0604020202020204" pitchFamily="34" charset="0"/>
              </a:rPr>
              <a:t>Crowdfunding</a:t>
            </a:r>
            <a:r>
              <a:rPr lang="en-US" sz="2000" dirty="0">
                <a:solidFill>
                  <a:srgbClr val="1C7B3B"/>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Collecting small contributions from many individuals via the internet to fund ventures without traditional financial intermediaries (</a:t>
            </a:r>
            <a:r>
              <a:rPr lang="en-US" sz="2000" dirty="0" err="1">
                <a:latin typeface="Arial" panose="020B0604020202020204" pitchFamily="34" charset="0"/>
                <a:cs typeface="Arial" panose="020B0604020202020204" pitchFamily="34" charset="0"/>
              </a:rPr>
              <a:t>Mollick</a:t>
            </a:r>
            <a:r>
              <a:rPr lang="en-US" sz="2000" dirty="0">
                <a:latin typeface="Arial" panose="020B0604020202020204" pitchFamily="34" charset="0"/>
                <a:cs typeface="Arial" panose="020B0604020202020204" pitchFamily="34" charset="0"/>
              </a:rPr>
              <a:t>, 2014).</a:t>
            </a:r>
          </a:p>
          <a:p>
            <a:pPr algn="ctr"/>
            <a:endParaRPr lang="en-US"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solidFill>
                  <a:srgbClr val="1C7B3B"/>
                </a:solidFill>
                <a:latin typeface="Arial" panose="020B0604020202020204" pitchFamily="34" charset="0"/>
                <a:cs typeface="Arial" panose="020B0604020202020204" pitchFamily="34" charset="0"/>
              </a:rPr>
              <a:t>Types:</a:t>
            </a:r>
          </a:p>
          <a:p>
            <a:pPr algn="ctr"/>
            <a:endParaRPr lang="en-US" sz="2000" b="1"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Investment-Based: </a:t>
            </a:r>
            <a:r>
              <a:rPr lang="en-US" sz="2000" dirty="0">
                <a:latin typeface="Arial" panose="020B0604020202020204" pitchFamily="34" charset="0"/>
                <a:cs typeface="Arial" panose="020B0604020202020204" pitchFamily="34" charset="0"/>
              </a:rPr>
              <a:t>Includes crowd-lending and equity crowdfunding.</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Non-Investment-Based: </a:t>
            </a:r>
            <a:r>
              <a:rPr lang="en-US" sz="2000" dirty="0">
                <a:latin typeface="Arial" panose="020B0604020202020204" pitchFamily="34" charset="0"/>
                <a:cs typeface="Arial" panose="020B0604020202020204" pitchFamily="34" charset="0"/>
              </a:rPr>
              <a:t>Includes reward-based and donation-based crowdfunding (</a:t>
            </a:r>
            <a:r>
              <a:rPr lang="en-US" sz="2000" dirty="0" err="1">
                <a:latin typeface="Arial" panose="020B0604020202020204" pitchFamily="34" charset="0"/>
                <a:cs typeface="Arial" panose="020B0604020202020204" pitchFamily="34" charset="0"/>
              </a:rPr>
              <a:t>Shneor</a:t>
            </a:r>
            <a:r>
              <a:rPr lang="en-US" sz="2000" dirty="0">
                <a:latin typeface="Arial" panose="020B0604020202020204" pitchFamily="34" charset="0"/>
                <a:cs typeface="Arial" panose="020B0604020202020204" pitchFamily="34" charset="0"/>
              </a:rPr>
              <a:t> &amp; Vik, 2020).</a:t>
            </a:r>
          </a:p>
          <a:p>
            <a:pPr algn="ctr"/>
            <a:endParaRPr lang="el-GR"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solidFill>
                  <a:srgbClr val="1C7B3B"/>
                </a:solidFill>
                <a:latin typeface="Arial" panose="020B0604020202020204" pitchFamily="34" charset="0"/>
                <a:cs typeface="Arial" panose="020B0604020202020204" pitchFamily="34" charset="0"/>
              </a:rPr>
              <a:t>Crowdfunding Models:</a:t>
            </a: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Donation-Based: </a:t>
            </a:r>
            <a:r>
              <a:rPr lang="en-US" sz="2000" dirty="0">
                <a:latin typeface="Arial" panose="020B0604020202020204" pitchFamily="34" charset="0"/>
                <a:cs typeface="Arial" panose="020B0604020202020204" pitchFamily="34" charset="0"/>
              </a:rPr>
              <a:t>Contributions are made without expectation of returns.</a:t>
            </a: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Lending-Based: </a:t>
            </a:r>
            <a:r>
              <a:rPr lang="en-US" sz="2000" dirty="0">
                <a:latin typeface="Arial" panose="020B0604020202020204" pitchFamily="34" charset="0"/>
                <a:cs typeface="Arial" panose="020B0604020202020204" pitchFamily="34" charset="0"/>
              </a:rPr>
              <a:t>Funds are provided with the expectation of repayment with interest.</a:t>
            </a: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Equity-Based: </a:t>
            </a:r>
            <a:r>
              <a:rPr lang="en-US" sz="2000" dirty="0">
                <a:latin typeface="Arial" panose="020B0604020202020204" pitchFamily="34" charset="0"/>
                <a:cs typeface="Arial" panose="020B0604020202020204" pitchFamily="34" charset="0"/>
              </a:rPr>
              <a:t>Investors receive shares or ownership stakes in the company.</a:t>
            </a: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Reward-Based: </a:t>
            </a:r>
            <a:r>
              <a:rPr lang="en-US" sz="2000" dirty="0">
                <a:latin typeface="Arial" panose="020B0604020202020204" pitchFamily="34" charset="0"/>
                <a:cs typeface="Arial" panose="020B0604020202020204" pitchFamily="34" charset="0"/>
              </a:rPr>
              <a:t>Backers receive non-monetary rewards, such as products or services (Wang et al., 2022).</a:t>
            </a:r>
          </a:p>
          <a:p>
            <a:pPr algn="ctr"/>
            <a:endParaRPr lang="el-GR"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solidFill>
                  <a:srgbClr val="1C7B3B"/>
                </a:solidFill>
                <a:latin typeface="Arial" panose="020B0604020202020204" pitchFamily="34" charset="0"/>
                <a:cs typeface="Arial" panose="020B0604020202020204" pitchFamily="34" charset="0"/>
              </a:rPr>
              <a:t>Factors Affecting Success:</a:t>
            </a: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Project Quality: </a:t>
            </a:r>
            <a:r>
              <a:rPr lang="en-US" sz="2000" dirty="0">
                <a:latin typeface="Arial" panose="020B0604020202020204" pitchFamily="34" charset="0"/>
                <a:cs typeface="Arial" panose="020B0604020202020204" pitchFamily="34" charset="0"/>
              </a:rPr>
              <a:t>High-quality, well-presented projects have higher success rates.</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Team Credibility: </a:t>
            </a:r>
            <a:r>
              <a:rPr lang="en-US" sz="2000" dirty="0">
                <a:latin typeface="Arial" panose="020B0604020202020204" pitchFamily="34" charset="0"/>
                <a:cs typeface="Arial" panose="020B0604020202020204" pitchFamily="34" charset="0"/>
              </a:rPr>
              <a:t>Trustworthiness and competence of the project team.</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Investor Support: </a:t>
            </a:r>
            <a:r>
              <a:rPr lang="en-US" sz="2000" dirty="0">
                <a:latin typeface="Arial" panose="020B0604020202020204" pitchFamily="34" charset="0"/>
                <a:cs typeface="Arial" panose="020B0604020202020204" pitchFamily="34" charset="0"/>
              </a:rPr>
              <a:t>Strong backing and engagement from the investor community.</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Message Framing: </a:t>
            </a:r>
            <a:r>
              <a:rPr lang="en-US" sz="2000" dirty="0">
                <a:latin typeface="Arial" panose="020B0604020202020204" pitchFamily="34" charset="0"/>
                <a:cs typeface="Arial" panose="020B0604020202020204" pitchFamily="34" charset="0"/>
              </a:rPr>
              <a:t>Positive messages are effective for certain sectors like agri-food, while negative messages may work better for climate and clean energy projects (</a:t>
            </a:r>
            <a:r>
              <a:rPr lang="en-US" sz="2000" dirty="0" err="1">
                <a:latin typeface="Arial" panose="020B0604020202020204" pitchFamily="34" charset="0"/>
                <a:cs typeface="Arial" panose="020B0604020202020204" pitchFamily="34" charset="0"/>
              </a:rPr>
              <a:t>Rossolini</a:t>
            </a:r>
            <a:r>
              <a:rPr lang="en-US" sz="2000" dirty="0">
                <a:latin typeface="Arial" panose="020B0604020202020204" pitchFamily="34" charset="0"/>
                <a:cs typeface="Arial" panose="020B0604020202020204" pitchFamily="34" charset="0"/>
              </a:rPr>
              <a:t> et al., 2021).</a:t>
            </a:r>
          </a:p>
        </p:txBody>
      </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0" y="7038318"/>
            <a:ext cx="4724400" cy="3393382"/>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4951873" y="8476441"/>
            <a:ext cx="3480655" cy="1951026"/>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a:stretch>
              <a:fillRect l="-18514" t="-68106" r="-20305" b="-75440"/>
            </a:stretch>
          </a:blipFill>
        </p:spPr>
        <p:txBody>
          <a:bodyPr/>
          <a:lstStyle/>
          <a:p>
            <a:endParaRPr lang="en-US" dirty="0"/>
          </a:p>
        </p:txBody>
      </p:sp>
      <p:sp>
        <p:nvSpPr>
          <p:cNvPr id="10" name="TextBox 2">
            <a:extLst>
              <a:ext uri="{FF2B5EF4-FFF2-40B4-BE49-F238E27FC236}">
                <a16:creationId xmlns:a16="http://schemas.microsoft.com/office/drawing/2014/main" id="{55EB14CB-F025-B4C3-8DD9-A9954CD1579D}"/>
              </a:ext>
            </a:extLst>
          </p:cNvPr>
          <p:cNvSpPr txBox="1"/>
          <p:nvPr/>
        </p:nvSpPr>
        <p:spPr>
          <a:xfrm>
            <a:off x="360403" y="-64267"/>
            <a:ext cx="16357197" cy="788677"/>
          </a:xfrm>
          <a:prstGeom prst="rect">
            <a:avLst/>
          </a:prstGeom>
        </p:spPr>
        <p:txBody>
          <a:bodyPr wrap="square" lIns="0" tIns="0" rIns="0" bIns="0" rtlCol="0" anchor="t">
            <a:spAutoFit/>
          </a:bodyPr>
          <a:lstStyle/>
          <a:p>
            <a:pPr algn="ctr">
              <a:lnSpc>
                <a:spcPts val="6611"/>
              </a:lnSpc>
            </a:pPr>
            <a:r>
              <a:rPr lang="en-US" sz="4000" dirty="0">
                <a:solidFill>
                  <a:schemeClr val="bg1"/>
                </a:solidFill>
                <a:latin typeface="Martel Heavy"/>
              </a:rPr>
              <a:t>Crowdfunding for Green Dreams:</a:t>
            </a:r>
          </a:p>
        </p:txBody>
      </p:sp>
    </p:spTree>
    <p:extLst>
      <p:ext uri="{BB962C8B-B14F-4D97-AF65-F5344CB8AC3E}">
        <p14:creationId xmlns:p14="http://schemas.microsoft.com/office/powerpoint/2010/main" val="84067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3" name="Freeform 3"/>
          <p:cNvSpPr/>
          <p:nvPr/>
        </p:nvSpPr>
        <p:spPr>
          <a:xfrm>
            <a:off x="228600" y="571500"/>
            <a:ext cx="16809996" cy="9220200"/>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a:ln>
            <a:solidFill>
              <a:srgbClr val="1C7B3B"/>
            </a:solidFill>
          </a:ln>
        </p:spPr>
        <p:txBody>
          <a:bodyPr/>
          <a:lstStyle/>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solidFill>
                  <a:srgbClr val="1C7B3B"/>
                </a:solidFill>
                <a:latin typeface="Arial" panose="020B0604020202020204" pitchFamily="34" charset="0"/>
                <a:cs typeface="Arial" panose="020B0604020202020204" pitchFamily="34" charset="0"/>
              </a:rPr>
              <a:t>Investor Motivation:</a:t>
            </a:r>
          </a:p>
          <a:p>
            <a:pPr algn="ctr"/>
            <a:endParaRPr lang="en-US" sz="2000" b="1"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Altruism: </a:t>
            </a:r>
            <a:r>
              <a:rPr lang="en-US" sz="2000" dirty="0">
                <a:latin typeface="Arial" panose="020B0604020202020204" pitchFamily="34" charset="0"/>
                <a:cs typeface="Arial" panose="020B0604020202020204" pitchFamily="34" charset="0"/>
              </a:rPr>
              <a:t>Desire to support meaningful causes.</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Personal Satisfaction: </a:t>
            </a:r>
            <a:r>
              <a:rPr lang="en-US" sz="2000" dirty="0">
                <a:latin typeface="Arial" panose="020B0604020202020204" pitchFamily="34" charset="0"/>
                <a:cs typeface="Arial" panose="020B0604020202020204" pitchFamily="34" charset="0"/>
              </a:rPr>
              <a:t>Fulfillment from contributing to a project.</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Project Enthusiasm</a:t>
            </a:r>
            <a:r>
              <a:rPr lang="en-US" sz="2000" dirty="0">
                <a:latin typeface="Arial" panose="020B0604020202020204" pitchFamily="34" charset="0"/>
                <a:cs typeface="Arial" panose="020B0604020202020204" pitchFamily="34" charset="0"/>
              </a:rPr>
              <a:t>: Excitement about the project's goals and outcomes (Bagheri et al., 2019; Chen et al., 2021).</a:t>
            </a:r>
            <a:endParaRPr lang="el-GR" sz="2000" dirty="0">
              <a:latin typeface="Arial" panose="020B0604020202020204" pitchFamily="34" charset="0"/>
              <a:cs typeface="Arial" panose="020B0604020202020204" pitchFamily="34" charset="0"/>
            </a:endParaRPr>
          </a:p>
          <a:p>
            <a:pPr algn="ctr"/>
            <a:endParaRPr lang="el-GR"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solidFill>
                  <a:srgbClr val="1C7B3B"/>
                </a:solidFill>
                <a:latin typeface="Arial" panose="020B0604020202020204" pitchFamily="34" charset="0"/>
                <a:cs typeface="Arial" panose="020B0604020202020204" pitchFamily="34" charset="0"/>
              </a:rPr>
              <a:t>Green Crowdfunding Platforms: </a:t>
            </a:r>
          </a:p>
          <a:p>
            <a:pPr algn="ctr"/>
            <a:endParaRPr lang="en-US" sz="2000" b="1" dirty="0">
              <a:solidFill>
                <a:srgbClr val="1C7B3B"/>
              </a:solidFill>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Kickstarter for Sustainability</a:t>
            </a:r>
            <a:r>
              <a:rPr lang="en-US" sz="2000" dirty="0">
                <a:latin typeface="Arial" panose="020B0604020202020204" pitchFamily="34" charset="0"/>
                <a:cs typeface="Arial" panose="020B0604020202020204" pitchFamily="34" charset="0"/>
              </a:rPr>
              <a:t>: Focuses on eco-friendly and sustainable projects.</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err="1">
                <a:latin typeface="Arial" panose="020B0604020202020204" pitchFamily="34" charset="0"/>
                <a:cs typeface="Arial" panose="020B0604020202020204" pitchFamily="34" charset="0"/>
              </a:rPr>
              <a:t>Seedrs</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Offers equity crowdfunding with a green focus.</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Indiegogo: </a:t>
            </a:r>
            <a:r>
              <a:rPr lang="en-US" sz="2000" dirty="0">
                <a:latin typeface="Arial" panose="020B0604020202020204" pitchFamily="34" charset="0"/>
                <a:cs typeface="Arial" panose="020B0604020202020204" pitchFamily="34" charset="0"/>
              </a:rPr>
              <a:t>Provides flexible funding for green initiatives.</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GoFundMe: </a:t>
            </a:r>
            <a:r>
              <a:rPr lang="en-US" sz="2000" dirty="0">
                <a:latin typeface="Arial" panose="020B0604020202020204" pitchFamily="34" charset="0"/>
                <a:cs typeface="Arial" panose="020B0604020202020204" pitchFamily="34" charset="0"/>
              </a:rPr>
              <a:t>Supports environmental causes with donation-based crowdfunding.</a:t>
            </a:r>
          </a:p>
          <a:p>
            <a:pPr marL="342900" indent="-342900" 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b="1" dirty="0">
                <a:latin typeface="Arial" panose="020B0604020202020204" pitchFamily="34" charset="0"/>
                <a:cs typeface="Arial" panose="020B0604020202020204" pitchFamily="34" charset="0"/>
              </a:rPr>
              <a:t>Patreon: </a:t>
            </a:r>
            <a:r>
              <a:rPr lang="en-US" sz="2000" dirty="0">
                <a:latin typeface="Arial" panose="020B0604020202020204" pitchFamily="34" charset="0"/>
                <a:cs typeface="Arial" panose="020B0604020202020204" pitchFamily="34" charset="0"/>
              </a:rPr>
              <a:t>Offers ongoing support for creators with sustainable missions.</a:t>
            </a:r>
          </a:p>
          <a:p>
            <a:pPr algn="ctr"/>
            <a:endParaRPr lang="en-US"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solidFill>
                  <a:srgbClr val="1C7B3B"/>
                </a:solidFill>
                <a:latin typeface="Arial" panose="020B0604020202020204" pitchFamily="34" charset="0"/>
                <a:cs typeface="Arial" panose="020B0604020202020204" pitchFamily="34" charset="0"/>
              </a:rPr>
              <a:t>Application in Green Finance: </a:t>
            </a:r>
            <a:endParaRPr lang="el-GR" sz="2000" b="1" dirty="0">
              <a:solidFill>
                <a:srgbClr val="1C7B3B"/>
              </a:solidFill>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Crowdfunding is increasingly used by green start-ups to raise funds for sustainable projects.</a:t>
            </a:r>
          </a:p>
          <a:p>
            <a:pPr algn="ctr"/>
            <a:r>
              <a:rPr lang="en-US" sz="2000" dirty="0">
                <a:latin typeface="Arial" panose="020B0604020202020204" pitchFamily="34" charset="0"/>
                <a:cs typeface="Arial" panose="020B0604020202020204" pitchFamily="34" charset="0"/>
              </a:rPr>
              <a:t>Essential to set clear funding goals and craft a compelling message. Enhances public engagement and broadens funding sources beyond traditional venture capital.</a:t>
            </a:r>
          </a:p>
        </p:txBody>
      </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28600" y="3309531"/>
            <a:ext cx="4609241" cy="3984334"/>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4951873" y="8476441"/>
            <a:ext cx="3480655" cy="1951026"/>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a:stretch>
              <a:fillRect l="-18514" t="-68106" r="-20305" b="-75440"/>
            </a:stretch>
          </a:blipFill>
        </p:spPr>
        <p:txBody>
          <a:bodyPr/>
          <a:lstStyle/>
          <a:p>
            <a:endParaRPr lang="en-US" dirty="0"/>
          </a:p>
        </p:txBody>
      </p:sp>
      <p:sp>
        <p:nvSpPr>
          <p:cNvPr id="10" name="TextBox 2">
            <a:extLst>
              <a:ext uri="{FF2B5EF4-FFF2-40B4-BE49-F238E27FC236}">
                <a16:creationId xmlns:a16="http://schemas.microsoft.com/office/drawing/2014/main" id="{55EB14CB-F025-B4C3-8DD9-A9954CD1579D}"/>
              </a:ext>
            </a:extLst>
          </p:cNvPr>
          <p:cNvSpPr txBox="1"/>
          <p:nvPr/>
        </p:nvSpPr>
        <p:spPr>
          <a:xfrm>
            <a:off x="194733" y="-64267"/>
            <a:ext cx="16357197" cy="788677"/>
          </a:xfrm>
          <a:prstGeom prst="rect">
            <a:avLst/>
          </a:prstGeom>
        </p:spPr>
        <p:txBody>
          <a:bodyPr wrap="square" lIns="0" tIns="0" rIns="0" bIns="0" rtlCol="0" anchor="t">
            <a:spAutoFit/>
          </a:bodyPr>
          <a:lstStyle/>
          <a:p>
            <a:pPr algn="ctr">
              <a:lnSpc>
                <a:spcPts val="6611"/>
              </a:lnSpc>
            </a:pPr>
            <a:r>
              <a:rPr lang="en-US" sz="4000" dirty="0">
                <a:solidFill>
                  <a:schemeClr val="bg1"/>
                </a:solidFill>
                <a:latin typeface="Martel Heavy"/>
              </a:rPr>
              <a:t>Crowdfunding for Green Dreams:</a:t>
            </a:r>
          </a:p>
        </p:txBody>
      </p:sp>
    </p:spTree>
    <p:extLst>
      <p:ext uri="{BB962C8B-B14F-4D97-AF65-F5344CB8AC3E}">
        <p14:creationId xmlns:p14="http://schemas.microsoft.com/office/powerpoint/2010/main" val="247424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grpSp>
        <p:nvGrpSpPr>
          <p:cNvPr id="4" name="Group 4"/>
          <p:cNvGrpSpPr/>
          <p:nvPr/>
        </p:nvGrpSpPr>
        <p:grpSpPr>
          <a:xfrm>
            <a:off x="-16933" y="2933700"/>
            <a:ext cx="18049705" cy="4343400"/>
            <a:chOff x="0" y="0"/>
            <a:chExt cx="2545270" cy="3175751"/>
          </a:xfrm>
          <a:solidFill>
            <a:srgbClr val="1C7B3B"/>
          </a:solidFill>
        </p:grpSpPr>
        <p:sp>
          <p:nvSpPr>
            <p:cNvPr id="5" name="Freeform 5"/>
            <p:cNvSpPr/>
            <p:nvPr/>
          </p:nvSpPr>
          <p:spPr>
            <a:xfrm>
              <a:off x="38608" y="0"/>
              <a:ext cx="2506662" cy="3175751"/>
            </a:xfrm>
            <a:custGeom>
              <a:avLst/>
              <a:gdLst/>
              <a:ahLst/>
              <a:cxnLst/>
              <a:rect l="l" t="t" r="r" b="b"/>
              <a:pathLst>
                <a:path w="2506662" h="3175751">
                  <a:moveTo>
                    <a:pt x="17900" y="0"/>
                  </a:moveTo>
                  <a:lnTo>
                    <a:pt x="2488762" y="0"/>
                  </a:lnTo>
                  <a:cubicBezTo>
                    <a:pt x="2498648" y="0"/>
                    <a:pt x="2506662" y="8014"/>
                    <a:pt x="2506662" y="17900"/>
                  </a:cubicBezTo>
                  <a:lnTo>
                    <a:pt x="2506662" y="3157851"/>
                  </a:lnTo>
                  <a:cubicBezTo>
                    <a:pt x="2506662" y="3167737"/>
                    <a:pt x="2498648" y="3175751"/>
                    <a:pt x="2488762" y="3175751"/>
                  </a:cubicBezTo>
                  <a:lnTo>
                    <a:pt x="17900" y="3175751"/>
                  </a:lnTo>
                  <a:cubicBezTo>
                    <a:pt x="8014" y="3175751"/>
                    <a:pt x="0" y="3167737"/>
                    <a:pt x="0" y="3157851"/>
                  </a:cubicBezTo>
                  <a:lnTo>
                    <a:pt x="0" y="17900"/>
                  </a:lnTo>
                  <a:cubicBezTo>
                    <a:pt x="0" y="8014"/>
                    <a:pt x="8014" y="0"/>
                    <a:pt x="17900" y="0"/>
                  </a:cubicBezTo>
                  <a:close/>
                </a:path>
              </a:pathLst>
            </a:custGeom>
            <a:grpFill/>
          </p:spPr>
          <p:txBody>
            <a:bodyPr/>
            <a:lstStyle/>
            <a:p>
              <a:endParaRPr lang="en-US"/>
            </a:p>
          </p:txBody>
        </p:sp>
        <p:sp>
          <p:nvSpPr>
            <p:cNvPr id="6" name="TextBox 6"/>
            <p:cNvSpPr txBox="1"/>
            <p:nvPr/>
          </p:nvSpPr>
          <p:spPr>
            <a:xfrm>
              <a:off x="0" y="85725"/>
              <a:ext cx="2506662" cy="3090026"/>
            </a:xfrm>
            <a:prstGeom prst="rect">
              <a:avLst/>
            </a:prstGeom>
            <a:grpFill/>
          </p:spPr>
          <p:txBody>
            <a:bodyPr lIns="50800" tIns="50800" rIns="50800" bIns="50800" rtlCol="0" anchor="ctr"/>
            <a:lstStyle/>
            <a:p>
              <a:pPr algn="ctr">
                <a:lnSpc>
                  <a:spcPts val="1925"/>
                </a:lnSpc>
              </a:pPr>
              <a:endParaRPr/>
            </a:p>
          </p:txBody>
        </p:sp>
      </p:grpSp>
      <p:sp>
        <p:nvSpPr>
          <p:cNvPr id="13" name="Freeform 13"/>
          <p:cNvSpPr/>
          <p:nvPr/>
        </p:nvSpPr>
        <p:spPr>
          <a:xfrm>
            <a:off x="15240000" y="683224"/>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82CD121E-9D6C-55D7-EF0A-1C067D65EA36}"/>
              </a:ext>
            </a:extLst>
          </p:cNvPr>
          <p:cNvSpPr txBox="1"/>
          <p:nvPr/>
        </p:nvSpPr>
        <p:spPr>
          <a:xfrm>
            <a:off x="3048000" y="749732"/>
            <a:ext cx="10972800" cy="788677"/>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rPr>
              <a:t>Funding Models:</a:t>
            </a:r>
          </a:p>
        </p:txBody>
      </p:sp>
      <p:graphicFrame>
        <p:nvGraphicFramePr>
          <p:cNvPr id="18" name="TextBox 10">
            <a:extLst>
              <a:ext uri="{FF2B5EF4-FFF2-40B4-BE49-F238E27FC236}">
                <a16:creationId xmlns:a16="http://schemas.microsoft.com/office/drawing/2014/main" id="{93FF0FC8-EE5D-C984-2411-9EBC0A15B10A}"/>
              </a:ext>
            </a:extLst>
          </p:cNvPr>
          <p:cNvGraphicFramePr/>
          <p:nvPr>
            <p:extLst>
              <p:ext uri="{D42A27DB-BD31-4B8C-83A1-F6EECF244321}">
                <p14:modId xmlns:p14="http://schemas.microsoft.com/office/powerpoint/2010/main" val="1090741644"/>
              </p:ext>
            </p:extLst>
          </p:nvPr>
        </p:nvGraphicFramePr>
        <p:xfrm>
          <a:off x="468622" y="3619500"/>
          <a:ext cx="17285978" cy="304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575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0D959"/>
        </a:solidFill>
        <a:effectLst/>
      </p:bgPr>
    </p:bg>
    <p:spTree>
      <p:nvGrpSpPr>
        <p:cNvPr id="1" name=""/>
        <p:cNvGrpSpPr/>
        <p:nvPr/>
      </p:nvGrpSpPr>
      <p:grpSpPr>
        <a:xfrm>
          <a:off x="0" y="0"/>
          <a:ext cx="0" cy="0"/>
          <a:chOff x="0" y="0"/>
          <a:chExt cx="0" cy="0"/>
        </a:xfrm>
      </p:grpSpPr>
      <p:grpSp>
        <p:nvGrpSpPr>
          <p:cNvPr id="2" name="Group 2"/>
          <p:cNvGrpSpPr/>
          <p:nvPr/>
        </p:nvGrpSpPr>
        <p:grpSpPr>
          <a:xfrm>
            <a:off x="11277599" y="342900"/>
            <a:ext cx="6676301" cy="9575896"/>
            <a:chOff x="0" y="0"/>
            <a:chExt cx="758598" cy="850064"/>
          </a:xfrm>
        </p:grpSpPr>
        <p:sp>
          <p:nvSpPr>
            <p:cNvPr id="3" name="Freeform 3"/>
            <p:cNvSpPr/>
            <p:nvPr/>
          </p:nvSpPr>
          <p:spPr>
            <a:xfrm>
              <a:off x="0" y="0"/>
              <a:ext cx="758598" cy="850064"/>
            </a:xfrm>
            <a:custGeom>
              <a:avLst/>
              <a:gdLst/>
              <a:ahLst/>
              <a:cxnLst/>
              <a:rect l="l" t="t" r="r" b="b"/>
              <a:pathLst>
                <a:path w="758598" h="850064">
                  <a:moveTo>
                    <a:pt x="0" y="0"/>
                  </a:moveTo>
                  <a:lnTo>
                    <a:pt x="758598" y="0"/>
                  </a:lnTo>
                  <a:lnTo>
                    <a:pt x="758598" y="850064"/>
                  </a:lnTo>
                  <a:lnTo>
                    <a:pt x="0" y="850064"/>
                  </a:lnTo>
                  <a:close/>
                </a:path>
              </a:pathLst>
            </a:custGeom>
            <a:solidFill>
              <a:srgbClr val="FBF6F1"/>
            </a:solidFill>
          </p:spPr>
          <p:txBody>
            <a:bodyPr/>
            <a:lstStyle/>
            <a:p>
              <a:endParaRPr lang="en-US"/>
            </a:p>
          </p:txBody>
        </p:sp>
        <p:sp>
          <p:nvSpPr>
            <p:cNvPr id="4" name="TextBox 4"/>
            <p:cNvSpPr txBox="1"/>
            <p:nvPr/>
          </p:nvSpPr>
          <p:spPr>
            <a:xfrm>
              <a:off x="0" y="-38100"/>
              <a:ext cx="758598" cy="888164"/>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314450" y="2974022"/>
            <a:ext cx="8667750" cy="3000821"/>
          </a:xfrm>
          <a:prstGeom prst="rect">
            <a:avLst/>
          </a:prstGeom>
        </p:spPr>
        <p:txBody>
          <a:bodyPr wrap="square" lIns="0" tIns="0" rIns="0" bIns="0" rtlCol="0" anchor="t">
            <a:spAutoFit/>
          </a:bodyPr>
          <a:lstStyle/>
          <a:p>
            <a:pPr algn="ctr">
              <a:lnSpc>
                <a:spcPts val="11660"/>
              </a:lnSpc>
            </a:pPr>
            <a:r>
              <a:rPr lang="en-US" sz="9600" dirty="0">
                <a:solidFill>
                  <a:srgbClr val="FBF6F1"/>
                </a:solidFill>
                <a:latin typeface="Martel Heavy"/>
              </a:rPr>
              <a:t>Thank you very much!</a:t>
            </a:r>
          </a:p>
        </p:txBody>
      </p:sp>
      <p:sp>
        <p:nvSpPr>
          <p:cNvPr id="7" name="Freeform 7"/>
          <p:cNvSpPr/>
          <p:nvPr/>
        </p:nvSpPr>
        <p:spPr>
          <a:xfrm>
            <a:off x="13639800" y="9181782"/>
            <a:ext cx="2514600" cy="685800"/>
          </a:xfrm>
          <a:custGeom>
            <a:avLst/>
            <a:gdLst/>
            <a:ahLst/>
            <a:cxnLst/>
            <a:rect l="l" t="t" r="r" b="b"/>
            <a:pathLst>
              <a:path w="4811515" h="1004466">
                <a:moveTo>
                  <a:pt x="0" y="0"/>
                </a:moveTo>
                <a:lnTo>
                  <a:pt x="4811515" y="0"/>
                </a:lnTo>
                <a:lnTo>
                  <a:pt x="4811515" y="1004466"/>
                </a:lnTo>
                <a:lnTo>
                  <a:pt x="0" y="1004466"/>
                </a:lnTo>
                <a:lnTo>
                  <a:pt x="0" y="0"/>
                </a:lnTo>
                <a:close/>
              </a:path>
            </a:pathLst>
          </a:custGeom>
          <a:blipFill>
            <a:blip r:embed="rId2"/>
            <a:stretch>
              <a:fillRect/>
            </a:stretch>
          </a:blipFill>
        </p:spPr>
        <p:txBody>
          <a:bodyPr/>
          <a:lstStyle/>
          <a:p>
            <a:endParaRPr lang="en-US"/>
          </a:p>
        </p:txBody>
      </p:sp>
      <p:sp>
        <p:nvSpPr>
          <p:cNvPr id="8" name="Freeform 9">
            <a:extLst>
              <a:ext uri="{FF2B5EF4-FFF2-40B4-BE49-F238E27FC236}">
                <a16:creationId xmlns:a16="http://schemas.microsoft.com/office/drawing/2014/main" id="{BA64940B-4884-D6A3-9ED0-BA3B087724F4}"/>
              </a:ext>
            </a:extLst>
          </p:cNvPr>
          <p:cNvSpPr/>
          <p:nvPr/>
        </p:nvSpPr>
        <p:spPr>
          <a:xfrm>
            <a:off x="12268200" y="3238500"/>
            <a:ext cx="4937362" cy="3342815"/>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3"/>
            <a:stretch>
              <a:fillRect l="-18514" t="-68106" r="-20305" b="-75440"/>
            </a:stretch>
          </a:blipFill>
        </p:spPr>
        <p:txBody>
          <a:bodyPr/>
          <a:lstStyle/>
          <a:p>
            <a:endParaRPr lang="en-US"/>
          </a:p>
        </p:txBody>
      </p:sp>
      <p:sp>
        <p:nvSpPr>
          <p:cNvPr id="9" name="TextBox 6">
            <a:extLst>
              <a:ext uri="{FF2B5EF4-FFF2-40B4-BE49-F238E27FC236}">
                <a16:creationId xmlns:a16="http://schemas.microsoft.com/office/drawing/2014/main" id="{091F88CE-57F4-9C0F-BB8D-B8AFCD8E5C92}"/>
              </a:ext>
            </a:extLst>
          </p:cNvPr>
          <p:cNvSpPr txBox="1"/>
          <p:nvPr/>
        </p:nvSpPr>
        <p:spPr>
          <a:xfrm>
            <a:off x="11277599" y="6816945"/>
            <a:ext cx="6676302" cy="430887"/>
          </a:xfrm>
          <a:prstGeom prst="rect">
            <a:avLst/>
          </a:prstGeom>
        </p:spPr>
        <p:txBody>
          <a:bodyPr wrap="square" lIns="0" tIns="0" rIns="0" bIns="0" rtlCol="0" anchor="t">
            <a:spAutoFit/>
          </a:bodyPr>
          <a:lstStyle/>
          <a:p>
            <a:pPr algn="ctr"/>
            <a:r>
              <a:rPr lang="en-US" sz="2800" b="1" dirty="0">
                <a:solidFill>
                  <a:srgbClr val="1C7B3B"/>
                </a:solidFill>
              </a:rPr>
              <a:t>2023-1-EL01-KA210-ADU-000164781</a:t>
            </a:r>
          </a:p>
        </p:txBody>
      </p:sp>
      <p:sp>
        <p:nvSpPr>
          <p:cNvPr id="5" name="TextBox 6">
            <a:extLst>
              <a:ext uri="{FF2B5EF4-FFF2-40B4-BE49-F238E27FC236}">
                <a16:creationId xmlns:a16="http://schemas.microsoft.com/office/drawing/2014/main" id="{3726CDDC-C694-23D1-F177-2F2AFBDF5372}"/>
              </a:ext>
            </a:extLst>
          </p:cNvPr>
          <p:cNvSpPr txBox="1"/>
          <p:nvPr/>
        </p:nvSpPr>
        <p:spPr>
          <a:xfrm>
            <a:off x="334100" y="8420100"/>
            <a:ext cx="10562500" cy="830997"/>
          </a:xfrm>
          <a:prstGeom prst="rect">
            <a:avLst/>
          </a:prstGeom>
        </p:spPr>
        <p:txBody>
          <a:bodyPr wrap="square" lIns="0" tIns="0" rIns="0" bIns="0" rtlCol="0" anchor="t">
            <a:spAutoFit/>
          </a:bodyPr>
          <a:lstStyle/>
          <a:p>
            <a:pPr algn="ctr"/>
            <a:r>
              <a:rPr lang="en-US" i="0" dirty="0">
                <a:solidFill>
                  <a:srgbClr val="1C7B3B"/>
                </a:solidFill>
                <a:effectLst/>
              </a:rPr>
              <a:t>The European Commission </a:t>
            </a:r>
            <a:r>
              <a:rPr lang="en-US" i="0" dirty="0" err="1">
                <a:solidFill>
                  <a:srgbClr val="1C7B3B"/>
                </a:solidFill>
                <a:effectLst/>
              </a:rPr>
              <a:t>suport</a:t>
            </a:r>
            <a:r>
              <a:rPr lang="en-US" i="0" dirty="0">
                <a:solidFill>
                  <a:srgbClr val="1C7B3B"/>
                </a:solidFill>
                <a:effectLst/>
              </a:rPr>
              <a:t> for the production of this publication does not constitute an endorsement of the contents which reflects the views only of the authors, and the Commission can not be held responsible for any use which may be made of the information contained therein</a:t>
            </a:r>
            <a:endParaRPr lang="en-US" dirty="0">
              <a:solidFill>
                <a:srgbClr val="1C7B3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5" name="TextBox 5"/>
          <p:cNvSpPr txBox="1"/>
          <p:nvPr/>
        </p:nvSpPr>
        <p:spPr>
          <a:xfrm>
            <a:off x="1028700" y="1963424"/>
            <a:ext cx="15924161" cy="1591073"/>
          </a:xfrm>
          <a:prstGeom prst="rect">
            <a:avLst/>
          </a:prstGeom>
        </p:spPr>
        <p:txBody>
          <a:bodyPr lIns="50800" tIns="50800" rIns="50800" bIns="50800" rtlCol="0" anchor="ctr"/>
          <a:lstStyle/>
          <a:p>
            <a:pPr algn="ctr">
              <a:lnSpc>
                <a:spcPts val="1925"/>
              </a:lnSpc>
            </a:pPr>
            <a:endParaRPr b="1"/>
          </a:p>
        </p:txBody>
      </p:sp>
      <p:grpSp>
        <p:nvGrpSpPr>
          <p:cNvPr id="8" name="Group 8"/>
          <p:cNvGrpSpPr/>
          <p:nvPr/>
        </p:nvGrpSpPr>
        <p:grpSpPr>
          <a:xfrm>
            <a:off x="1062567" y="3022740"/>
            <a:ext cx="15924161" cy="7149959"/>
            <a:chOff x="0" y="-279008"/>
            <a:chExt cx="5330744" cy="2393508"/>
          </a:xfrm>
        </p:grpSpPr>
        <p:sp>
          <p:nvSpPr>
            <p:cNvPr id="9" name="Freeform 9"/>
            <p:cNvSpPr/>
            <p:nvPr/>
          </p:nvSpPr>
          <p:spPr>
            <a:xfrm>
              <a:off x="79908" y="-279008"/>
              <a:ext cx="5205212" cy="2393508"/>
            </a:xfrm>
            <a:custGeom>
              <a:avLst/>
              <a:gdLst/>
              <a:ahLst/>
              <a:cxnLst/>
              <a:rect l="l" t="t" r="r" b="b"/>
              <a:pathLst>
                <a:path w="5330744" h="1495491">
                  <a:moveTo>
                    <a:pt x="7293" y="0"/>
                  </a:moveTo>
                  <a:lnTo>
                    <a:pt x="5323451" y="0"/>
                  </a:lnTo>
                  <a:cubicBezTo>
                    <a:pt x="5325385" y="0"/>
                    <a:pt x="5327240" y="768"/>
                    <a:pt x="5328608" y="2136"/>
                  </a:cubicBezTo>
                  <a:cubicBezTo>
                    <a:pt x="5329976" y="3504"/>
                    <a:pt x="5330744" y="5358"/>
                    <a:pt x="5330744" y="7293"/>
                  </a:cubicBezTo>
                  <a:lnTo>
                    <a:pt x="5330744" y="1488198"/>
                  </a:lnTo>
                  <a:cubicBezTo>
                    <a:pt x="5330744" y="1492226"/>
                    <a:pt x="5327479" y="1495491"/>
                    <a:pt x="5323451" y="1495491"/>
                  </a:cubicBezTo>
                  <a:lnTo>
                    <a:pt x="7293" y="1495491"/>
                  </a:lnTo>
                  <a:cubicBezTo>
                    <a:pt x="5358" y="1495491"/>
                    <a:pt x="3504" y="1494722"/>
                    <a:pt x="2136" y="1493355"/>
                  </a:cubicBezTo>
                  <a:cubicBezTo>
                    <a:pt x="768" y="1491987"/>
                    <a:pt x="0" y="1490132"/>
                    <a:pt x="0" y="1488198"/>
                  </a:cubicBezTo>
                  <a:lnTo>
                    <a:pt x="0" y="7293"/>
                  </a:lnTo>
                  <a:cubicBezTo>
                    <a:pt x="0" y="5358"/>
                    <a:pt x="768" y="3504"/>
                    <a:pt x="2136" y="2136"/>
                  </a:cubicBezTo>
                  <a:cubicBezTo>
                    <a:pt x="3504" y="768"/>
                    <a:pt x="5358" y="0"/>
                    <a:pt x="7293" y="0"/>
                  </a:cubicBezTo>
                  <a:close/>
                </a:path>
              </a:pathLst>
            </a:custGeom>
            <a:solidFill>
              <a:srgbClr val="FBF6F1"/>
            </a:solidFill>
          </p:spPr>
          <p:txBody>
            <a:bodyPr/>
            <a:lstStyle/>
            <a:p>
              <a:pPr marL="342900" indent="-342900" algn="ctr">
                <a:buFont typeface="Wingdings" panose="05000000000000000000" pitchFamily="2" charset="2"/>
                <a:buChar char="q"/>
              </a:pPr>
              <a:r>
                <a:rPr lang="en-US" sz="2000" b="1" dirty="0">
                  <a:latin typeface="Arial" panose="020B0604020202020204" pitchFamily="34" charset="0"/>
                  <a:cs typeface="Arial" panose="020B0604020202020204" pitchFamily="34" charset="0"/>
                </a:rPr>
                <a:t>Pollution Control &amp; Biodiversity</a:t>
              </a:r>
              <a:endParaRPr lang="el-GR" sz="2000" b="1" dirty="0">
                <a:latin typeface="Arial" panose="020B0604020202020204" pitchFamily="34" charset="0"/>
                <a:cs typeface="Arial" panose="020B0604020202020204" pitchFamily="34" charset="0"/>
              </a:endParaRPr>
            </a:p>
            <a:p>
              <a:pPr algn="ctr"/>
              <a:endParaRPr lang="el-GR" sz="2000" b="1"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latin typeface="Arial" panose="020B0604020202020204" pitchFamily="34" charset="0"/>
                  <a:cs typeface="Arial" panose="020B0604020202020204" pitchFamily="34" charset="0"/>
                </a:rPr>
                <a:t>Circular Economy</a:t>
              </a:r>
              <a:endParaRPr lang="en-US"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latin typeface="Arial" panose="020B0604020202020204" pitchFamily="34" charset="0"/>
                  <a:cs typeface="Arial" panose="020B0604020202020204" pitchFamily="34" charset="0"/>
                </a:rPr>
                <a:t>Sustainable Land Use</a:t>
              </a:r>
              <a:endParaRPr lang="el-GR" sz="2000" b="1"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latin typeface="Arial" panose="020B0604020202020204" pitchFamily="34" charset="0"/>
                  <a:cs typeface="Arial" panose="020B0604020202020204" pitchFamily="34" charset="0"/>
                </a:rPr>
                <a:t>Global Objectives</a:t>
              </a:r>
              <a:endParaRPr lang="el-GR" sz="2000" b="1" dirty="0">
                <a:latin typeface="Arial" panose="020B0604020202020204" pitchFamily="34" charset="0"/>
                <a:cs typeface="Arial" panose="020B0604020202020204" pitchFamily="34" charset="0"/>
              </a:endParaRPr>
            </a:p>
            <a:p>
              <a:pPr algn="ctr"/>
              <a:endParaRPr lang="el-GR" sz="2000" b="1"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latin typeface="Arial" panose="020B0604020202020204" pitchFamily="34" charset="0"/>
                  <a:cs typeface="Arial" panose="020B0604020202020204" pitchFamily="34" charset="0"/>
                </a:rPr>
                <a:t>Return &amp; Environmental Benefits</a:t>
              </a:r>
              <a:endParaRPr lang="el-GR" sz="2000" b="1" dirty="0">
                <a:latin typeface="Arial" panose="020B0604020202020204" pitchFamily="34" charset="0"/>
                <a:cs typeface="Arial" panose="020B0604020202020204" pitchFamily="34" charset="0"/>
              </a:endParaRPr>
            </a:p>
            <a:p>
              <a:pPr algn="ctr"/>
              <a:endParaRPr lang="el-GR" sz="2000" b="1"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latin typeface="Arial" panose="020B0604020202020204" pitchFamily="34" charset="0"/>
                  <a:cs typeface="Arial" panose="020B0604020202020204" pitchFamily="34" charset="0"/>
                </a:rPr>
                <a:t>Accountability</a:t>
              </a:r>
              <a:endParaRPr lang="el-GR" sz="2000" b="1" dirty="0">
                <a:latin typeface="Arial" panose="020B0604020202020204" pitchFamily="34" charset="0"/>
                <a:cs typeface="Arial" panose="020B0604020202020204" pitchFamily="34" charset="0"/>
              </a:endParaRPr>
            </a:p>
            <a:p>
              <a:pPr algn="ctr"/>
              <a:endParaRPr lang="el-GR" sz="2000" b="1"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n-US" sz="2000" b="1" dirty="0">
                  <a:latin typeface="Arial" panose="020B0604020202020204" pitchFamily="34" charset="0"/>
                  <a:cs typeface="Arial" panose="020B0604020202020204" pitchFamily="34" charset="0"/>
                </a:rPr>
                <a:t>Promoting Green Finance: </a:t>
              </a:r>
              <a:endParaRPr lang="el-GR" sz="2000" b="1" dirty="0">
                <a:latin typeface="Arial" panose="020B0604020202020204" pitchFamily="34" charset="0"/>
                <a:cs typeface="Arial" panose="020B0604020202020204" pitchFamily="34" charset="0"/>
              </a:endParaRPr>
            </a:p>
            <a:p>
              <a:pPr marL="342900" indent="-342900" algn="ctr">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Regulatory Frameworks</a:t>
              </a:r>
            </a:p>
            <a:p>
              <a:pPr marL="342900" indent="-342900" algn="ctr">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Public-Private Partnerships</a:t>
              </a:r>
              <a:endPar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l-G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q"/>
              </a:pPr>
              <a:r>
                <a:rPr lang="el-GR"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Sectoral Financing</a:t>
              </a:r>
              <a:endParaRPr lang="el-GR" sz="2000" b="1" dirty="0">
                <a:latin typeface="Arial" panose="020B0604020202020204" pitchFamily="34" charset="0"/>
                <a:cs typeface="Arial" panose="020B0604020202020204" pitchFamily="34" charset="0"/>
              </a:endParaRPr>
            </a:p>
            <a:p>
              <a:endParaRPr lang="el-GR"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Key Stakeholders: </a:t>
              </a:r>
              <a:r>
                <a:rPr lang="en-US" sz="2000" dirty="0">
                  <a:latin typeface="Arial" panose="020B0604020202020204" pitchFamily="34" charset="0"/>
                  <a:cs typeface="Arial" panose="020B0604020202020204" pitchFamily="34" charset="0"/>
                </a:rPr>
                <a:t>Governments, businesses, financial markets, banks, investors, micro-credit entities</a:t>
              </a:r>
              <a:r>
                <a:rPr lang="el-G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insurance companies</a:t>
              </a:r>
            </a:p>
          </p:txBody>
        </p:sp>
        <p:sp>
          <p:nvSpPr>
            <p:cNvPr id="10" name="TextBox 10"/>
            <p:cNvSpPr txBox="1"/>
            <p:nvPr/>
          </p:nvSpPr>
          <p:spPr>
            <a:xfrm>
              <a:off x="0" y="85725"/>
              <a:ext cx="5330744" cy="1409766"/>
            </a:xfrm>
            <a:prstGeom prst="rect">
              <a:avLst/>
            </a:prstGeom>
          </p:spPr>
          <p:txBody>
            <a:bodyPr lIns="50800" tIns="50800" rIns="50800" bIns="50800" rtlCol="0" anchor="ctr"/>
            <a:lstStyle/>
            <a:p>
              <a:pPr algn="ctr">
                <a:lnSpc>
                  <a:spcPts val="1925"/>
                </a:lnSpc>
              </a:pPr>
              <a:endParaRPr/>
            </a:p>
          </p:txBody>
        </p:sp>
      </p:grpSp>
      <p:sp>
        <p:nvSpPr>
          <p:cNvPr id="13" name="Freeform 13"/>
          <p:cNvSpPr/>
          <p:nvPr/>
        </p:nvSpPr>
        <p:spPr>
          <a:xfrm>
            <a:off x="13411200" y="6743700"/>
            <a:ext cx="3127239" cy="1718753"/>
          </a:xfrm>
          <a:custGeom>
            <a:avLst/>
            <a:gdLst/>
            <a:ahLst/>
            <a:cxnLst/>
            <a:rect l="l" t="t" r="r" b="b"/>
            <a:pathLst>
              <a:path w="2881706" h="1642553">
                <a:moveTo>
                  <a:pt x="0" y="0"/>
                </a:moveTo>
                <a:lnTo>
                  <a:pt x="2881706" y="0"/>
                </a:lnTo>
                <a:lnTo>
                  <a:pt x="2881706" y="1642553"/>
                </a:lnTo>
                <a:lnTo>
                  <a:pt x="0" y="1642553"/>
                </a:lnTo>
                <a:lnTo>
                  <a:pt x="0" y="0"/>
                </a:lnTo>
                <a:close/>
              </a:path>
            </a:pathLst>
          </a:custGeom>
          <a:blipFill>
            <a:blip r:embed="rId2"/>
            <a:stretch>
              <a:fillRect l="-18514" t="-68106" r="-20305" b="-75440"/>
            </a:stretch>
          </a:blipFill>
        </p:spPr>
        <p:txBody>
          <a:bodyPr/>
          <a:lstStyle/>
          <a:p>
            <a:endParaRPr lang="en-US" dirty="0"/>
          </a:p>
        </p:txBody>
      </p:sp>
      <p:sp>
        <p:nvSpPr>
          <p:cNvPr id="14" name="TextBox 2">
            <a:extLst>
              <a:ext uri="{FF2B5EF4-FFF2-40B4-BE49-F238E27FC236}">
                <a16:creationId xmlns:a16="http://schemas.microsoft.com/office/drawing/2014/main" id="{28323243-7E0B-7940-6DAF-5EE21679AB56}"/>
              </a:ext>
            </a:extLst>
          </p:cNvPr>
          <p:cNvSpPr txBox="1"/>
          <p:nvPr/>
        </p:nvSpPr>
        <p:spPr>
          <a:xfrm>
            <a:off x="1028699" y="424028"/>
            <a:ext cx="16357197" cy="1635063"/>
          </a:xfrm>
          <a:prstGeom prst="rect">
            <a:avLst/>
          </a:prstGeom>
        </p:spPr>
        <p:txBody>
          <a:bodyPr wrap="square" lIns="0" tIns="0" rIns="0" bIns="0" rtlCol="0" anchor="t">
            <a:spAutoFit/>
          </a:bodyPr>
          <a:lstStyle/>
          <a:p>
            <a:pPr algn="ctr">
              <a:lnSpc>
                <a:spcPts val="6611"/>
              </a:lnSpc>
            </a:pPr>
            <a:r>
              <a:rPr lang="en-US" sz="3600" b="1" dirty="0">
                <a:solidFill>
                  <a:srgbClr val="FBF6F1"/>
                </a:solidFill>
                <a:latin typeface="Arial" panose="020B0604020202020204" pitchFamily="34" charset="0"/>
                <a:cs typeface="Arial" panose="020B0604020202020204" pitchFamily="34" charset="0"/>
              </a:rPr>
              <a:t>Green financing</a:t>
            </a:r>
          </a:p>
          <a:p>
            <a:pPr algn="ctr">
              <a:lnSpc>
                <a:spcPts val="6611"/>
              </a:lnSpc>
            </a:pPr>
            <a:endParaRPr lang="en-US" sz="4000" dirty="0">
              <a:solidFill>
                <a:srgbClr val="FBF6F1"/>
              </a:solidFill>
              <a:latin typeface="Martel Heavy"/>
            </a:endParaRPr>
          </a:p>
        </p:txBody>
      </p:sp>
      <p:sp>
        <p:nvSpPr>
          <p:cNvPr id="7" name="Freeform 4">
            <a:extLst>
              <a:ext uri="{FF2B5EF4-FFF2-40B4-BE49-F238E27FC236}">
                <a16:creationId xmlns:a16="http://schemas.microsoft.com/office/drawing/2014/main" id="{B45C9418-9045-61F4-B763-DACB7EF9C4D8}"/>
              </a:ext>
            </a:extLst>
          </p:cNvPr>
          <p:cNvSpPr/>
          <p:nvPr/>
        </p:nvSpPr>
        <p:spPr>
          <a:xfrm>
            <a:off x="1540114" y="1348825"/>
            <a:ext cx="14901332" cy="1229197"/>
          </a:xfrm>
          <a:custGeom>
            <a:avLst/>
            <a:gdLst/>
            <a:ahLst/>
            <a:cxnLst/>
            <a:rect l="l" t="t" r="r" b="b"/>
            <a:pathLst>
              <a:path w="5330744" h="618350">
                <a:moveTo>
                  <a:pt x="7293" y="0"/>
                </a:moveTo>
                <a:lnTo>
                  <a:pt x="5323451" y="0"/>
                </a:lnTo>
                <a:cubicBezTo>
                  <a:pt x="5325385" y="0"/>
                  <a:pt x="5327240" y="768"/>
                  <a:pt x="5328608" y="2136"/>
                </a:cubicBezTo>
                <a:cubicBezTo>
                  <a:pt x="5329976" y="3504"/>
                  <a:pt x="5330744" y="5358"/>
                  <a:pt x="5330744" y="7293"/>
                </a:cubicBezTo>
                <a:lnTo>
                  <a:pt x="5330744" y="611057"/>
                </a:lnTo>
                <a:cubicBezTo>
                  <a:pt x="5330744" y="615085"/>
                  <a:pt x="5327479" y="618350"/>
                  <a:pt x="5323451" y="618350"/>
                </a:cubicBezTo>
                <a:lnTo>
                  <a:pt x="7293" y="618350"/>
                </a:lnTo>
                <a:cubicBezTo>
                  <a:pt x="5358" y="618350"/>
                  <a:pt x="3504" y="617581"/>
                  <a:pt x="2136" y="616214"/>
                </a:cubicBezTo>
                <a:cubicBezTo>
                  <a:pt x="768" y="614846"/>
                  <a:pt x="0" y="612991"/>
                  <a:pt x="0" y="611057"/>
                </a:cubicBezTo>
                <a:lnTo>
                  <a:pt x="0" y="7293"/>
                </a:lnTo>
                <a:cubicBezTo>
                  <a:pt x="0" y="5358"/>
                  <a:pt x="768" y="3504"/>
                  <a:pt x="2136" y="2136"/>
                </a:cubicBezTo>
                <a:cubicBezTo>
                  <a:pt x="3504" y="768"/>
                  <a:pt x="5358" y="0"/>
                  <a:pt x="7293" y="0"/>
                </a:cubicBezTo>
                <a:close/>
              </a:path>
            </a:pathLst>
          </a:custGeom>
          <a:solidFill>
            <a:srgbClr val="FBF6F1"/>
          </a:solidFill>
        </p:spPr>
        <p:txBody>
          <a:bodyPr/>
          <a:lstStyle/>
          <a:p>
            <a:pPr algn="ctr"/>
            <a:r>
              <a:rPr lang="en-US" sz="2400" b="1" dirty="0">
                <a:latin typeface="Arial" panose="020B0604020202020204" pitchFamily="34" charset="0"/>
                <a:cs typeface="Arial" panose="020B0604020202020204" pitchFamily="34" charset="0"/>
              </a:rPr>
              <a:t>Definition: </a:t>
            </a:r>
            <a:r>
              <a:rPr lang="en-US" sz="2400" dirty="0">
                <a:latin typeface="Arial" panose="020B0604020202020204" pitchFamily="34" charset="0"/>
                <a:cs typeface="Arial" panose="020B0604020202020204" pitchFamily="34" charset="0"/>
              </a:rPr>
              <a:t>Green finance refers to structured financial activities that aim to improve environmental impact and build a resilient future.</a:t>
            </a:r>
          </a:p>
          <a:p>
            <a:pPr algn="ctr"/>
            <a:r>
              <a:rPr lang="en-US" sz="2400" b="1" dirty="0">
                <a:latin typeface="Arial" panose="020B0604020202020204" pitchFamily="34" charset="0"/>
                <a:cs typeface="Arial" panose="020B0604020202020204" pitchFamily="34" charset="0"/>
              </a:rPr>
              <a:t>Key Areas of Focus: </a:t>
            </a:r>
            <a:r>
              <a:rPr lang="en-US" sz="2400" dirty="0">
                <a:latin typeface="Arial" panose="020B0604020202020204" pitchFamily="34" charset="0"/>
                <a:cs typeface="Arial" panose="020B0604020202020204" pitchFamily="34" charset="0"/>
              </a:rPr>
              <a:t>Renewable Energy &amp; Efficiency: Financing projects that promote clean energy.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5" name="TextBox 5"/>
          <p:cNvSpPr txBox="1"/>
          <p:nvPr/>
        </p:nvSpPr>
        <p:spPr>
          <a:xfrm>
            <a:off x="1028700" y="1963424"/>
            <a:ext cx="15924161" cy="1591073"/>
          </a:xfrm>
          <a:prstGeom prst="rect">
            <a:avLst/>
          </a:prstGeom>
        </p:spPr>
        <p:txBody>
          <a:bodyPr lIns="50800" tIns="50800" rIns="50800" bIns="50800" rtlCol="0" anchor="ctr"/>
          <a:lstStyle/>
          <a:p>
            <a:pPr algn="ctr">
              <a:lnSpc>
                <a:spcPts val="1925"/>
              </a:lnSpc>
            </a:pPr>
            <a:endParaRPr b="1"/>
          </a:p>
        </p:txBody>
      </p:sp>
      <p:grpSp>
        <p:nvGrpSpPr>
          <p:cNvPr id="8" name="Group 8"/>
          <p:cNvGrpSpPr/>
          <p:nvPr/>
        </p:nvGrpSpPr>
        <p:grpSpPr>
          <a:xfrm>
            <a:off x="1028700" y="2059091"/>
            <a:ext cx="15924161" cy="7149959"/>
            <a:chOff x="0" y="-279008"/>
            <a:chExt cx="5330744" cy="2393508"/>
          </a:xfrm>
        </p:grpSpPr>
        <p:sp>
          <p:nvSpPr>
            <p:cNvPr id="9" name="Freeform 9"/>
            <p:cNvSpPr/>
            <p:nvPr/>
          </p:nvSpPr>
          <p:spPr>
            <a:xfrm>
              <a:off x="79908" y="-279008"/>
              <a:ext cx="5205212" cy="2393508"/>
            </a:xfrm>
            <a:custGeom>
              <a:avLst/>
              <a:gdLst/>
              <a:ahLst/>
              <a:cxnLst/>
              <a:rect l="l" t="t" r="r" b="b"/>
              <a:pathLst>
                <a:path w="5330744" h="1495491">
                  <a:moveTo>
                    <a:pt x="7293" y="0"/>
                  </a:moveTo>
                  <a:lnTo>
                    <a:pt x="5323451" y="0"/>
                  </a:lnTo>
                  <a:cubicBezTo>
                    <a:pt x="5325385" y="0"/>
                    <a:pt x="5327240" y="768"/>
                    <a:pt x="5328608" y="2136"/>
                  </a:cubicBezTo>
                  <a:cubicBezTo>
                    <a:pt x="5329976" y="3504"/>
                    <a:pt x="5330744" y="5358"/>
                    <a:pt x="5330744" y="7293"/>
                  </a:cubicBezTo>
                  <a:lnTo>
                    <a:pt x="5330744" y="1488198"/>
                  </a:lnTo>
                  <a:cubicBezTo>
                    <a:pt x="5330744" y="1492226"/>
                    <a:pt x="5327479" y="1495491"/>
                    <a:pt x="5323451" y="1495491"/>
                  </a:cubicBezTo>
                  <a:lnTo>
                    <a:pt x="7293" y="1495491"/>
                  </a:lnTo>
                  <a:cubicBezTo>
                    <a:pt x="5358" y="1495491"/>
                    <a:pt x="3504" y="1494722"/>
                    <a:pt x="2136" y="1493355"/>
                  </a:cubicBezTo>
                  <a:cubicBezTo>
                    <a:pt x="768" y="1491987"/>
                    <a:pt x="0" y="1490132"/>
                    <a:pt x="0" y="1488198"/>
                  </a:cubicBezTo>
                  <a:lnTo>
                    <a:pt x="0" y="7293"/>
                  </a:lnTo>
                  <a:cubicBezTo>
                    <a:pt x="0" y="5358"/>
                    <a:pt x="768" y="3504"/>
                    <a:pt x="2136" y="2136"/>
                  </a:cubicBezTo>
                  <a:cubicBezTo>
                    <a:pt x="3504" y="768"/>
                    <a:pt x="5358" y="0"/>
                    <a:pt x="7293" y="0"/>
                  </a:cubicBezTo>
                  <a:close/>
                </a:path>
              </a:pathLst>
            </a:custGeom>
            <a:solidFill>
              <a:srgbClr val="FBF6F1"/>
            </a:solidFill>
          </p:spPr>
          <p:txBody>
            <a:bodyPr/>
            <a:lstStyle/>
            <a:p>
              <a:endParaRPr lang="en-US" sz="2000" dirty="0">
                <a:latin typeface="Arial" panose="020B0604020202020204" pitchFamily="34" charset="0"/>
                <a:cs typeface="Arial" panose="020B0604020202020204" pitchFamily="34" charset="0"/>
              </a:endParaRPr>
            </a:p>
          </p:txBody>
        </p:sp>
        <p:sp>
          <p:nvSpPr>
            <p:cNvPr id="10" name="TextBox 10"/>
            <p:cNvSpPr txBox="1"/>
            <p:nvPr/>
          </p:nvSpPr>
          <p:spPr>
            <a:xfrm>
              <a:off x="0" y="85725"/>
              <a:ext cx="5330744" cy="1409766"/>
            </a:xfrm>
            <a:prstGeom prst="rect">
              <a:avLst/>
            </a:prstGeom>
          </p:spPr>
          <p:txBody>
            <a:bodyPr lIns="50800" tIns="50800" rIns="50800" bIns="50800" rtlCol="0" anchor="ctr"/>
            <a:lstStyle/>
            <a:p>
              <a:pPr algn="ctr">
                <a:lnSpc>
                  <a:spcPts val="1925"/>
                </a:lnSpc>
              </a:pPr>
              <a:endParaRPr/>
            </a:p>
          </p:txBody>
        </p:sp>
      </p:grpSp>
      <p:sp>
        <p:nvSpPr>
          <p:cNvPr id="13" name="Freeform 13"/>
          <p:cNvSpPr/>
          <p:nvPr/>
        </p:nvSpPr>
        <p:spPr>
          <a:xfrm>
            <a:off x="13825622" y="7172682"/>
            <a:ext cx="3127239" cy="1718753"/>
          </a:xfrm>
          <a:custGeom>
            <a:avLst/>
            <a:gdLst/>
            <a:ahLst/>
            <a:cxnLst/>
            <a:rect l="l" t="t" r="r" b="b"/>
            <a:pathLst>
              <a:path w="2881706" h="1642553">
                <a:moveTo>
                  <a:pt x="0" y="0"/>
                </a:moveTo>
                <a:lnTo>
                  <a:pt x="2881706" y="0"/>
                </a:lnTo>
                <a:lnTo>
                  <a:pt x="2881706" y="1642553"/>
                </a:lnTo>
                <a:lnTo>
                  <a:pt x="0" y="1642553"/>
                </a:lnTo>
                <a:lnTo>
                  <a:pt x="0" y="0"/>
                </a:lnTo>
                <a:close/>
              </a:path>
            </a:pathLst>
          </a:custGeom>
          <a:blipFill>
            <a:blip r:embed="rId2"/>
            <a:stretch>
              <a:fillRect l="-18514" t="-68106" r="-20305" b="-75440"/>
            </a:stretch>
          </a:blipFill>
        </p:spPr>
        <p:txBody>
          <a:bodyPr/>
          <a:lstStyle/>
          <a:p>
            <a:endParaRPr lang="en-US" dirty="0"/>
          </a:p>
        </p:txBody>
      </p:sp>
      <p:sp>
        <p:nvSpPr>
          <p:cNvPr id="14" name="TextBox 2">
            <a:extLst>
              <a:ext uri="{FF2B5EF4-FFF2-40B4-BE49-F238E27FC236}">
                <a16:creationId xmlns:a16="http://schemas.microsoft.com/office/drawing/2014/main" id="{28323243-7E0B-7940-6DAF-5EE21679AB56}"/>
              </a:ext>
            </a:extLst>
          </p:cNvPr>
          <p:cNvSpPr txBox="1"/>
          <p:nvPr/>
        </p:nvSpPr>
        <p:spPr>
          <a:xfrm>
            <a:off x="1028699" y="424028"/>
            <a:ext cx="16357197" cy="1635063"/>
          </a:xfrm>
          <a:prstGeom prst="rect">
            <a:avLst/>
          </a:prstGeom>
        </p:spPr>
        <p:txBody>
          <a:bodyPr wrap="square" lIns="0" tIns="0" rIns="0" bIns="0" rtlCol="0" anchor="t">
            <a:spAutoFit/>
          </a:bodyPr>
          <a:lstStyle/>
          <a:p>
            <a:pPr algn="ctr">
              <a:lnSpc>
                <a:spcPts val="6611"/>
              </a:lnSpc>
            </a:pPr>
            <a:r>
              <a:rPr lang="en-US" sz="3600" b="1" dirty="0">
                <a:solidFill>
                  <a:srgbClr val="FBF6F1"/>
                </a:solidFill>
                <a:latin typeface="Arial" panose="020B0604020202020204" pitchFamily="34" charset="0"/>
                <a:cs typeface="Arial" panose="020B0604020202020204" pitchFamily="34" charset="0"/>
              </a:rPr>
              <a:t>Green financing</a:t>
            </a:r>
          </a:p>
          <a:p>
            <a:pPr algn="ctr">
              <a:lnSpc>
                <a:spcPts val="6611"/>
              </a:lnSpc>
            </a:pPr>
            <a:endParaRPr lang="en-US" sz="4000" dirty="0">
              <a:solidFill>
                <a:srgbClr val="FBF6F1"/>
              </a:solidFill>
              <a:latin typeface="Martel Heavy"/>
            </a:endParaRPr>
          </a:p>
        </p:txBody>
      </p:sp>
      <p:pic>
        <p:nvPicPr>
          <p:cNvPr id="2" name="Εικόνα 1">
            <a:extLst>
              <a:ext uri="{FF2B5EF4-FFF2-40B4-BE49-F238E27FC236}">
                <a16:creationId xmlns:a16="http://schemas.microsoft.com/office/drawing/2014/main" id="{349DA031-92C3-9F70-CB1D-B9B52EAF960A}"/>
              </a:ext>
            </a:extLst>
          </p:cNvPr>
          <p:cNvPicPr>
            <a:picLocks noChangeAspect="1"/>
          </p:cNvPicPr>
          <p:nvPr/>
        </p:nvPicPr>
        <p:blipFill>
          <a:blip r:embed="rId3"/>
          <a:stretch>
            <a:fillRect/>
          </a:stretch>
        </p:blipFill>
        <p:spPr>
          <a:xfrm>
            <a:off x="2187642" y="2285367"/>
            <a:ext cx="11474395" cy="6606068"/>
          </a:xfrm>
          <a:prstGeom prst="rect">
            <a:avLst/>
          </a:prstGeom>
        </p:spPr>
      </p:pic>
    </p:spTree>
    <p:extLst>
      <p:ext uri="{BB962C8B-B14F-4D97-AF65-F5344CB8AC3E}">
        <p14:creationId xmlns:p14="http://schemas.microsoft.com/office/powerpoint/2010/main" val="186361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5" name="TextBox 5"/>
          <p:cNvSpPr txBox="1"/>
          <p:nvPr/>
        </p:nvSpPr>
        <p:spPr>
          <a:xfrm>
            <a:off x="1028700" y="1963424"/>
            <a:ext cx="15924161" cy="1591073"/>
          </a:xfrm>
          <a:prstGeom prst="rect">
            <a:avLst/>
          </a:prstGeom>
        </p:spPr>
        <p:txBody>
          <a:bodyPr lIns="50800" tIns="50800" rIns="50800" bIns="50800" rtlCol="0" anchor="ctr"/>
          <a:lstStyle/>
          <a:p>
            <a:pPr algn="ctr">
              <a:lnSpc>
                <a:spcPts val="1925"/>
              </a:lnSpc>
            </a:pPr>
            <a:endParaRPr b="1"/>
          </a:p>
        </p:txBody>
      </p:sp>
      <p:grpSp>
        <p:nvGrpSpPr>
          <p:cNvPr id="8" name="Group 8"/>
          <p:cNvGrpSpPr/>
          <p:nvPr/>
        </p:nvGrpSpPr>
        <p:grpSpPr>
          <a:xfrm>
            <a:off x="1028700" y="2059091"/>
            <a:ext cx="15924161" cy="7149959"/>
            <a:chOff x="0" y="-279008"/>
            <a:chExt cx="5330744" cy="2393508"/>
          </a:xfrm>
        </p:grpSpPr>
        <p:sp>
          <p:nvSpPr>
            <p:cNvPr id="9" name="Freeform 9"/>
            <p:cNvSpPr/>
            <p:nvPr/>
          </p:nvSpPr>
          <p:spPr>
            <a:xfrm>
              <a:off x="79908" y="-279008"/>
              <a:ext cx="5205212" cy="2393508"/>
            </a:xfrm>
            <a:custGeom>
              <a:avLst/>
              <a:gdLst/>
              <a:ahLst/>
              <a:cxnLst/>
              <a:rect l="l" t="t" r="r" b="b"/>
              <a:pathLst>
                <a:path w="5330744" h="1495491">
                  <a:moveTo>
                    <a:pt x="7293" y="0"/>
                  </a:moveTo>
                  <a:lnTo>
                    <a:pt x="5323451" y="0"/>
                  </a:lnTo>
                  <a:cubicBezTo>
                    <a:pt x="5325385" y="0"/>
                    <a:pt x="5327240" y="768"/>
                    <a:pt x="5328608" y="2136"/>
                  </a:cubicBezTo>
                  <a:cubicBezTo>
                    <a:pt x="5329976" y="3504"/>
                    <a:pt x="5330744" y="5358"/>
                    <a:pt x="5330744" y="7293"/>
                  </a:cubicBezTo>
                  <a:lnTo>
                    <a:pt x="5330744" y="1488198"/>
                  </a:lnTo>
                  <a:cubicBezTo>
                    <a:pt x="5330744" y="1492226"/>
                    <a:pt x="5327479" y="1495491"/>
                    <a:pt x="5323451" y="1495491"/>
                  </a:cubicBezTo>
                  <a:lnTo>
                    <a:pt x="7293" y="1495491"/>
                  </a:lnTo>
                  <a:cubicBezTo>
                    <a:pt x="5358" y="1495491"/>
                    <a:pt x="3504" y="1494722"/>
                    <a:pt x="2136" y="1493355"/>
                  </a:cubicBezTo>
                  <a:cubicBezTo>
                    <a:pt x="768" y="1491987"/>
                    <a:pt x="0" y="1490132"/>
                    <a:pt x="0" y="1488198"/>
                  </a:cubicBezTo>
                  <a:lnTo>
                    <a:pt x="0" y="7293"/>
                  </a:lnTo>
                  <a:cubicBezTo>
                    <a:pt x="0" y="5358"/>
                    <a:pt x="768" y="3504"/>
                    <a:pt x="2136" y="2136"/>
                  </a:cubicBezTo>
                  <a:cubicBezTo>
                    <a:pt x="3504" y="768"/>
                    <a:pt x="5358" y="0"/>
                    <a:pt x="7293" y="0"/>
                  </a:cubicBezTo>
                  <a:close/>
                </a:path>
              </a:pathLst>
            </a:custGeom>
            <a:solidFill>
              <a:srgbClr val="FBF6F1"/>
            </a:solidFill>
          </p:spPr>
          <p:txBody>
            <a:bodyPr/>
            <a:lstStyle/>
            <a:p>
              <a:endParaRPr lang="en-US" sz="2000" dirty="0">
                <a:latin typeface="Arial" panose="020B0604020202020204" pitchFamily="34" charset="0"/>
                <a:cs typeface="Arial" panose="020B0604020202020204" pitchFamily="34" charset="0"/>
              </a:endParaRPr>
            </a:p>
          </p:txBody>
        </p:sp>
        <p:sp>
          <p:nvSpPr>
            <p:cNvPr id="10" name="TextBox 10"/>
            <p:cNvSpPr txBox="1"/>
            <p:nvPr/>
          </p:nvSpPr>
          <p:spPr>
            <a:xfrm>
              <a:off x="0" y="85725"/>
              <a:ext cx="5330744" cy="1409766"/>
            </a:xfrm>
            <a:prstGeom prst="rect">
              <a:avLst/>
            </a:prstGeom>
          </p:spPr>
          <p:txBody>
            <a:bodyPr lIns="50800" tIns="50800" rIns="50800" bIns="50800" rtlCol="0" anchor="ctr"/>
            <a:lstStyle/>
            <a:p>
              <a:pPr algn="ctr">
                <a:lnSpc>
                  <a:spcPts val="1925"/>
                </a:lnSpc>
              </a:pPr>
              <a:endParaRPr/>
            </a:p>
          </p:txBody>
        </p:sp>
      </p:grpSp>
      <p:sp>
        <p:nvSpPr>
          <p:cNvPr id="13" name="Freeform 13"/>
          <p:cNvSpPr/>
          <p:nvPr/>
        </p:nvSpPr>
        <p:spPr>
          <a:xfrm>
            <a:off x="13411200" y="6743700"/>
            <a:ext cx="3127239" cy="1718753"/>
          </a:xfrm>
          <a:custGeom>
            <a:avLst/>
            <a:gdLst/>
            <a:ahLst/>
            <a:cxnLst/>
            <a:rect l="l" t="t" r="r" b="b"/>
            <a:pathLst>
              <a:path w="2881706" h="1642553">
                <a:moveTo>
                  <a:pt x="0" y="0"/>
                </a:moveTo>
                <a:lnTo>
                  <a:pt x="2881706" y="0"/>
                </a:lnTo>
                <a:lnTo>
                  <a:pt x="2881706" y="1642553"/>
                </a:lnTo>
                <a:lnTo>
                  <a:pt x="0" y="1642553"/>
                </a:lnTo>
                <a:lnTo>
                  <a:pt x="0" y="0"/>
                </a:lnTo>
                <a:close/>
              </a:path>
            </a:pathLst>
          </a:custGeom>
          <a:blipFill>
            <a:blip r:embed="rId2"/>
            <a:stretch>
              <a:fillRect l="-18514" t="-68106" r="-20305" b="-75440"/>
            </a:stretch>
          </a:blipFill>
        </p:spPr>
        <p:txBody>
          <a:bodyPr/>
          <a:lstStyle/>
          <a:p>
            <a:endParaRPr lang="en-US" dirty="0"/>
          </a:p>
        </p:txBody>
      </p:sp>
      <p:sp>
        <p:nvSpPr>
          <p:cNvPr id="14" name="TextBox 2">
            <a:extLst>
              <a:ext uri="{FF2B5EF4-FFF2-40B4-BE49-F238E27FC236}">
                <a16:creationId xmlns:a16="http://schemas.microsoft.com/office/drawing/2014/main" id="{28323243-7E0B-7940-6DAF-5EE21679AB56}"/>
              </a:ext>
            </a:extLst>
          </p:cNvPr>
          <p:cNvSpPr txBox="1"/>
          <p:nvPr/>
        </p:nvSpPr>
        <p:spPr>
          <a:xfrm>
            <a:off x="1028699" y="424028"/>
            <a:ext cx="16357197" cy="1635063"/>
          </a:xfrm>
          <a:prstGeom prst="rect">
            <a:avLst/>
          </a:prstGeom>
        </p:spPr>
        <p:txBody>
          <a:bodyPr wrap="square" lIns="0" tIns="0" rIns="0" bIns="0" rtlCol="0" anchor="t">
            <a:spAutoFit/>
          </a:bodyPr>
          <a:lstStyle/>
          <a:p>
            <a:pPr algn="ctr">
              <a:lnSpc>
                <a:spcPts val="6611"/>
              </a:lnSpc>
            </a:pPr>
            <a:r>
              <a:rPr lang="en-US" sz="3600" b="1" dirty="0">
                <a:solidFill>
                  <a:srgbClr val="FBF6F1"/>
                </a:solidFill>
                <a:latin typeface="Arial" panose="020B0604020202020204" pitchFamily="34" charset="0"/>
                <a:cs typeface="Arial" panose="020B0604020202020204" pitchFamily="34" charset="0"/>
              </a:rPr>
              <a:t>Green financing</a:t>
            </a:r>
          </a:p>
          <a:p>
            <a:pPr algn="ctr">
              <a:lnSpc>
                <a:spcPts val="6611"/>
              </a:lnSpc>
            </a:pPr>
            <a:endParaRPr lang="en-US" sz="4000" dirty="0">
              <a:solidFill>
                <a:srgbClr val="FBF6F1"/>
              </a:solidFill>
              <a:latin typeface="Martel Heavy"/>
            </a:endParaRPr>
          </a:p>
        </p:txBody>
      </p:sp>
      <p:pic>
        <p:nvPicPr>
          <p:cNvPr id="3" name="Εικόνα 2">
            <a:extLst>
              <a:ext uri="{FF2B5EF4-FFF2-40B4-BE49-F238E27FC236}">
                <a16:creationId xmlns:a16="http://schemas.microsoft.com/office/drawing/2014/main" id="{BA32C6E5-F543-84A4-D4CE-725A736FF1C5}"/>
              </a:ext>
            </a:extLst>
          </p:cNvPr>
          <p:cNvPicPr>
            <a:picLocks noChangeAspect="1"/>
          </p:cNvPicPr>
          <p:nvPr/>
        </p:nvPicPr>
        <p:blipFill>
          <a:blip r:embed="rId3"/>
          <a:stretch>
            <a:fillRect/>
          </a:stretch>
        </p:blipFill>
        <p:spPr>
          <a:xfrm>
            <a:off x="3432299" y="2059091"/>
            <a:ext cx="9037548" cy="7149959"/>
          </a:xfrm>
          <a:prstGeom prst="rect">
            <a:avLst/>
          </a:prstGeom>
        </p:spPr>
      </p:pic>
    </p:spTree>
    <p:extLst>
      <p:ext uri="{BB962C8B-B14F-4D97-AF65-F5344CB8AC3E}">
        <p14:creationId xmlns:p14="http://schemas.microsoft.com/office/powerpoint/2010/main" val="389697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381000" y="708591"/>
            <a:ext cx="16357197" cy="751552"/>
          </a:xfrm>
          <a:prstGeom prst="rect">
            <a:avLst/>
          </a:prstGeom>
        </p:spPr>
        <p:txBody>
          <a:bodyPr wrap="square" lIns="0" tIns="0" rIns="0" bIns="0" rtlCol="0" anchor="t">
            <a:spAutoFit/>
          </a:bodyPr>
          <a:lstStyle/>
          <a:p>
            <a:pPr algn="ctr">
              <a:lnSpc>
                <a:spcPts val="6611"/>
              </a:lnSpc>
            </a:pPr>
            <a:r>
              <a:rPr lang="en-US" sz="4000" b="1" dirty="0">
                <a:solidFill>
                  <a:srgbClr val="22823E"/>
                </a:solidFill>
                <a:latin typeface="Arial" panose="020B0604020202020204" pitchFamily="34" charset="0"/>
                <a:cs typeface="Arial" panose="020B0604020202020204" pitchFamily="34" charset="0"/>
              </a:rPr>
              <a:t>Women and green entrepreneurship</a:t>
            </a:r>
            <a:endParaRPr lang="en-US" sz="4000" b="1" u="sng" dirty="0">
              <a:solidFill>
                <a:srgbClr val="22823E"/>
              </a:solidFill>
              <a:latin typeface="Arial" panose="020B0604020202020204" pitchFamily="34" charset="0"/>
              <a:cs typeface="Arial" panose="020B0604020202020204" pitchFamily="34" charset="0"/>
            </a:endParaRPr>
          </a:p>
        </p:txBody>
      </p:sp>
      <p:sp>
        <p:nvSpPr>
          <p:cNvPr id="10" name="TextBox 10"/>
          <p:cNvSpPr txBox="1"/>
          <p:nvPr/>
        </p:nvSpPr>
        <p:spPr>
          <a:xfrm>
            <a:off x="6881046" y="2577985"/>
            <a:ext cx="4680282" cy="451983"/>
          </a:xfrm>
          <a:prstGeom prst="rect">
            <a:avLst/>
          </a:prstGeom>
        </p:spPr>
        <p:txBody>
          <a:bodyPr lIns="0" tIns="0" rIns="0" bIns="0" rtlCol="0" anchor="t">
            <a:spAutoFit/>
          </a:bodyPr>
          <a:lstStyle/>
          <a:p>
            <a:pPr algn="ctr">
              <a:lnSpc>
                <a:spcPts val="3479"/>
              </a:lnSpc>
            </a:pPr>
            <a:r>
              <a:rPr lang="en-US" sz="2999" dirty="0">
                <a:solidFill>
                  <a:srgbClr val="FBF6F1"/>
                </a:solidFill>
              </a:rPr>
              <a:t>a </a:t>
            </a:r>
          </a:p>
        </p:txBody>
      </p:sp>
      <p:sp>
        <p:nvSpPr>
          <p:cNvPr id="21" name="TextBox 21"/>
          <p:cNvSpPr txBox="1"/>
          <p:nvPr/>
        </p:nvSpPr>
        <p:spPr>
          <a:xfrm>
            <a:off x="12199016" y="8664814"/>
            <a:ext cx="5070480" cy="1461898"/>
          </a:xfrm>
          <a:prstGeom prst="rect">
            <a:avLst/>
          </a:prstGeom>
        </p:spPr>
        <p:txBody>
          <a:bodyPr lIns="50800" tIns="50800" rIns="50800" bIns="50800" rtlCol="0" anchor="ctr"/>
          <a:lstStyle/>
          <a:p>
            <a:pPr algn="ctr">
              <a:lnSpc>
                <a:spcPts val="1925"/>
              </a:lnSpc>
            </a:pPr>
            <a:endParaRPr/>
          </a:p>
        </p:txBody>
      </p:sp>
      <p:sp>
        <p:nvSpPr>
          <p:cNvPr id="47" name="Freeform 47"/>
          <p:cNvSpPr/>
          <p:nvPr/>
        </p:nvSpPr>
        <p:spPr>
          <a:xfrm>
            <a:off x="14554200" y="424028"/>
            <a:ext cx="3581358" cy="20413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a:stretch>
              <a:fillRect l="-18514" t="-68106" r="-20305" b="-75440"/>
            </a:stretch>
          </a:blipFill>
        </p:spPr>
        <p:txBody>
          <a:bodyPr/>
          <a:lstStyle/>
          <a:p>
            <a:endParaRPr lang="en-US"/>
          </a:p>
        </p:txBody>
      </p:sp>
      <p:graphicFrame>
        <p:nvGraphicFramePr>
          <p:cNvPr id="49" name="TextBox 25">
            <a:extLst>
              <a:ext uri="{FF2B5EF4-FFF2-40B4-BE49-F238E27FC236}">
                <a16:creationId xmlns:a16="http://schemas.microsoft.com/office/drawing/2014/main" id="{FDD51466-8E00-1354-E272-29A340F358FB}"/>
              </a:ext>
            </a:extLst>
          </p:cNvPr>
          <p:cNvGraphicFramePr/>
          <p:nvPr>
            <p:extLst>
              <p:ext uri="{D42A27DB-BD31-4B8C-83A1-F6EECF244321}">
                <p14:modId xmlns:p14="http://schemas.microsoft.com/office/powerpoint/2010/main" val="3148657137"/>
              </p:ext>
            </p:extLst>
          </p:nvPr>
        </p:nvGraphicFramePr>
        <p:xfrm>
          <a:off x="61681" y="2465378"/>
          <a:ext cx="16676516" cy="6733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10" name="TextBox 10"/>
          <p:cNvSpPr txBox="1"/>
          <p:nvPr/>
        </p:nvSpPr>
        <p:spPr>
          <a:xfrm>
            <a:off x="6881046" y="2577985"/>
            <a:ext cx="4680282" cy="451983"/>
          </a:xfrm>
          <a:prstGeom prst="rect">
            <a:avLst/>
          </a:prstGeom>
        </p:spPr>
        <p:txBody>
          <a:bodyPr lIns="0" tIns="0" rIns="0" bIns="0" rtlCol="0" anchor="t">
            <a:spAutoFit/>
          </a:bodyPr>
          <a:lstStyle/>
          <a:p>
            <a:pPr algn="ctr">
              <a:lnSpc>
                <a:spcPts val="3479"/>
              </a:lnSpc>
            </a:pPr>
            <a:r>
              <a:rPr lang="en-US" sz="2999" dirty="0">
                <a:solidFill>
                  <a:srgbClr val="FBF6F1"/>
                </a:solidFill>
              </a:rPr>
              <a:t>a </a:t>
            </a:r>
          </a:p>
        </p:txBody>
      </p:sp>
      <p:sp>
        <p:nvSpPr>
          <p:cNvPr id="47" name="Freeform 47"/>
          <p:cNvSpPr/>
          <p:nvPr/>
        </p:nvSpPr>
        <p:spPr>
          <a:xfrm>
            <a:off x="14554200" y="424028"/>
            <a:ext cx="3581358" cy="20413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a:stretch>
              <a:fillRect l="-18514" t="-68106" r="-20305" b="-75440"/>
            </a:stretch>
          </a:blipFill>
        </p:spPr>
        <p:txBody>
          <a:bodyPr/>
          <a:lstStyle/>
          <a:p>
            <a:endParaRPr lang="en-US"/>
          </a:p>
        </p:txBody>
      </p:sp>
      <p:sp>
        <p:nvSpPr>
          <p:cNvPr id="33" name="TextBox 32">
            <a:extLst>
              <a:ext uri="{FF2B5EF4-FFF2-40B4-BE49-F238E27FC236}">
                <a16:creationId xmlns:a16="http://schemas.microsoft.com/office/drawing/2014/main" id="{3F67BE9A-B813-12BB-BE6D-46F31507AF4C}"/>
              </a:ext>
            </a:extLst>
          </p:cNvPr>
          <p:cNvSpPr txBox="1"/>
          <p:nvPr/>
        </p:nvSpPr>
        <p:spPr>
          <a:xfrm>
            <a:off x="2286000" y="600818"/>
            <a:ext cx="11421279" cy="843885"/>
          </a:xfrm>
          <a:prstGeom prst="rect">
            <a:avLst/>
          </a:prstGeom>
          <a:noFill/>
        </p:spPr>
        <p:txBody>
          <a:bodyPr wrap="square">
            <a:spAutoFit/>
          </a:bodyPr>
          <a:lstStyle/>
          <a:p>
            <a:pPr algn="ctr">
              <a:lnSpc>
                <a:spcPts val="6611"/>
              </a:lnSpc>
            </a:pPr>
            <a:r>
              <a:rPr lang="en-US" sz="4000" b="1" dirty="0">
                <a:solidFill>
                  <a:srgbClr val="22823E"/>
                </a:solidFill>
                <a:latin typeface="Arial" panose="020B0604020202020204" pitchFamily="34" charset="0"/>
                <a:cs typeface="Arial" panose="020B0604020202020204" pitchFamily="34" charset="0"/>
              </a:rPr>
              <a:t>Why women in business is good business? </a:t>
            </a:r>
            <a:endParaRPr lang="el-GR" sz="4000" b="1" dirty="0">
              <a:solidFill>
                <a:srgbClr val="22823E"/>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D86FAE1-19DD-E98C-0E4A-DB56D240856E}"/>
              </a:ext>
            </a:extLst>
          </p:cNvPr>
          <p:cNvSpPr txBox="1"/>
          <p:nvPr/>
        </p:nvSpPr>
        <p:spPr>
          <a:xfrm>
            <a:off x="533400" y="3191617"/>
            <a:ext cx="4536845" cy="1384995"/>
          </a:xfrm>
          <a:prstGeom prst="rect">
            <a:avLst/>
          </a:prstGeom>
          <a:solidFill>
            <a:srgbClr val="1C7B3B"/>
          </a:solidFill>
          <a:ln w="25400" cap="flat" cmpd="sng" algn="ctr">
            <a:solidFill>
              <a:prstClr val="white">
                <a:hueOff val="0"/>
                <a:satOff val="0"/>
                <a:lumOff val="0"/>
                <a:alphaOff val="0"/>
              </a:prstClr>
            </a:solidFill>
            <a:prstDash val="solid"/>
          </a:ln>
          <a:effectLst/>
        </p:spPr>
        <p:txBody>
          <a:bodyPr spcFirstLastPara="0" vert="horz" wrap="square" lIns="72390" tIns="72390" rIns="72390" bIns="72390" numCol="1" spcCol="1270" anchor="ctr" anchorCtr="0">
            <a:noAutofit/>
          </a:bodyPr>
          <a:lstStyle>
            <a:lvl1pPr>
              <a:defRPr sz="2100">
                <a:solidFill>
                  <a:prstClr val="white"/>
                </a:solidFill>
                <a:latin typeface="Calibri"/>
              </a:defRPr>
            </a:lvl1pPr>
          </a:lstStyle>
          <a:p>
            <a:r>
              <a:rPr lang="en-US" dirty="0"/>
              <a:t>Unique Perspective: Women, being more affected by climate change, offer innovative solutions for community resilience and adaptation.</a:t>
            </a:r>
            <a:endParaRPr lang="el-GR" dirty="0"/>
          </a:p>
        </p:txBody>
      </p:sp>
      <p:sp>
        <p:nvSpPr>
          <p:cNvPr id="39" name="TextBox 38">
            <a:extLst>
              <a:ext uri="{FF2B5EF4-FFF2-40B4-BE49-F238E27FC236}">
                <a16:creationId xmlns:a16="http://schemas.microsoft.com/office/drawing/2014/main" id="{AB985567-1E4F-50E7-910C-887B7A4037C6}"/>
              </a:ext>
            </a:extLst>
          </p:cNvPr>
          <p:cNvSpPr txBox="1"/>
          <p:nvPr/>
        </p:nvSpPr>
        <p:spPr>
          <a:xfrm>
            <a:off x="12545089" y="6571703"/>
            <a:ext cx="5035033" cy="1384995"/>
          </a:xfrm>
          <a:prstGeom prst="rect">
            <a:avLst/>
          </a:prstGeom>
          <a:solidFill>
            <a:srgbClr val="1C7B3B"/>
          </a:solidFill>
          <a:ln w="25400" cap="flat" cmpd="sng" algn="ctr">
            <a:solidFill>
              <a:prstClr val="white">
                <a:hueOff val="0"/>
                <a:satOff val="0"/>
                <a:lumOff val="0"/>
                <a:alphaOff val="0"/>
              </a:prstClr>
            </a:solidFill>
            <a:prstDash val="solid"/>
          </a:ln>
          <a:effectLst/>
        </p:spPr>
        <p:txBody>
          <a:bodyPr spcFirstLastPara="0" vert="horz" wrap="square" lIns="72390" tIns="72390" rIns="72390" bIns="72390" numCol="1" spcCol="1270" anchor="ctr" anchorCtr="0">
            <a:noAutofit/>
          </a:bodyPr>
          <a:lstStyle>
            <a:lvl1pPr>
              <a:defRPr sz="2100">
                <a:solidFill>
                  <a:prstClr val="white"/>
                </a:solidFill>
                <a:latin typeface="Calibri"/>
              </a:defRPr>
            </a:lvl1pPr>
          </a:lstStyle>
          <a:p>
            <a:r>
              <a:rPr lang="en-US" dirty="0"/>
              <a:t>High Performance: Women excel in environmental, social, and governance (ESG) metrics, as well as in leadership, problem-solving, and innovation.</a:t>
            </a:r>
            <a:endParaRPr lang="el-GR" dirty="0"/>
          </a:p>
        </p:txBody>
      </p:sp>
      <p:sp>
        <p:nvSpPr>
          <p:cNvPr id="41" name="TextBox 40">
            <a:extLst>
              <a:ext uri="{FF2B5EF4-FFF2-40B4-BE49-F238E27FC236}">
                <a16:creationId xmlns:a16="http://schemas.microsoft.com/office/drawing/2014/main" id="{6C7BEBC1-D227-3782-1866-1EE2280D337F}"/>
              </a:ext>
            </a:extLst>
          </p:cNvPr>
          <p:cNvSpPr txBox="1"/>
          <p:nvPr/>
        </p:nvSpPr>
        <p:spPr>
          <a:xfrm>
            <a:off x="12501558" y="3070251"/>
            <a:ext cx="4893106" cy="1384995"/>
          </a:xfrm>
          <a:prstGeom prst="rect">
            <a:avLst/>
          </a:prstGeom>
          <a:solidFill>
            <a:srgbClr val="1C7B3B"/>
          </a:solidFill>
          <a:ln w="25400" cap="flat" cmpd="sng" algn="ctr">
            <a:solidFill>
              <a:prstClr val="white">
                <a:hueOff val="0"/>
                <a:satOff val="0"/>
                <a:lumOff val="0"/>
                <a:alphaOff val="0"/>
              </a:prstClr>
            </a:solidFill>
            <a:prstDash val="solid"/>
          </a:ln>
          <a:effectLst/>
        </p:spPr>
        <p:txBody>
          <a:bodyPr spcFirstLastPara="0" vert="horz" wrap="square" lIns="72390" tIns="72390" rIns="72390" bIns="72390" numCol="1" spcCol="1270" anchor="ctr" anchorCtr="0">
            <a:noAutofit/>
          </a:bodyPr>
          <a:lstStyle>
            <a:lvl1pPr>
              <a:defRPr sz="2100">
                <a:solidFill>
                  <a:prstClr val="white"/>
                </a:solidFill>
                <a:latin typeface="Calibri"/>
              </a:defRPr>
            </a:lvl1pPr>
          </a:lstStyle>
          <a:p>
            <a:r>
              <a:rPr lang="en-US" dirty="0"/>
              <a:t>Advancing Green Solutions: Women's strengths in leadership and innovation drive the development of green technologies and climate solutions.</a:t>
            </a:r>
            <a:endParaRPr lang="el-GR" dirty="0"/>
          </a:p>
        </p:txBody>
      </p:sp>
      <p:sp>
        <p:nvSpPr>
          <p:cNvPr id="44" name="TextBox 43">
            <a:extLst>
              <a:ext uri="{FF2B5EF4-FFF2-40B4-BE49-F238E27FC236}">
                <a16:creationId xmlns:a16="http://schemas.microsoft.com/office/drawing/2014/main" id="{9DC9E089-4CB0-3E0C-EAC8-C1CF3768F783}"/>
              </a:ext>
            </a:extLst>
          </p:cNvPr>
          <p:cNvSpPr txBox="1"/>
          <p:nvPr/>
        </p:nvSpPr>
        <p:spPr>
          <a:xfrm>
            <a:off x="533400" y="6535404"/>
            <a:ext cx="4572000" cy="1708160"/>
          </a:xfrm>
          <a:prstGeom prst="rect">
            <a:avLst/>
          </a:prstGeom>
          <a:solidFill>
            <a:srgbClr val="1C7B3B"/>
          </a:solidFill>
          <a:ln w="25400" cap="flat" cmpd="sng" algn="ctr">
            <a:solidFill>
              <a:prstClr val="white">
                <a:hueOff val="0"/>
                <a:satOff val="0"/>
                <a:lumOff val="0"/>
                <a:alphaOff val="0"/>
              </a:prstClr>
            </a:solidFill>
            <a:prstDash val="solid"/>
          </a:ln>
          <a:effectLst/>
        </p:spPr>
        <p:txBody>
          <a:bodyPr spcFirstLastPara="0" vert="horz" wrap="square" lIns="72390" tIns="72390" rIns="72390" bIns="72390" numCol="1" spcCol="1270" anchor="ctr" anchorCtr="0">
            <a:noAutofit/>
          </a:bodyPr>
          <a:lstStyle>
            <a:lvl1pPr>
              <a:defRPr sz="2100">
                <a:solidFill>
                  <a:prstClr val="white"/>
                </a:solidFill>
                <a:latin typeface="Calibri"/>
              </a:defRPr>
            </a:lvl1pPr>
          </a:lstStyle>
          <a:p>
            <a:r>
              <a:rPr lang="en-US" dirty="0"/>
              <a:t>Market Influence: Women have a comparative advantage in creating climate technologies that benefit women consumers and influence up to 80% of buying decisions.</a:t>
            </a:r>
            <a:endParaRPr lang="el-GR" dirty="0"/>
          </a:p>
        </p:txBody>
      </p:sp>
      <p:sp>
        <p:nvSpPr>
          <p:cNvPr id="48" name="TextBox 47">
            <a:extLst>
              <a:ext uri="{FF2B5EF4-FFF2-40B4-BE49-F238E27FC236}">
                <a16:creationId xmlns:a16="http://schemas.microsoft.com/office/drawing/2014/main" id="{1DE04E0A-073F-2F96-9F6E-FC108B688D58}"/>
              </a:ext>
            </a:extLst>
          </p:cNvPr>
          <p:cNvSpPr txBox="1"/>
          <p:nvPr/>
        </p:nvSpPr>
        <p:spPr>
          <a:xfrm>
            <a:off x="6438986" y="4220273"/>
            <a:ext cx="4693831" cy="2031325"/>
          </a:xfrm>
          <a:prstGeom prst="rect">
            <a:avLst/>
          </a:prstGeom>
          <a:solidFill>
            <a:srgbClr val="1C7B3B"/>
          </a:solidFill>
          <a:ln w="25400" cap="flat" cmpd="sng" algn="ctr">
            <a:solidFill>
              <a:prstClr val="white">
                <a:hueOff val="0"/>
                <a:satOff val="0"/>
                <a:lumOff val="0"/>
                <a:alphaOff val="0"/>
              </a:prstClr>
            </a:solidFill>
            <a:prstDash val="solid"/>
          </a:ln>
          <a:effectLst/>
        </p:spPr>
        <p:txBody>
          <a:bodyPr spcFirstLastPara="0" vert="horz" wrap="square" lIns="72390" tIns="72390" rIns="72390" bIns="72390" numCol="1" spcCol="1270" anchor="ctr" anchorCtr="0">
            <a:noAutofit/>
          </a:bodyPr>
          <a:lstStyle>
            <a:lvl1pPr>
              <a:defRPr sz="2100">
                <a:solidFill>
                  <a:prstClr val="white"/>
                </a:solidFill>
                <a:latin typeface="Calibri"/>
              </a:defRPr>
            </a:lvl1pPr>
          </a:lstStyle>
          <a:p>
            <a:endParaRPr lang="en-US" dirty="0"/>
          </a:p>
          <a:p>
            <a:r>
              <a:rPr lang="en-US" dirty="0"/>
              <a:t>Supporting women in environmentally and climate-related businesses has the potential to increase profits and have a more long-lasting effect for several reasons.</a:t>
            </a:r>
          </a:p>
        </p:txBody>
      </p:sp>
      <p:cxnSp>
        <p:nvCxnSpPr>
          <p:cNvPr id="52" name="Ευθύγραμμο βέλος σύνδεσης 51">
            <a:extLst>
              <a:ext uri="{FF2B5EF4-FFF2-40B4-BE49-F238E27FC236}">
                <a16:creationId xmlns:a16="http://schemas.microsoft.com/office/drawing/2014/main" id="{41B0BFCF-48F3-66BD-B6DD-BF3B2834FB60}"/>
              </a:ext>
            </a:extLst>
          </p:cNvPr>
          <p:cNvCxnSpPr/>
          <p:nvPr/>
        </p:nvCxnSpPr>
        <p:spPr>
          <a:xfrm flipH="1" flipV="1">
            <a:off x="5357452" y="4421509"/>
            <a:ext cx="797739" cy="3102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3" name="Εικόνα 52">
            <a:extLst>
              <a:ext uri="{FF2B5EF4-FFF2-40B4-BE49-F238E27FC236}">
                <a16:creationId xmlns:a16="http://schemas.microsoft.com/office/drawing/2014/main" id="{C9F0FBE2-DBA7-7BA9-8F12-EC6EFB255D8B}"/>
              </a:ext>
            </a:extLst>
          </p:cNvPr>
          <p:cNvPicPr>
            <a:picLocks noChangeAspect="1"/>
          </p:cNvPicPr>
          <p:nvPr/>
        </p:nvPicPr>
        <p:blipFill>
          <a:blip r:embed="rId3"/>
          <a:stretch>
            <a:fillRect/>
          </a:stretch>
        </p:blipFill>
        <p:spPr>
          <a:xfrm rot="18519876">
            <a:off x="5324902" y="6523540"/>
            <a:ext cx="867400" cy="388834"/>
          </a:xfrm>
          <a:prstGeom prst="rect">
            <a:avLst/>
          </a:prstGeom>
        </p:spPr>
      </p:pic>
      <p:pic>
        <p:nvPicPr>
          <p:cNvPr id="54" name="Εικόνα 53">
            <a:extLst>
              <a:ext uri="{FF2B5EF4-FFF2-40B4-BE49-F238E27FC236}">
                <a16:creationId xmlns:a16="http://schemas.microsoft.com/office/drawing/2014/main" id="{AF5AE921-BCB5-D93B-73B0-B687599D94E0}"/>
              </a:ext>
            </a:extLst>
          </p:cNvPr>
          <p:cNvPicPr>
            <a:picLocks noChangeAspect="1"/>
          </p:cNvPicPr>
          <p:nvPr/>
        </p:nvPicPr>
        <p:blipFill>
          <a:blip r:embed="rId4"/>
          <a:stretch>
            <a:fillRect/>
          </a:stretch>
        </p:blipFill>
        <p:spPr>
          <a:xfrm rot="11081438">
            <a:off x="11460358" y="3985814"/>
            <a:ext cx="865707" cy="938865"/>
          </a:xfrm>
          <a:prstGeom prst="rect">
            <a:avLst/>
          </a:prstGeom>
        </p:spPr>
      </p:pic>
      <p:pic>
        <p:nvPicPr>
          <p:cNvPr id="55" name="Εικόνα 54">
            <a:extLst>
              <a:ext uri="{FF2B5EF4-FFF2-40B4-BE49-F238E27FC236}">
                <a16:creationId xmlns:a16="http://schemas.microsoft.com/office/drawing/2014/main" id="{35635F98-0DEF-2CC6-E6CB-423B14B79CC3}"/>
              </a:ext>
            </a:extLst>
          </p:cNvPr>
          <p:cNvPicPr>
            <a:picLocks noChangeAspect="1"/>
          </p:cNvPicPr>
          <p:nvPr/>
        </p:nvPicPr>
        <p:blipFill>
          <a:blip r:embed="rId4"/>
          <a:stretch>
            <a:fillRect/>
          </a:stretch>
        </p:blipFill>
        <p:spPr>
          <a:xfrm rot="14451110">
            <a:off x="11447890" y="6313366"/>
            <a:ext cx="865707" cy="938865"/>
          </a:xfrm>
          <a:prstGeom prst="rect">
            <a:avLst/>
          </a:prstGeom>
        </p:spPr>
      </p:pic>
    </p:spTree>
    <p:extLst>
      <p:ext uri="{BB962C8B-B14F-4D97-AF65-F5344CB8AC3E}">
        <p14:creationId xmlns:p14="http://schemas.microsoft.com/office/powerpoint/2010/main" val="288029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D9EF713-EA19-BF98-0612-62DB4208901D}"/>
              </a:ext>
            </a:extLst>
          </p:cNvPr>
          <p:cNvPicPr>
            <a:picLocks noChangeAspect="1"/>
          </p:cNvPicPr>
          <p:nvPr/>
        </p:nvPicPr>
        <p:blipFill>
          <a:blip r:embed="rId2"/>
          <a:stretch>
            <a:fillRect/>
          </a:stretch>
        </p:blipFill>
        <p:spPr>
          <a:xfrm>
            <a:off x="7325302" y="8648865"/>
            <a:ext cx="6474513" cy="1481456"/>
          </a:xfrm>
          <a:prstGeom prst="rect">
            <a:avLst/>
          </a:prstGeom>
        </p:spPr>
      </p:pic>
      <p:pic>
        <p:nvPicPr>
          <p:cNvPr id="11" name="Εικόνα 10">
            <a:extLst>
              <a:ext uri="{FF2B5EF4-FFF2-40B4-BE49-F238E27FC236}">
                <a16:creationId xmlns:a16="http://schemas.microsoft.com/office/drawing/2014/main" id="{69736BAD-155D-0ABD-3670-42F878451549}"/>
              </a:ext>
            </a:extLst>
          </p:cNvPr>
          <p:cNvPicPr>
            <a:picLocks noChangeAspect="1"/>
          </p:cNvPicPr>
          <p:nvPr/>
        </p:nvPicPr>
        <p:blipFill>
          <a:blip r:embed="rId2"/>
          <a:stretch>
            <a:fillRect/>
          </a:stretch>
        </p:blipFill>
        <p:spPr>
          <a:xfrm>
            <a:off x="5562600" y="7027227"/>
            <a:ext cx="6474513" cy="1481456"/>
          </a:xfrm>
          <a:prstGeom prst="rect">
            <a:avLst/>
          </a:prstGeom>
        </p:spPr>
      </p:pic>
      <p:pic>
        <p:nvPicPr>
          <p:cNvPr id="18" name="Εικόνα 17">
            <a:extLst>
              <a:ext uri="{FF2B5EF4-FFF2-40B4-BE49-F238E27FC236}">
                <a16:creationId xmlns:a16="http://schemas.microsoft.com/office/drawing/2014/main" id="{37D9C316-34C3-7591-E21C-D76B668744B8}"/>
              </a:ext>
            </a:extLst>
          </p:cNvPr>
          <p:cNvPicPr>
            <a:picLocks noChangeAspect="1"/>
          </p:cNvPicPr>
          <p:nvPr/>
        </p:nvPicPr>
        <p:blipFill>
          <a:blip r:embed="rId2"/>
          <a:stretch>
            <a:fillRect/>
          </a:stretch>
        </p:blipFill>
        <p:spPr>
          <a:xfrm>
            <a:off x="4038600" y="5347722"/>
            <a:ext cx="6474513" cy="1481456"/>
          </a:xfrm>
          <a:prstGeom prst="rect">
            <a:avLst/>
          </a:prstGeom>
        </p:spPr>
      </p:pic>
      <p:pic>
        <p:nvPicPr>
          <p:cNvPr id="16" name="Εικόνα 15">
            <a:extLst>
              <a:ext uri="{FF2B5EF4-FFF2-40B4-BE49-F238E27FC236}">
                <a16:creationId xmlns:a16="http://schemas.microsoft.com/office/drawing/2014/main" id="{294697B5-2726-D4DB-F44A-452F4DD8EE56}"/>
              </a:ext>
            </a:extLst>
          </p:cNvPr>
          <p:cNvPicPr>
            <a:picLocks noChangeAspect="1"/>
          </p:cNvPicPr>
          <p:nvPr/>
        </p:nvPicPr>
        <p:blipFill>
          <a:blip r:embed="rId2"/>
          <a:stretch>
            <a:fillRect/>
          </a:stretch>
        </p:blipFill>
        <p:spPr>
          <a:xfrm>
            <a:off x="3146474" y="3701351"/>
            <a:ext cx="6474513" cy="1481456"/>
          </a:xfrm>
          <a:prstGeom prst="rect">
            <a:avLst/>
          </a:prstGeom>
        </p:spPr>
      </p:pic>
      <p:sp>
        <p:nvSpPr>
          <p:cNvPr id="5" name="Freeform 5"/>
          <p:cNvSpPr/>
          <p:nvPr/>
        </p:nvSpPr>
        <p:spPr>
          <a:xfrm>
            <a:off x="1569642" y="2058467"/>
            <a:ext cx="6476999" cy="1477969"/>
          </a:xfrm>
          <a:custGeom>
            <a:avLst/>
            <a:gdLst/>
            <a:ahLst/>
            <a:cxnLst/>
            <a:rect l="l" t="t" r="r" b="b"/>
            <a:pathLst>
              <a:path w="2506662" h="3175751">
                <a:moveTo>
                  <a:pt x="17900" y="0"/>
                </a:moveTo>
                <a:lnTo>
                  <a:pt x="2488762" y="0"/>
                </a:lnTo>
                <a:cubicBezTo>
                  <a:pt x="2498648" y="0"/>
                  <a:pt x="2506662" y="8014"/>
                  <a:pt x="2506662" y="17900"/>
                </a:cubicBezTo>
                <a:lnTo>
                  <a:pt x="2506662" y="3157851"/>
                </a:lnTo>
                <a:cubicBezTo>
                  <a:pt x="2506662" y="3167737"/>
                  <a:pt x="2498648" y="3175751"/>
                  <a:pt x="2488762" y="3175751"/>
                </a:cubicBezTo>
                <a:lnTo>
                  <a:pt x="17900" y="3175751"/>
                </a:lnTo>
                <a:cubicBezTo>
                  <a:pt x="8014" y="3175751"/>
                  <a:pt x="0" y="3167737"/>
                  <a:pt x="0" y="3157851"/>
                </a:cubicBezTo>
                <a:lnTo>
                  <a:pt x="0" y="17900"/>
                </a:lnTo>
                <a:cubicBezTo>
                  <a:pt x="0" y="8014"/>
                  <a:pt x="8014" y="0"/>
                  <a:pt x="17900" y="0"/>
                </a:cubicBezTo>
                <a:close/>
              </a:path>
            </a:pathLst>
          </a:custGeom>
          <a:solidFill>
            <a:srgbClr val="1C7B3B"/>
          </a:solidFill>
        </p:spPr>
        <p:txBody>
          <a:bodyPr/>
          <a:lstStyle/>
          <a:p>
            <a:endParaRPr lang="en-US"/>
          </a:p>
        </p:txBody>
      </p:sp>
      <p:sp>
        <p:nvSpPr>
          <p:cNvPr id="7" name="TextBox 7"/>
          <p:cNvSpPr txBox="1"/>
          <p:nvPr/>
        </p:nvSpPr>
        <p:spPr>
          <a:xfrm>
            <a:off x="1784105" y="2189312"/>
            <a:ext cx="6048071" cy="1179810"/>
          </a:xfrm>
          <a:prstGeom prst="rect">
            <a:avLst/>
          </a:prstGeom>
        </p:spPr>
        <p:txBody>
          <a:bodyPr lIns="0" tIns="0" rIns="0" bIns="0" rtlCol="0" anchor="t">
            <a:spAutoFit/>
          </a:bodyPr>
          <a:lstStyle/>
          <a:p>
            <a:pPr marL="342900" indent="-342900" algn="just">
              <a:lnSpc>
                <a:spcPts val="2320"/>
              </a:lnSpc>
              <a:buFont typeface="Arial" panose="020B0604020202020204" pitchFamily="34" charset="0"/>
              <a:buChar char="•"/>
            </a:pPr>
            <a:r>
              <a:rPr lang="en-US" sz="2000" b="1" u="sng" dirty="0">
                <a:solidFill>
                  <a:schemeClr val="bg1"/>
                </a:solidFill>
                <a:latin typeface="Arial" panose="020B0604020202020204" pitchFamily="34" charset="0"/>
                <a:cs typeface="Arial" panose="020B0604020202020204" pitchFamily="34" charset="0"/>
              </a:rPr>
              <a:t>Subtitle Green Loans:</a:t>
            </a:r>
          </a:p>
          <a:p>
            <a:pPr algn="just">
              <a:lnSpc>
                <a:spcPts val="2320"/>
              </a:lnSpc>
            </a:pPr>
            <a:r>
              <a:rPr lang="en-US" sz="2000" b="1" dirty="0">
                <a:solidFill>
                  <a:schemeClr val="bg1"/>
                </a:solidFill>
                <a:latin typeface="Arial" panose="020B0604020202020204" pitchFamily="34" charset="0"/>
                <a:cs typeface="Arial" panose="020B0604020202020204" pitchFamily="34" charset="0"/>
              </a:rPr>
              <a:t>Provide capital for businesses and consumers to implement renewable energy systems and energy-efficient equipment.</a:t>
            </a:r>
          </a:p>
        </p:txBody>
      </p:sp>
      <p:sp>
        <p:nvSpPr>
          <p:cNvPr id="8" name="TextBox 8"/>
          <p:cNvSpPr txBox="1"/>
          <p:nvPr/>
        </p:nvSpPr>
        <p:spPr>
          <a:xfrm>
            <a:off x="3359694" y="3811897"/>
            <a:ext cx="6048071" cy="1477969"/>
          </a:xfrm>
          <a:prstGeom prst="rect">
            <a:avLst/>
          </a:prstGeom>
        </p:spPr>
        <p:txBody>
          <a:bodyPr lIns="0" tIns="0" rIns="0" bIns="0" rtlCol="0" anchor="t">
            <a:spAutoFit/>
          </a:bodyPr>
          <a:lstStyle/>
          <a:p>
            <a:pPr marL="342900" indent="-342900" algn="just">
              <a:lnSpc>
                <a:spcPts val="2320"/>
              </a:lnSpc>
              <a:buFont typeface="Arial" panose="020B0604020202020204" pitchFamily="34" charset="0"/>
              <a:buChar char="•"/>
            </a:pPr>
            <a:r>
              <a:rPr lang="en-US" sz="2000" b="1" u="sng" dirty="0">
                <a:solidFill>
                  <a:schemeClr val="bg1"/>
                </a:solidFill>
                <a:latin typeface="Arial" panose="020B0604020202020204" pitchFamily="34" charset="0"/>
                <a:cs typeface="Arial" panose="020B0604020202020204" pitchFamily="34" charset="0"/>
              </a:rPr>
              <a:t>Green Bonds: </a:t>
            </a:r>
          </a:p>
          <a:p>
            <a:pPr marL="342900" indent="-342900" algn="just">
              <a:lnSpc>
                <a:spcPts val="2320"/>
              </a:lnSpc>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Securities issued to finance environmentally friendly projects like renewable energy or sustainable transport.</a:t>
            </a:r>
          </a:p>
          <a:p>
            <a:pPr algn="ctr">
              <a:lnSpc>
                <a:spcPts val="2320"/>
              </a:lnSpc>
            </a:pPr>
            <a:r>
              <a:rPr lang="en-US" sz="2000" dirty="0">
                <a:solidFill>
                  <a:srgbClr val="FBF6F1"/>
                </a:solidFill>
                <a:latin typeface="Martel Bold"/>
              </a:rPr>
              <a:t> </a:t>
            </a:r>
          </a:p>
        </p:txBody>
      </p:sp>
      <p:sp>
        <p:nvSpPr>
          <p:cNvPr id="9" name="TextBox 9"/>
          <p:cNvSpPr txBox="1"/>
          <p:nvPr/>
        </p:nvSpPr>
        <p:spPr>
          <a:xfrm>
            <a:off x="4251820" y="5546371"/>
            <a:ext cx="6048071" cy="1179810"/>
          </a:xfrm>
          <a:prstGeom prst="rect">
            <a:avLst/>
          </a:prstGeom>
        </p:spPr>
        <p:txBody>
          <a:bodyPr lIns="0" tIns="0" rIns="0" bIns="0" rtlCol="0" anchor="t">
            <a:spAutoFit/>
          </a:bodyPr>
          <a:lstStyle/>
          <a:p>
            <a:pPr marL="342900" indent="-342900" algn="just">
              <a:lnSpc>
                <a:spcPts val="2320"/>
              </a:lnSpc>
              <a:buFont typeface="Arial" panose="020B0604020202020204" pitchFamily="34" charset="0"/>
              <a:buChar char="•"/>
            </a:pPr>
            <a:r>
              <a:rPr lang="en-US" sz="2000" b="1" u="sng" dirty="0">
                <a:solidFill>
                  <a:schemeClr val="bg1"/>
                </a:solidFill>
                <a:latin typeface="Arial" panose="020B0604020202020204" pitchFamily="34" charset="0"/>
                <a:cs typeface="Arial" panose="020B0604020202020204" pitchFamily="34" charset="0"/>
              </a:rPr>
              <a:t>Green Funds: </a:t>
            </a:r>
          </a:p>
          <a:p>
            <a:pPr marL="342900" indent="-342900" algn="just">
              <a:lnSpc>
                <a:spcPts val="2320"/>
              </a:lnSpc>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Investment funds that pool money to invest in green assets, such as renewable energy and sustainable infrastructure.</a:t>
            </a:r>
          </a:p>
        </p:txBody>
      </p:sp>
      <p:sp>
        <p:nvSpPr>
          <p:cNvPr id="10" name="TextBox 10"/>
          <p:cNvSpPr txBox="1"/>
          <p:nvPr/>
        </p:nvSpPr>
        <p:spPr>
          <a:xfrm>
            <a:off x="5434705" y="7248729"/>
            <a:ext cx="6048071" cy="1183016"/>
          </a:xfrm>
          <a:prstGeom prst="rect">
            <a:avLst/>
          </a:prstGeom>
        </p:spPr>
        <p:txBody>
          <a:bodyPr lIns="0" tIns="0" rIns="0" bIns="0" rtlCol="0" anchor="t">
            <a:spAutoFit/>
          </a:bodyPr>
          <a:lstStyle/>
          <a:p>
            <a:pPr marL="342900" indent="-342900" algn="just">
              <a:lnSpc>
                <a:spcPts val="2320"/>
              </a:lnSpc>
              <a:buFont typeface="Arial" panose="020B0604020202020204" pitchFamily="34" charset="0"/>
              <a:buChar char="•"/>
            </a:pPr>
            <a:r>
              <a:rPr lang="en-US" sz="2000" b="1" u="sng" dirty="0">
                <a:solidFill>
                  <a:schemeClr val="bg1"/>
                </a:solidFill>
                <a:latin typeface="Arial" panose="020B0604020202020204" pitchFamily="34" charset="0"/>
                <a:cs typeface="Arial" panose="020B0604020202020204" pitchFamily="34" charset="0"/>
              </a:rPr>
              <a:t>Green ETFs: </a:t>
            </a:r>
          </a:p>
          <a:p>
            <a:pPr marL="342900" indent="-342900" algn="just">
              <a:lnSpc>
                <a:spcPts val="2320"/>
              </a:lnSpc>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Exchange-traded funds that track stocks or indices focused on green investments.</a:t>
            </a:r>
          </a:p>
          <a:p>
            <a:pPr algn="ctr">
              <a:lnSpc>
                <a:spcPts val="2320"/>
              </a:lnSpc>
            </a:pPr>
            <a:r>
              <a:rPr lang="en-US" sz="2000" dirty="0">
                <a:solidFill>
                  <a:srgbClr val="FBF6F1"/>
                </a:solidFill>
                <a:latin typeface="Martel Bold"/>
              </a:rPr>
              <a:t> </a:t>
            </a:r>
          </a:p>
        </p:txBody>
      </p:sp>
      <p:sp>
        <p:nvSpPr>
          <p:cNvPr id="12" name="TextBox 12"/>
          <p:cNvSpPr txBox="1"/>
          <p:nvPr/>
        </p:nvSpPr>
        <p:spPr>
          <a:xfrm>
            <a:off x="7538522" y="8831547"/>
            <a:ext cx="6048071" cy="1477969"/>
          </a:xfrm>
          <a:prstGeom prst="rect">
            <a:avLst/>
          </a:prstGeom>
        </p:spPr>
        <p:txBody>
          <a:bodyPr lIns="0" tIns="0" rIns="0" bIns="0" rtlCol="0" anchor="t">
            <a:spAutoFit/>
          </a:bodyPr>
          <a:lstStyle/>
          <a:p>
            <a:pPr marL="342900" indent="-342900" algn="just">
              <a:lnSpc>
                <a:spcPts val="2320"/>
              </a:lnSpc>
              <a:buFont typeface="Arial" panose="020B0604020202020204" pitchFamily="34" charset="0"/>
              <a:buChar char="•"/>
            </a:pPr>
            <a:r>
              <a:rPr lang="en-US" sz="2000" b="1" u="sng" dirty="0">
                <a:solidFill>
                  <a:schemeClr val="bg1"/>
                </a:solidFill>
                <a:latin typeface="Arial" panose="020B0604020202020204" pitchFamily="34" charset="0"/>
                <a:cs typeface="Arial" panose="020B0604020202020204" pitchFamily="34" charset="0"/>
              </a:rPr>
              <a:t>Green Private Equity &amp; Venture Funds: </a:t>
            </a:r>
          </a:p>
          <a:p>
            <a:pPr marL="342900" indent="-342900" algn="just">
              <a:lnSpc>
                <a:spcPts val="2320"/>
              </a:lnSpc>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Provide capital to startups or companies engaged in sustainable projects or technologies.</a:t>
            </a:r>
          </a:p>
          <a:p>
            <a:pPr algn="ctr">
              <a:lnSpc>
                <a:spcPts val="2320"/>
              </a:lnSpc>
            </a:pPr>
            <a:r>
              <a:rPr lang="en-US" sz="2000" dirty="0">
                <a:solidFill>
                  <a:srgbClr val="FBF6F1"/>
                </a:solidFill>
                <a:latin typeface="Martel Bold"/>
              </a:rPr>
              <a:t> </a:t>
            </a:r>
          </a:p>
        </p:txBody>
      </p:sp>
      <p:sp>
        <p:nvSpPr>
          <p:cNvPr id="13" name="Freeform 13"/>
          <p:cNvSpPr/>
          <p:nvPr/>
        </p:nvSpPr>
        <p:spPr>
          <a:xfrm>
            <a:off x="13030200" y="3606840"/>
            <a:ext cx="4038600" cy="2679659"/>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3"/>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82CD121E-9D6C-55D7-EF0A-1C067D65EA36}"/>
              </a:ext>
            </a:extLst>
          </p:cNvPr>
          <p:cNvSpPr txBox="1"/>
          <p:nvPr/>
        </p:nvSpPr>
        <p:spPr>
          <a:xfrm>
            <a:off x="1981200" y="-26837"/>
            <a:ext cx="12509691" cy="1635063"/>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rPr>
              <a:t>Financial Tools “at the service’’ of green entrepreneurship </a:t>
            </a:r>
          </a:p>
        </p:txBody>
      </p:sp>
      <p:sp>
        <p:nvSpPr>
          <p:cNvPr id="3" name="TextBox 2">
            <a:extLst>
              <a:ext uri="{FF2B5EF4-FFF2-40B4-BE49-F238E27FC236}">
                <a16:creationId xmlns:a16="http://schemas.microsoft.com/office/drawing/2014/main" id="{00AFA7E2-B940-66D7-5303-B369F7BB6DD8}"/>
              </a:ext>
            </a:extLst>
          </p:cNvPr>
          <p:cNvSpPr txBox="1"/>
          <p:nvPr/>
        </p:nvSpPr>
        <p:spPr>
          <a:xfrm>
            <a:off x="381000" y="1578083"/>
            <a:ext cx="4183458" cy="523220"/>
          </a:xfrm>
          <a:prstGeom prst="rect">
            <a:avLst/>
          </a:prstGeom>
          <a:noFill/>
        </p:spPr>
        <p:txBody>
          <a:bodyPr wrap="square" rtlCol="0">
            <a:spAutoFit/>
          </a:bodyPr>
          <a:lstStyle/>
          <a:p>
            <a:r>
              <a:rPr lang="en-US" sz="2800" b="1" dirty="0">
                <a:solidFill>
                  <a:srgbClr val="1C7B3B"/>
                </a:solidFill>
                <a:latin typeface="Times New Roman" panose="02020603050405020304" pitchFamily="18" charset="0"/>
                <a:cs typeface="Times New Roman" panose="02020603050405020304" pitchFamily="18" charset="0"/>
              </a:rPr>
              <a:t>National Bank provides</a:t>
            </a:r>
            <a:r>
              <a:rPr lang="en-US" dirty="0"/>
              <a:t>:</a:t>
            </a:r>
            <a:endParaRPr lang="el-GR" dirty="0"/>
          </a:p>
        </p:txBody>
      </p:sp>
    </p:spTree>
    <p:extLst>
      <p:ext uri="{BB962C8B-B14F-4D97-AF65-F5344CB8AC3E}">
        <p14:creationId xmlns:p14="http://schemas.microsoft.com/office/powerpoint/2010/main" val="257833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3" name="TextBox 3"/>
          <p:cNvSpPr txBox="1"/>
          <p:nvPr/>
        </p:nvSpPr>
        <p:spPr>
          <a:xfrm>
            <a:off x="647698" y="1485900"/>
            <a:ext cx="16725902" cy="2333972"/>
          </a:xfrm>
          <a:prstGeom prst="rect">
            <a:avLst/>
          </a:prstGeom>
        </p:spPr>
        <p:txBody>
          <a:bodyPr wrap="square" lIns="0" tIns="0" rIns="0" bIns="0" rtlCol="0" anchor="t">
            <a:spAutoFit/>
          </a:bodyPr>
          <a:lstStyle/>
          <a:p>
            <a:pPr marL="342900" indent="-342900" algn="just">
              <a:lnSpc>
                <a:spcPts val="2564"/>
              </a:lnSpc>
              <a:buFont typeface="Wingdings" panose="05000000000000000000" pitchFamily="2" charset="2"/>
              <a:buChar char="q"/>
            </a:pPr>
            <a:r>
              <a:rPr lang="en-US" sz="2400" b="1" spc="113" dirty="0">
                <a:solidFill>
                  <a:srgbClr val="1C7B3B"/>
                </a:solidFill>
                <a:latin typeface="Arial" panose="020B0604020202020204" pitchFamily="34" charset="0"/>
                <a:cs typeface="Arial" panose="020B0604020202020204" pitchFamily="34" charset="0"/>
              </a:rPr>
              <a:t>Importance in Finance: </a:t>
            </a:r>
          </a:p>
          <a:p>
            <a:pPr algn="just">
              <a:lnSpc>
                <a:spcPts val="2564"/>
              </a:lnSpc>
            </a:pPr>
            <a:r>
              <a:rPr lang="en-US" sz="2400" spc="113" dirty="0">
                <a:solidFill>
                  <a:srgbClr val="2E2C2D"/>
                </a:solidFill>
                <a:latin typeface="Arial" panose="020B0604020202020204" pitchFamily="34" charset="0"/>
                <a:cs typeface="Arial" panose="020B0604020202020204" pitchFamily="34" charset="0"/>
              </a:rPr>
              <a:t>Increasing focus on sustainable finance due to its role in providing capital for environmentally and socially responsible investments.</a:t>
            </a:r>
          </a:p>
          <a:p>
            <a:pPr algn="just">
              <a:lnSpc>
                <a:spcPts val="2564"/>
              </a:lnSpc>
            </a:pPr>
            <a:endParaRPr lang="en-US" sz="2400" spc="113" dirty="0">
              <a:solidFill>
                <a:srgbClr val="2E2C2D"/>
              </a:solidFill>
              <a:latin typeface="Arial" panose="020B0604020202020204" pitchFamily="34" charset="0"/>
              <a:cs typeface="Arial" panose="020B0604020202020204" pitchFamily="34" charset="0"/>
            </a:endParaRPr>
          </a:p>
          <a:p>
            <a:pPr marL="342900" indent="-342900" algn="just">
              <a:lnSpc>
                <a:spcPts val="2564"/>
              </a:lnSpc>
              <a:buFont typeface="Wingdings" panose="05000000000000000000" pitchFamily="2" charset="2"/>
              <a:buChar char="q"/>
            </a:pPr>
            <a:r>
              <a:rPr lang="en-US" sz="2400" b="1" spc="113" dirty="0">
                <a:solidFill>
                  <a:srgbClr val="1C7B3B"/>
                </a:solidFill>
                <a:latin typeface="Arial" panose="020B0604020202020204" pitchFamily="34" charset="0"/>
                <a:cs typeface="Arial" panose="020B0604020202020204" pitchFamily="34" charset="0"/>
              </a:rPr>
              <a:t>ESG Financial Solutions: </a:t>
            </a:r>
          </a:p>
          <a:p>
            <a:pPr algn="just">
              <a:lnSpc>
                <a:spcPts val="2564"/>
              </a:lnSpc>
            </a:pPr>
            <a:r>
              <a:rPr lang="en-US" sz="2400" spc="113" dirty="0">
                <a:solidFill>
                  <a:srgbClr val="2E2C2D"/>
                </a:solidFill>
                <a:latin typeface="Arial" panose="020B0604020202020204" pitchFamily="34" charset="0"/>
                <a:cs typeface="Arial" panose="020B0604020202020204" pitchFamily="34" charset="0"/>
              </a:rPr>
              <a:t>Top asset managers and investment firms integrate Environmental, Social, and Governance (ESG) factors at every stage of the investment process.</a:t>
            </a:r>
          </a:p>
        </p:txBody>
      </p:sp>
      <p:sp>
        <p:nvSpPr>
          <p:cNvPr id="13" name="Freeform 13"/>
          <p:cNvSpPr/>
          <p:nvPr/>
        </p:nvSpPr>
        <p:spPr>
          <a:xfrm>
            <a:off x="6629400" y="3819872"/>
            <a:ext cx="3962400" cy="2057400"/>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3"/>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82CD121E-9D6C-55D7-EF0A-1C067D65EA36}"/>
              </a:ext>
            </a:extLst>
          </p:cNvPr>
          <p:cNvSpPr txBox="1"/>
          <p:nvPr/>
        </p:nvSpPr>
        <p:spPr>
          <a:xfrm>
            <a:off x="2819400" y="8048"/>
            <a:ext cx="10058399" cy="1635063"/>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rPr>
              <a:t>The EU’s Sustainable Finance Strategy</a:t>
            </a:r>
          </a:p>
        </p:txBody>
      </p:sp>
      <p:sp>
        <p:nvSpPr>
          <p:cNvPr id="17" name="TextBox 16">
            <a:extLst>
              <a:ext uri="{FF2B5EF4-FFF2-40B4-BE49-F238E27FC236}">
                <a16:creationId xmlns:a16="http://schemas.microsoft.com/office/drawing/2014/main" id="{3E56180F-66EA-99CC-CD56-C5E3EFC3F2BE}"/>
              </a:ext>
            </a:extLst>
          </p:cNvPr>
          <p:cNvSpPr txBox="1"/>
          <p:nvPr/>
        </p:nvSpPr>
        <p:spPr>
          <a:xfrm>
            <a:off x="381000" y="5132696"/>
            <a:ext cx="17754600" cy="4534575"/>
          </a:xfrm>
          <a:prstGeom prst="rect">
            <a:avLst/>
          </a:prstGeom>
          <a:noFill/>
        </p:spPr>
        <p:txBody>
          <a:bodyPr wrap="square">
            <a:spAutoFit/>
          </a:bodyPr>
          <a:lstStyle/>
          <a:p>
            <a:pPr marL="0" marR="0" lvl="0" indent="0" algn="just" defTabSz="914400" rtl="0" eaLnBrk="1" fontAlgn="auto" latinLnBrk="0" hangingPunct="1">
              <a:lnSpc>
                <a:spcPts val="2564"/>
              </a:lnSpc>
              <a:spcBef>
                <a:spcPts val="0"/>
              </a:spcBef>
              <a:spcAft>
                <a:spcPts val="0"/>
              </a:spcAft>
              <a:buClrTx/>
              <a:buSzTx/>
              <a:buFontTx/>
              <a:buNone/>
              <a:tabLst/>
              <a:defRPr/>
            </a:pPr>
            <a:endParaRPr kumimoji="0" lang="en-US" sz="2400" b="0" i="0" u="none" strike="noStrike" kern="1200" cap="none" spc="113" normalizeH="0" baseline="0" noProof="0" dirty="0">
              <a:ln>
                <a:noFill/>
              </a:ln>
              <a:solidFill>
                <a:srgbClr val="2E2C2D"/>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ts val="2564"/>
              </a:lnSpc>
              <a:spcBef>
                <a:spcPts val="0"/>
              </a:spcBef>
              <a:spcAft>
                <a:spcPts val="0"/>
              </a:spcAft>
              <a:buClrTx/>
              <a:buSzTx/>
              <a:buFont typeface="Wingdings" panose="05000000000000000000" pitchFamily="2" charset="2"/>
              <a:buChar char="q"/>
              <a:tabLst/>
              <a:defRPr/>
            </a:pPr>
            <a:r>
              <a:rPr kumimoji="0" lang="en-US" sz="2400" b="1" i="0" u="none" strike="noStrike" kern="1200" cap="none" spc="113" normalizeH="0" baseline="0" noProof="0" dirty="0">
                <a:ln>
                  <a:noFill/>
                </a:ln>
                <a:solidFill>
                  <a:srgbClr val="1C7B3B"/>
                </a:solidFill>
                <a:effectLst/>
                <a:uLnTx/>
                <a:uFillTx/>
                <a:latin typeface="Arial" panose="020B0604020202020204" pitchFamily="34" charset="0"/>
                <a:ea typeface="+mn-ea"/>
                <a:cs typeface="Arial" panose="020B0604020202020204" pitchFamily="34" charset="0"/>
              </a:rPr>
              <a:t>Key Definitions: </a:t>
            </a:r>
          </a:p>
          <a:p>
            <a:pPr marL="342900" marR="0" lvl="0" indent="-342900" algn="just" defTabSz="914400" rtl="0" eaLnBrk="1" fontAlgn="auto" latinLnBrk="0" hangingPunct="1">
              <a:lnSpc>
                <a:spcPts val="2564"/>
              </a:lnSpc>
              <a:spcBef>
                <a:spcPts val="0"/>
              </a:spcBef>
              <a:spcAft>
                <a:spcPts val="0"/>
              </a:spcAft>
              <a:buClrTx/>
              <a:buSzTx/>
              <a:buFont typeface="Arial" panose="020B0604020202020204" pitchFamily="34" charset="0"/>
              <a:buChar char="•"/>
              <a:tabLst/>
              <a:defRPr/>
            </a:pPr>
            <a:r>
              <a:rPr kumimoji="0" lang="en-US" sz="2400" b="1" i="0" u="none" strike="noStrike" kern="1200" cap="none" spc="113" normalizeH="0" baseline="0" noProof="0" dirty="0">
                <a:ln>
                  <a:noFill/>
                </a:ln>
                <a:solidFill>
                  <a:srgbClr val="1C7B3B"/>
                </a:solidFill>
                <a:effectLst/>
                <a:uLnTx/>
                <a:uFillTx/>
                <a:latin typeface="Arial" panose="020B0604020202020204" pitchFamily="34" charset="0"/>
                <a:ea typeface="+mn-ea"/>
                <a:cs typeface="Arial" panose="020B0604020202020204" pitchFamily="34" charset="0"/>
              </a:rPr>
              <a:t>Sustainable Finance:</a:t>
            </a:r>
          </a:p>
          <a:p>
            <a:pPr marL="0" marR="0" lvl="0" indent="0" algn="just" defTabSz="914400" rtl="0" eaLnBrk="1" fontAlgn="auto" latinLnBrk="0" hangingPunct="1">
              <a:lnSpc>
                <a:spcPts val="2564"/>
              </a:lnSpc>
              <a:spcBef>
                <a:spcPts val="0"/>
              </a:spcBef>
              <a:spcAft>
                <a:spcPts val="0"/>
              </a:spcAft>
              <a:buClrTx/>
              <a:buSzTx/>
              <a:buFontTx/>
              <a:buNone/>
              <a:tabLst/>
              <a:defRPr/>
            </a:pPr>
            <a:r>
              <a:rPr kumimoji="0" lang="en-US" sz="2400" b="0" i="0" u="none" strike="noStrike" kern="1200" cap="none" spc="113" normalizeH="0" baseline="0" noProof="0" dirty="0">
                <a:ln>
                  <a:noFill/>
                </a:ln>
                <a:solidFill>
                  <a:srgbClr val="2E2C2D"/>
                </a:solidFill>
                <a:effectLst/>
                <a:uLnTx/>
                <a:uFillTx/>
                <a:latin typeface="Arial" panose="020B0604020202020204" pitchFamily="34" charset="0"/>
                <a:ea typeface="+mn-ea"/>
                <a:cs typeface="Arial" panose="020B0604020202020204" pitchFamily="34" charset="0"/>
              </a:rPr>
              <a:t>Incorporates ESG factors in financial decisions, covering areas like pollution prevention, biodiversity, circular economy, and climate change. The EU’s Sustainable Finance Strategy</a:t>
            </a:r>
          </a:p>
          <a:p>
            <a:pPr marL="342900" marR="0" lvl="0" indent="-342900" algn="just" defTabSz="914400" rtl="0" eaLnBrk="1" fontAlgn="auto" latinLnBrk="0" hangingPunct="1">
              <a:lnSpc>
                <a:spcPts val="2564"/>
              </a:lnSpc>
              <a:spcBef>
                <a:spcPts val="0"/>
              </a:spcBef>
              <a:spcAft>
                <a:spcPts val="0"/>
              </a:spcAft>
              <a:buClrTx/>
              <a:buSzTx/>
              <a:buFont typeface="Arial" panose="020B0604020202020204" pitchFamily="34" charset="0"/>
              <a:buChar char="•"/>
              <a:tabLst/>
              <a:defRPr/>
            </a:pPr>
            <a:r>
              <a:rPr kumimoji="0" lang="en-US" sz="2400" b="1" i="0" u="none" strike="noStrike" kern="1200" cap="none" spc="113" normalizeH="0" baseline="0" noProof="0" dirty="0">
                <a:ln>
                  <a:noFill/>
                </a:ln>
                <a:solidFill>
                  <a:srgbClr val="1C7B3B"/>
                </a:solidFill>
                <a:effectLst/>
                <a:uLnTx/>
                <a:uFillTx/>
                <a:latin typeface="Arial" panose="020B0604020202020204" pitchFamily="34" charset="0"/>
                <a:ea typeface="+mn-ea"/>
                <a:cs typeface="Arial" panose="020B0604020202020204" pitchFamily="34" charset="0"/>
              </a:rPr>
              <a:t>Green Finance: </a:t>
            </a:r>
          </a:p>
          <a:p>
            <a:pPr marL="0" marR="0" lvl="0" indent="0" algn="just" defTabSz="914400" rtl="0" eaLnBrk="1" fontAlgn="auto" latinLnBrk="0" hangingPunct="1">
              <a:lnSpc>
                <a:spcPts val="2564"/>
              </a:lnSpc>
              <a:spcBef>
                <a:spcPts val="0"/>
              </a:spcBef>
              <a:spcAft>
                <a:spcPts val="0"/>
              </a:spcAft>
              <a:buClrTx/>
              <a:buSzTx/>
              <a:buFontTx/>
              <a:buNone/>
              <a:tabLst/>
              <a:defRPr/>
            </a:pPr>
            <a:r>
              <a:rPr kumimoji="0" lang="en-US" sz="2400" b="0" i="0" u="none" strike="noStrike" kern="1200" cap="none" spc="113" normalizeH="0" baseline="0" noProof="0" dirty="0">
                <a:ln>
                  <a:noFill/>
                </a:ln>
                <a:solidFill>
                  <a:srgbClr val="2E2C2D"/>
                </a:solidFill>
                <a:effectLst/>
                <a:uLnTx/>
                <a:uFillTx/>
                <a:latin typeface="Arial" panose="020B0604020202020204" pitchFamily="34" charset="0"/>
                <a:ea typeface="+mn-ea"/>
                <a:cs typeface="Arial" panose="020B0604020202020204" pitchFamily="34" charset="0"/>
              </a:rPr>
              <a:t>A subset of sustainable finance, focused on funding projects with positive environmental impacts, such as reducing greenhouse gas emissions and pollution.</a:t>
            </a:r>
          </a:p>
          <a:p>
            <a:pPr marL="342900" marR="0" lvl="0" indent="-342900" algn="just" defTabSz="914400" rtl="0" eaLnBrk="1" fontAlgn="auto" latinLnBrk="0" hangingPunct="1">
              <a:lnSpc>
                <a:spcPts val="2564"/>
              </a:lnSpc>
              <a:spcBef>
                <a:spcPts val="0"/>
              </a:spcBef>
              <a:spcAft>
                <a:spcPts val="0"/>
              </a:spcAft>
              <a:buClrTx/>
              <a:buSzTx/>
              <a:buFont typeface="Arial" panose="020B0604020202020204" pitchFamily="34" charset="0"/>
              <a:buChar char="•"/>
              <a:tabLst/>
              <a:defRPr/>
            </a:pPr>
            <a:r>
              <a:rPr kumimoji="0" lang="en-US" sz="2400" b="1" i="0" u="none" strike="noStrike" kern="1200" cap="none" spc="113" normalizeH="0" baseline="0" noProof="0" dirty="0">
                <a:ln>
                  <a:noFill/>
                </a:ln>
                <a:solidFill>
                  <a:srgbClr val="1C7B3B"/>
                </a:solidFill>
                <a:effectLst/>
                <a:uLnTx/>
                <a:uFillTx/>
                <a:latin typeface="Arial" panose="020B0604020202020204" pitchFamily="34" charset="0"/>
                <a:ea typeface="+mn-ea"/>
                <a:cs typeface="Arial" panose="020B0604020202020204" pitchFamily="34" charset="0"/>
              </a:rPr>
              <a:t>Climate Finance: </a:t>
            </a:r>
          </a:p>
          <a:p>
            <a:pPr marL="0" marR="0" lvl="0" indent="0" algn="just" defTabSz="914400" rtl="0" eaLnBrk="1" fontAlgn="auto" latinLnBrk="0" hangingPunct="1">
              <a:lnSpc>
                <a:spcPts val="2564"/>
              </a:lnSpc>
              <a:spcBef>
                <a:spcPts val="0"/>
              </a:spcBef>
              <a:spcAft>
                <a:spcPts val="0"/>
              </a:spcAft>
              <a:buClrTx/>
              <a:buSzTx/>
              <a:buFontTx/>
              <a:buNone/>
              <a:tabLst/>
              <a:defRPr/>
            </a:pPr>
            <a:r>
              <a:rPr kumimoji="0" lang="en-US" sz="2400" b="0" i="0" u="none" strike="noStrike" kern="1200" cap="none" spc="113" normalizeH="0" baseline="0" noProof="0" dirty="0">
                <a:ln>
                  <a:noFill/>
                </a:ln>
                <a:solidFill>
                  <a:srgbClr val="2E2C2D"/>
                </a:solidFill>
                <a:effectLst/>
                <a:uLnTx/>
                <a:uFillTx/>
                <a:latin typeface="Arial" panose="020B0604020202020204" pitchFamily="34" charset="0"/>
                <a:ea typeface="+mn-ea"/>
                <a:cs typeface="Arial" panose="020B0604020202020204" pitchFamily="34" charset="0"/>
              </a:rPr>
              <a:t>A subset of green finance, dedicated to funding initiatives for climate change adaptation and mitigation. </a:t>
            </a:r>
          </a:p>
          <a:p>
            <a:pPr marL="285750" indent="-285750" algn="just">
              <a:buFont typeface="Wingdings" panose="05000000000000000000" pitchFamily="2" charset="2"/>
              <a:buChar char="q"/>
            </a:pPr>
            <a:r>
              <a:rPr lang="en-US" sz="2400" b="1" dirty="0">
                <a:solidFill>
                  <a:srgbClr val="1C7B3B"/>
                </a:solidFill>
                <a:latin typeface="Arial" panose="020B0604020202020204" pitchFamily="34" charset="0"/>
                <a:cs typeface="Arial" panose="020B0604020202020204" pitchFamily="34" charset="0"/>
              </a:rPr>
              <a:t>Alignment with Policies:</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Taxonomy Regulation &amp; European Green Deal: Green finance definitions align with these frameworks.</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Green Finance Study Group of 20 : Provides a broader context for green finance, emphasizing global standards.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767</TotalTime>
  <Words>2421</Words>
  <Application>Microsoft Office PowerPoint</Application>
  <PresentationFormat>Προσαρμογή</PresentationFormat>
  <Paragraphs>326</Paragraphs>
  <Slides>23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Mng &amp; Coord Plan_Women Greener</dc:title>
  <dc:creator>OECON Group</dc:creator>
  <cp:lastModifiedBy>OECON Group</cp:lastModifiedBy>
  <cp:revision>18</cp:revision>
  <dcterms:created xsi:type="dcterms:W3CDTF">2006-08-16T00:00:00Z</dcterms:created>
  <dcterms:modified xsi:type="dcterms:W3CDTF">2024-10-24T07:55:33Z</dcterms:modified>
  <dc:identifier>DAF7dEt6gQ8</dc:identifier>
</cp:coreProperties>
</file>