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2" r:id="rId4"/>
    <p:sldId id="283" r:id="rId5"/>
    <p:sldId id="284" r:id="rId6"/>
    <p:sldId id="285" r:id="rId7"/>
    <p:sldId id="281" r:id="rId8"/>
    <p:sldId id="271" r:id="rId9"/>
    <p:sldId id="258" r:id="rId10"/>
    <p:sldId id="270" r:id="rId11"/>
    <p:sldId id="275" r:id="rId12"/>
    <p:sldId id="276" r:id="rId13"/>
    <p:sldId id="277" r:id="rId14"/>
    <p:sldId id="278" r:id="rId15"/>
    <p:sldId id="279" r:id="rId16"/>
    <p:sldId id="273" r:id="rId17"/>
    <p:sldId id="274" r:id="rId18"/>
    <p:sldId id="272" r:id="rId19"/>
    <p:sldId id="268" r:id="rId20"/>
  </p:sldIdLst>
  <p:sldSz cx="18288000" cy="10287000"/>
  <p:notesSz cx="6858000" cy="9144000"/>
  <p:embeddedFontLst>
    <p:embeddedFont>
      <p:font typeface="Calibri" pitchFamily="34" charset="0"/>
      <p:regular r:id="rId21"/>
      <p:bold r:id="rId22"/>
      <p:italic r:id="rId23"/>
      <p:boldItalic r:id="rId24"/>
    </p:embeddedFont>
    <p:embeddedFont>
      <p:font typeface="Martel Heavy" charset="-18"/>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B3B"/>
    <a:srgbClr val="FBF6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1574A-DDCE-4A22-88D0-E71070D0C001}" v="14" dt="2024-08-07T12:29:04.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Eleme" userId="9f4dfe1f-8c6f-44a5-8d88-cebe8bc87612" providerId="ADAL" clId="{8591574A-DDCE-4A22-88D0-E71070D0C001}"/>
    <pc:docChg chg="undo custSel modSld">
      <pc:chgData name="Jenny Eleme" userId="9f4dfe1f-8c6f-44a5-8d88-cebe8bc87612" providerId="ADAL" clId="{8591574A-DDCE-4A22-88D0-E71070D0C001}" dt="2024-08-07T12:33:02.584" v="125" actId="207"/>
      <pc:docMkLst>
        <pc:docMk/>
      </pc:docMkLst>
      <pc:sldChg chg="modSp mod">
        <pc:chgData name="Jenny Eleme" userId="9f4dfe1f-8c6f-44a5-8d88-cebe8bc87612" providerId="ADAL" clId="{8591574A-DDCE-4A22-88D0-E71070D0C001}" dt="2024-08-07T12:27:32.862" v="111" actId="1076"/>
        <pc:sldMkLst>
          <pc:docMk/>
          <pc:sldMk cId="0" sldId="256"/>
        </pc:sldMkLst>
        <pc:spChg chg="mod">
          <ac:chgData name="Jenny Eleme" userId="9f4dfe1f-8c6f-44a5-8d88-cebe8bc87612" providerId="ADAL" clId="{8591574A-DDCE-4A22-88D0-E71070D0C001}" dt="2024-08-07T12:27:20.073" v="110" actId="1076"/>
          <ac:spMkLst>
            <pc:docMk/>
            <pc:sldMk cId="0" sldId="256"/>
            <ac:spMk id="5" creationId="{00000000-0000-0000-0000-000000000000}"/>
          </ac:spMkLst>
        </pc:spChg>
        <pc:spChg chg="mod">
          <ac:chgData name="Jenny Eleme" userId="9f4dfe1f-8c6f-44a5-8d88-cebe8bc87612" providerId="ADAL" clId="{8591574A-DDCE-4A22-88D0-E71070D0C001}" dt="2024-08-07T12:26:57.468" v="106" actId="255"/>
          <ac:spMkLst>
            <pc:docMk/>
            <pc:sldMk cId="0" sldId="256"/>
            <ac:spMk id="10" creationId="{00000000-0000-0000-0000-000000000000}"/>
          </ac:spMkLst>
        </pc:spChg>
        <pc:spChg chg="mod">
          <ac:chgData name="Jenny Eleme" userId="9f4dfe1f-8c6f-44a5-8d88-cebe8bc87612" providerId="ADAL" clId="{8591574A-DDCE-4A22-88D0-E71070D0C001}" dt="2024-08-07T12:27:32.862" v="111" actId="1076"/>
          <ac:spMkLst>
            <pc:docMk/>
            <pc:sldMk cId="0" sldId="256"/>
            <ac:spMk id="11" creationId="{00000000-0000-0000-0000-000000000000}"/>
          </ac:spMkLst>
        </pc:spChg>
      </pc:sldChg>
      <pc:sldChg chg="addSp delSp modSp mod">
        <pc:chgData name="Jenny Eleme" userId="9f4dfe1f-8c6f-44a5-8d88-cebe8bc87612" providerId="ADAL" clId="{8591574A-DDCE-4A22-88D0-E71070D0C001}" dt="2024-08-07T12:19:23.677" v="48" actId="1076"/>
        <pc:sldMkLst>
          <pc:docMk/>
          <pc:sldMk cId="0" sldId="257"/>
        </pc:sldMkLst>
        <pc:spChg chg="del mod">
          <ac:chgData name="Jenny Eleme" userId="9f4dfe1f-8c6f-44a5-8d88-cebe8bc87612" providerId="ADAL" clId="{8591574A-DDCE-4A22-88D0-E71070D0C001}" dt="2024-08-07T12:19:19.526" v="46" actId="478"/>
          <ac:spMkLst>
            <pc:docMk/>
            <pc:sldMk cId="0" sldId="257"/>
            <ac:spMk id="8" creationId="{00000000-0000-0000-0000-000000000000}"/>
          </ac:spMkLst>
        </pc:spChg>
        <pc:spChg chg="mod">
          <ac:chgData name="Jenny Eleme" userId="9f4dfe1f-8c6f-44a5-8d88-cebe8bc87612" providerId="ADAL" clId="{8591574A-DDCE-4A22-88D0-E71070D0C001}" dt="2024-08-07T12:13:26.428" v="9" actId="255"/>
          <ac:spMkLst>
            <pc:docMk/>
            <pc:sldMk cId="0" sldId="257"/>
            <ac:spMk id="9" creationId="{00000000-0000-0000-0000-000000000000}"/>
          </ac:spMkLst>
        </pc:spChg>
        <pc:spChg chg="add mod">
          <ac:chgData name="Jenny Eleme" userId="9f4dfe1f-8c6f-44a5-8d88-cebe8bc87612" providerId="ADAL" clId="{8591574A-DDCE-4A22-88D0-E71070D0C001}" dt="2024-08-07T12:19:23.677" v="48" actId="1076"/>
          <ac:spMkLst>
            <pc:docMk/>
            <pc:sldMk cId="0" sldId="257"/>
            <ac:spMk id="10" creationId="{55EB14CB-F025-B4C3-8DD9-A9954CD1579D}"/>
          </ac:spMkLst>
        </pc:spChg>
      </pc:sldChg>
      <pc:sldChg chg="addSp delSp modSp mod">
        <pc:chgData name="Jenny Eleme" userId="9f4dfe1f-8c6f-44a5-8d88-cebe8bc87612" providerId="ADAL" clId="{8591574A-DDCE-4A22-88D0-E71070D0C001}" dt="2024-08-07T12:18:44.062" v="42" actId="1076"/>
        <pc:sldMkLst>
          <pc:docMk/>
          <pc:sldMk cId="0" sldId="258"/>
        </pc:sldMkLst>
        <pc:spChg chg="mod">
          <ac:chgData name="Jenny Eleme" userId="9f4dfe1f-8c6f-44a5-8d88-cebe8bc87612" providerId="ADAL" clId="{8591574A-DDCE-4A22-88D0-E71070D0C001}" dt="2024-08-07T12:14:06.875" v="13" actId="14100"/>
          <ac:spMkLst>
            <pc:docMk/>
            <pc:sldMk cId="0" sldId="258"/>
            <ac:spMk id="2" creationId="{00000000-0000-0000-0000-000000000000}"/>
          </ac:spMkLst>
        </pc:spChg>
        <pc:spChg chg="mod">
          <ac:chgData name="Jenny Eleme" userId="9f4dfe1f-8c6f-44a5-8d88-cebe8bc87612" providerId="ADAL" clId="{8591574A-DDCE-4A22-88D0-E71070D0C001}" dt="2024-08-07T12:15:01.494" v="19" actId="1076"/>
          <ac:spMkLst>
            <pc:docMk/>
            <pc:sldMk cId="0" sldId="258"/>
            <ac:spMk id="6" creationId="{00000000-0000-0000-0000-000000000000}"/>
          </ac:spMkLst>
        </pc:spChg>
        <pc:spChg chg="mod">
          <ac:chgData name="Jenny Eleme" userId="9f4dfe1f-8c6f-44a5-8d88-cebe8bc87612" providerId="ADAL" clId="{8591574A-DDCE-4A22-88D0-E71070D0C001}" dt="2024-08-07T12:14:56.316" v="18" actId="1076"/>
          <ac:spMkLst>
            <pc:docMk/>
            <pc:sldMk cId="0" sldId="258"/>
            <ac:spMk id="10" creationId="{00000000-0000-0000-0000-000000000000}"/>
          </ac:spMkLst>
        </pc:spChg>
        <pc:spChg chg="del">
          <ac:chgData name="Jenny Eleme" userId="9f4dfe1f-8c6f-44a5-8d88-cebe8bc87612" providerId="ADAL" clId="{8591574A-DDCE-4A22-88D0-E71070D0C001}" dt="2024-08-07T12:15:04.709" v="20" actId="478"/>
          <ac:spMkLst>
            <pc:docMk/>
            <pc:sldMk cId="0" sldId="258"/>
            <ac:spMk id="14" creationId="{00000000-0000-0000-0000-000000000000}"/>
          </ac:spMkLst>
        </pc:spChg>
        <pc:spChg chg="del">
          <ac:chgData name="Jenny Eleme" userId="9f4dfe1f-8c6f-44a5-8d88-cebe8bc87612" providerId="ADAL" clId="{8591574A-DDCE-4A22-88D0-E71070D0C001}" dt="2024-08-07T12:15:10.357" v="23" actId="478"/>
          <ac:spMkLst>
            <pc:docMk/>
            <pc:sldMk cId="0" sldId="258"/>
            <ac:spMk id="18" creationId="{00000000-0000-0000-0000-000000000000}"/>
          </ac:spMkLst>
        </pc:spChg>
        <pc:spChg chg="del">
          <ac:chgData name="Jenny Eleme" userId="9f4dfe1f-8c6f-44a5-8d88-cebe8bc87612" providerId="ADAL" clId="{8591574A-DDCE-4A22-88D0-E71070D0C001}" dt="2024-08-07T12:15:08.600" v="22" actId="478"/>
          <ac:spMkLst>
            <pc:docMk/>
            <pc:sldMk cId="0" sldId="258"/>
            <ac:spMk id="22" creationId="{00000000-0000-0000-0000-000000000000}"/>
          </ac:spMkLst>
        </pc:spChg>
        <pc:spChg chg="del">
          <ac:chgData name="Jenny Eleme" userId="9f4dfe1f-8c6f-44a5-8d88-cebe8bc87612" providerId="ADAL" clId="{8591574A-DDCE-4A22-88D0-E71070D0C001}" dt="2024-08-07T12:15:06.687" v="21" actId="478"/>
          <ac:spMkLst>
            <pc:docMk/>
            <pc:sldMk cId="0" sldId="258"/>
            <ac:spMk id="26" creationId="{00000000-0000-0000-0000-000000000000}"/>
          </ac:spMkLst>
        </pc:spChg>
        <pc:spChg chg="add mod">
          <ac:chgData name="Jenny Eleme" userId="9f4dfe1f-8c6f-44a5-8d88-cebe8bc87612" providerId="ADAL" clId="{8591574A-DDCE-4A22-88D0-E71070D0C001}" dt="2024-08-07T12:15:26.592" v="27" actId="1076"/>
          <ac:spMkLst>
            <pc:docMk/>
            <pc:sldMk cId="0" sldId="258"/>
            <ac:spMk id="27" creationId="{C795BFE7-C733-AA5C-6768-346F99E0F603}"/>
          </ac:spMkLst>
        </pc:spChg>
        <pc:spChg chg="add mod">
          <ac:chgData name="Jenny Eleme" userId="9f4dfe1f-8c6f-44a5-8d88-cebe8bc87612" providerId="ADAL" clId="{8591574A-DDCE-4A22-88D0-E71070D0C001}" dt="2024-08-07T12:15:57.295" v="31" actId="1076"/>
          <ac:spMkLst>
            <pc:docMk/>
            <pc:sldMk cId="0" sldId="258"/>
            <ac:spMk id="28" creationId="{26EBF3F0-1BC5-99FE-383B-D0F687D12CE1}"/>
          </ac:spMkLst>
        </pc:spChg>
        <pc:spChg chg="add mod">
          <ac:chgData name="Jenny Eleme" userId="9f4dfe1f-8c6f-44a5-8d88-cebe8bc87612" providerId="ADAL" clId="{8591574A-DDCE-4A22-88D0-E71070D0C001}" dt="2024-08-07T12:16:21.362" v="38" actId="1076"/>
          <ac:spMkLst>
            <pc:docMk/>
            <pc:sldMk cId="0" sldId="258"/>
            <ac:spMk id="29" creationId="{7B954C40-6F29-80E7-E9CB-280C66A10996}"/>
          </ac:spMkLst>
        </pc:spChg>
        <pc:spChg chg="add mod">
          <ac:chgData name="Jenny Eleme" userId="9f4dfe1f-8c6f-44a5-8d88-cebe8bc87612" providerId="ADAL" clId="{8591574A-DDCE-4A22-88D0-E71070D0C001}" dt="2024-08-07T12:18:44.062" v="42" actId="1076"/>
          <ac:spMkLst>
            <pc:docMk/>
            <pc:sldMk cId="0" sldId="258"/>
            <ac:spMk id="31" creationId="{938F4F49-3401-611E-7C70-12DF1DC8DE04}"/>
          </ac:spMkLst>
        </pc:spChg>
        <pc:grpChg chg="mod">
          <ac:chgData name="Jenny Eleme" userId="9f4dfe1f-8c6f-44a5-8d88-cebe8bc87612" providerId="ADAL" clId="{8591574A-DDCE-4A22-88D0-E71070D0C001}" dt="2024-08-07T12:15:19.344" v="26" actId="1076"/>
          <ac:grpSpMkLst>
            <pc:docMk/>
            <pc:sldMk cId="0" sldId="258"/>
            <ac:grpSpMk id="7" creationId="{00000000-0000-0000-0000-000000000000}"/>
          </ac:grpSpMkLst>
        </pc:grpChg>
        <pc:grpChg chg="mod">
          <ac:chgData name="Jenny Eleme" userId="9f4dfe1f-8c6f-44a5-8d88-cebe8bc87612" providerId="ADAL" clId="{8591574A-DDCE-4A22-88D0-E71070D0C001}" dt="2024-08-07T12:16:03.628" v="34" actId="1076"/>
          <ac:grpSpMkLst>
            <pc:docMk/>
            <pc:sldMk cId="0" sldId="258"/>
            <ac:grpSpMk id="11" creationId="{00000000-0000-0000-0000-000000000000}"/>
          </ac:grpSpMkLst>
        </pc:grpChg>
        <pc:grpChg chg="mod">
          <ac:chgData name="Jenny Eleme" userId="9f4dfe1f-8c6f-44a5-8d88-cebe8bc87612" providerId="ADAL" clId="{8591574A-DDCE-4A22-88D0-E71070D0C001}" dt="2024-08-07T12:16:15.546" v="36" actId="1076"/>
          <ac:grpSpMkLst>
            <pc:docMk/>
            <pc:sldMk cId="0" sldId="258"/>
            <ac:grpSpMk id="19" creationId="{00000000-0000-0000-0000-000000000000}"/>
          </ac:grpSpMkLst>
        </pc:grpChg>
        <pc:grpChg chg="mod">
          <ac:chgData name="Jenny Eleme" userId="9f4dfe1f-8c6f-44a5-8d88-cebe8bc87612" providerId="ADAL" clId="{8591574A-DDCE-4A22-88D0-E71070D0C001}" dt="2024-08-07T12:16:25.958" v="39" actId="1076"/>
          <ac:grpSpMkLst>
            <pc:docMk/>
            <pc:sldMk cId="0" sldId="258"/>
            <ac:grpSpMk id="23" creationId="{00000000-0000-0000-0000-000000000000}"/>
          </ac:grpSpMkLst>
        </pc:grpChg>
      </pc:sldChg>
      <pc:sldChg chg="addSp delSp modSp mod">
        <pc:chgData name="Jenny Eleme" userId="9f4dfe1f-8c6f-44a5-8d88-cebe8bc87612" providerId="ADAL" clId="{8591574A-DDCE-4A22-88D0-E71070D0C001}" dt="2024-08-07T12:20:03.941" v="56" actId="478"/>
        <pc:sldMkLst>
          <pc:docMk/>
          <pc:sldMk cId="0" sldId="260"/>
        </pc:sldMkLst>
        <pc:spChg chg="del mod">
          <ac:chgData name="Jenny Eleme" userId="9f4dfe1f-8c6f-44a5-8d88-cebe8bc87612" providerId="ADAL" clId="{8591574A-DDCE-4A22-88D0-E71070D0C001}" dt="2024-08-07T12:19:29.228" v="49" actId="478"/>
          <ac:spMkLst>
            <pc:docMk/>
            <pc:sldMk cId="0" sldId="260"/>
            <ac:spMk id="2" creationId="{00000000-0000-0000-0000-000000000000}"/>
          </ac:spMkLst>
        </pc:spChg>
        <pc:spChg chg="del mod">
          <ac:chgData name="Jenny Eleme" userId="9f4dfe1f-8c6f-44a5-8d88-cebe8bc87612" providerId="ADAL" clId="{8591574A-DDCE-4A22-88D0-E71070D0C001}" dt="2024-08-07T12:19:55" v="53" actId="478"/>
          <ac:spMkLst>
            <pc:docMk/>
            <pc:sldMk cId="0" sldId="260"/>
            <ac:spMk id="6" creationId="{00000000-0000-0000-0000-000000000000}"/>
          </ac:spMkLst>
        </pc:spChg>
        <pc:spChg chg="del">
          <ac:chgData name="Jenny Eleme" userId="9f4dfe1f-8c6f-44a5-8d88-cebe8bc87612" providerId="ADAL" clId="{8591574A-DDCE-4A22-88D0-E71070D0C001}" dt="2024-08-07T12:19:57.899" v="54" actId="478"/>
          <ac:spMkLst>
            <pc:docMk/>
            <pc:sldMk cId="0" sldId="260"/>
            <ac:spMk id="7" creationId="{00000000-0000-0000-0000-000000000000}"/>
          </ac:spMkLst>
        </pc:spChg>
        <pc:spChg chg="del">
          <ac:chgData name="Jenny Eleme" userId="9f4dfe1f-8c6f-44a5-8d88-cebe8bc87612" providerId="ADAL" clId="{8591574A-DDCE-4A22-88D0-E71070D0C001}" dt="2024-08-07T12:20:00.990" v="55" actId="478"/>
          <ac:spMkLst>
            <pc:docMk/>
            <pc:sldMk cId="0" sldId="260"/>
            <ac:spMk id="11" creationId="{00000000-0000-0000-0000-000000000000}"/>
          </ac:spMkLst>
        </pc:spChg>
        <pc:spChg chg="del">
          <ac:chgData name="Jenny Eleme" userId="9f4dfe1f-8c6f-44a5-8d88-cebe8bc87612" providerId="ADAL" clId="{8591574A-DDCE-4A22-88D0-E71070D0C001}" dt="2024-08-07T12:20:03.941" v="56" actId="478"/>
          <ac:spMkLst>
            <pc:docMk/>
            <pc:sldMk cId="0" sldId="260"/>
            <ac:spMk id="12" creationId="{00000000-0000-0000-0000-000000000000}"/>
          </ac:spMkLst>
        </pc:spChg>
        <pc:spChg chg="add mod">
          <ac:chgData name="Jenny Eleme" userId="9f4dfe1f-8c6f-44a5-8d88-cebe8bc87612" providerId="ADAL" clId="{8591574A-DDCE-4A22-88D0-E71070D0C001}" dt="2024-08-07T12:19:37.435" v="51" actId="207"/>
          <ac:spMkLst>
            <pc:docMk/>
            <pc:sldMk cId="0" sldId="260"/>
            <ac:spMk id="14" creationId="{28323243-7E0B-7940-6DAF-5EE21679AB56}"/>
          </ac:spMkLst>
        </pc:spChg>
      </pc:sldChg>
      <pc:sldChg chg="addSp delSp modSp mod">
        <pc:chgData name="Jenny Eleme" userId="9f4dfe1f-8c6f-44a5-8d88-cebe8bc87612" providerId="ADAL" clId="{8591574A-DDCE-4A22-88D0-E71070D0C001}" dt="2024-08-07T12:21:58.117" v="76" actId="255"/>
        <pc:sldMkLst>
          <pc:docMk/>
          <pc:sldMk cId="0" sldId="263"/>
        </pc:sldMkLst>
        <pc:spChg chg="del">
          <ac:chgData name="Jenny Eleme" userId="9f4dfe1f-8c6f-44a5-8d88-cebe8bc87612" providerId="ADAL" clId="{8591574A-DDCE-4A22-88D0-E71070D0C001}" dt="2024-08-07T12:21:27.631" v="69" actId="478"/>
          <ac:spMkLst>
            <pc:docMk/>
            <pc:sldMk cId="0" sldId="263"/>
            <ac:spMk id="2" creationId="{00000000-0000-0000-0000-000000000000}"/>
          </ac:spMkLst>
        </pc:spChg>
        <pc:spChg chg="mod">
          <ac:chgData name="Jenny Eleme" userId="9f4dfe1f-8c6f-44a5-8d88-cebe8bc87612" providerId="ADAL" clId="{8591574A-DDCE-4A22-88D0-E71070D0C001}" dt="2024-08-07T12:21:53.051" v="75" actId="255"/>
          <ac:spMkLst>
            <pc:docMk/>
            <pc:sldMk cId="0" sldId="263"/>
            <ac:spMk id="3" creationId="{00000000-0000-0000-0000-000000000000}"/>
          </ac:spMkLst>
        </pc:spChg>
        <pc:spChg chg="mod">
          <ac:chgData name="Jenny Eleme" userId="9f4dfe1f-8c6f-44a5-8d88-cebe8bc87612" providerId="ADAL" clId="{8591574A-DDCE-4A22-88D0-E71070D0C001}" dt="2024-08-07T12:21:58.117" v="76" actId="255"/>
          <ac:spMkLst>
            <pc:docMk/>
            <pc:sldMk cId="0" sldId="263"/>
            <ac:spMk id="11" creationId="{00000000-0000-0000-0000-000000000000}"/>
          </ac:spMkLst>
        </pc:spChg>
        <pc:spChg chg="add mod">
          <ac:chgData name="Jenny Eleme" userId="9f4dfe1f-8c6f-44a5-8d88-cebe8bc87612" providerId="ADAL" clId="{8591574A-DDCE-4A22-88D0-E71070D0C001}" dt="2024-08-07T12:21:33.362" v="72" actId="14100"/>
          <ac:spMkLst>
            <pc:docMk/>
            <pc:sldMk cId="0" sldId="263"/>
            <ac:spMk id="14" creationId="{82CD121E-9D6C-55D7-EF0A-1C067D65EA36}"/>
          </ac:spMkLst>
        </pc:spChg>
      </pc:sldChg>
      <pc:sldChg chg="addSp delSp modSp mod">
        <pc:chgData name="Jenny Eleme" userId="9f4dfe1f-8c6f-44a5-8d88-cebe8bc87612" providerId="ADAL" clId="{8591574A-DDCE-4A22-88D0-E71070D0C001}" dt="2024-08-07T12:21:11.840" v="68" actId="1076"/>
        <pc:sldMkLst>
          <pc:docMk/>
          <pc:sldMk cId="0" sldId="264"/>
        </pc:sldMkLst>
        <pc:spChg chg="mod">
          <ac:chgData name="Jenny Eleme" userId="9f4dfe1f-8c6f-44a5-8d88-cebe8bc87612" providerId="ADAL" clId="{8591574A-DDCE-4A22-88D0-E71070D0C001}" dt="2024-08-07T12:20:48.691" v="63" actId="2711"/>
          <ac:spMkLst>
            <pc:docMk/>
            <pc:sldMk cId="0" sldId="264"/>
            <ac:spMk id="5" creationId="{00000000-0000-0000-0000-000000000000}"/>
          </ac:spMkLst>
        </pc:spChg>
        <pc:spChg chg="del">
          <ac:chgData name="Jenny Eleme" userId="9f4dfe1f-8c6f-44a5-8d88-cebe8bc87612" providerId="ADAL" clId="{8591574A-DDCE-4A22-88D0-E71070D0C001}" dt="2024-08-07T12:20:28.724" v="58" actId="478"/>
          <ac:spMkLst>
            <pc:docMk/>
            <pc:sldMk cId="0" sldId="264"/>
            <ac:spMk id="11" creationId="{00000000-0000-0000-0000-000000000000}"/>
          </ac:spMkLst>
        </pc:spChg>
        <pc:spChg chg="del">
          <ac:chgData name="Jenny Eleme" userId="9f4dfe1f-8c6f-44a5-8d88-cebe8bc87612" providerId="ADAL" clId="{8591574A-DDCE-4A22-88D0-E71070D0C001}" dt="2024-08-07T12:20:54.915" v="64" actId="478"/>
          <ac:spMkLst>
            <pc:docMk/>
            <pc:sldMk cId="0" sldId="264"/>
            <ac:spMk id="12" creationId="{00000000-0000-0000-0000-000000000000}"/>
          </ac:spMkLst>
        </pc:spChg>
        <pc:spChg chg="add mod">
          <ac:chgData name="Jenny Eleme" userId="9f4dfe1f-8c6f-44a5-8d88-cebe8bc87612" providerId="ADAL" clId="{8591574A-DDCE-4A22-88D0-E71070D0C001}" dt="2024-08-07T12:20:34.680" v="61" actId="14100"/>
          <ac:spMkLst>
            <pc:docMk/>
            <pc:sldMk cId="0" sldId="264"/>
            <ac:spMk id="19" creationId="{E8619EBB-4FC3-6077-43D5-BEEBE077B5F1}"/>
          </ac:spMkLst>
        </pc:spChg>
        <pc:spChg chg="add mod">
          <ac:chgData name="Jenny Eleme" userId="9f4dfe1f-8c6f-44a5-8d88-cebe8bc87612" providerId="ADAL" clId="{8591574A-DDCE-4A22-88D0-E71070D0C001}" dt="2024-08-07T12:21:11.194" v="67" actId="14100"/>
          <ac:spMkLst>
            <pc:docMk/>
            <pc:sldMk cId="0" sldId="264"/>
            <ac:spMk id="20" creationId="{15896194-8014-F02E-F9AD-CD31231CF160}"/>
          </ac:spMkLst>
        </pc:spChg>
        <pc:grpChg chg="mod">
          <ac:chgData name="Jenny Eleme" userId="9f4dfe1f-8c6f-44a5-8d88-cebe8bc87612" providerId="ADAL" clId="{8591574A-DDCE-4A22-88D0-E71070D0C001}" dt="2024-08-07T12:21:11.840" v="68" actId="1076"/>
          <ac:grpSpMkLst>
            <pc:docMk/>
            <pc:sldMk cId="0" sldId="264"/>
            <ac:grpSpMk id="6" creationId="{00000000-0000-0000-0000-000000000000}"/>
          </ac:grpSpMkLst>
        </pc:grpChg>
      </pc:sldChg>
      <pc:sldChg chg="addSp delSp modSp mod">
        <pc:chgData name="Jenny Eleme" userId="9f4dfe1f-8c6f-44a5-8d88-cebe8bc87612" providerId="ADAL" clId="{8591574A-DDCE-4A22-88D0-E71070D0C001}" dt="2024-08-07T12:33:02.584" v="125" actId="207"/>
        <pc:sldMkLst>
          <pc:docMk/>
          <pc:sldMk cId="0" sldId="268"/>
        </pc:sldMkLst>
        <pc:spChg chg="del">
          <ac:chgData name="Jenny Eleme" userId="9f4dfe1f-8c6f-44a5-8d88-cebe8bc87612" providerId="ADAL" clId="{8591574A-DDCE-4A22-88D0-E71070D0C001}" dt="2024-08-07T12:20:12.047" v="57" actId="478"/>
          <ac:spMkLst>
            <pc:docMk/>
            <pc:sldMk cId="0" sldId="268"/>
            <ac:spMk id="5" creationId="{00000000-0000-0000-0000-000000000000}"/>
          </ac:spMkLst>
        </pc:spChg>
        <pc:spChg chg="add mod">
          <ac:chgData name="Jenny Eleme" userId="9f4dfe1f-8c6f-44a5-8d88-cebe8bc87612" providerId="ADAL" clId="{8591574A-DDCE-4A22-88D0-E71070D0C001}" dt="2024-08-07T12:33:02.584" v="125" actId="207"/>
          <ac:spMkLst>
            <pc:docMk/>
            <pc:sldMk cId="0" sldId="268"/>
            <ac:spMk id="5" creationId="{3726CDDC-C694-23D1-F177-2F2AFBDF5372}"/>
          </ac:spMkLst>
        </pc:spChg>
        <pc:spChg chg="mod">
          <ac:chgData name="Jenny Eleme" userId="9f4dfe1f-8c6f-44a5-8d88-cebe8bc87612" providerId="ADAL" clId="{8591574A-DDCE-4A22-88D0-E71070D0C001}" dt="2024-08-07T12:22:45.922" v="87" actId="122"/>
          <ac:spMkLst>
            <pc:docMk/>
            <pc:sldMk cId="0" sldId="268"/>
            <ac:spMk id="6" creationId="{00000000-0000-0000-0000-000000000000}"/>
          </ac:spMkLst>
        </pc:spChg>
        <pc:spChg chg="mod">
          <ac:chgData name="Jenny Eleme" userId="9f4dfe1f-8c6f-44a5-8d88-cebe8bc87612" providerId="ADAL" clId="{8591574A-DDCE-4A22-88D0-E71070D0C001}" dt="2024-08-07T12:28:58.090" v="117" actId="1076"/>
          <ac:spMkLst>
            <pc:docMk/>
            <pc:sldMk cId="0" sldId="268"/>
            <ac:spMk id="7" creationId="{00000000-0000-0000-0000-000000000000}"/>
          </ac:spMkLst>
        </pc:spChg>
        <pc:spChg chg="add mod">
          <ac:chgData name="Jenny Eleme" userId="9f4dfe1f-8c6f-44a5-8d88-cebe8bc87612" providerId="ADAL" clId="{8591574A-DDCE-4A22-88D0-E71070D0C001}" dt="2024-08-07T12:26:22.760" v="105" actId="1076"/>
          <ac:spMkLst>
            <pc:docMk/>
            <pc:sldMk cId="0" sldId="268"/>
            <ac:spMk id="8" creationId="{BA64940B-4884-D6A3-9ED0-BA3B087724F4}"/>
          </ac:spMkLst>
        </pc:spChg>
        <pc:spChg chg="add mod">
          <ac:chgData name="Jenny Eleme" userId="9f4dfe1f-8c6f-44a5-8d88-cebe8bc87612" providerId="ADAL" clId="{8591574A-DDCE-4A22-88D0-E71070D0C001}" dt="2024-08-07T12:26:14.092" v="103" actId="113"/>
          <ac:spMkLst>
            <pc:docMk/>
            <pc:sldMk cId="0" sldId="268"/>
            <ac:spMk id="9" creationId="{091F88CE-57F4-9C0F-BB8D-B8AFCD8E5C92}"/>
          </ac:spMkLst>
        </pc:spChg>
        <pc:grpChg chg="mod">
          <ac:chgData name="Jenny Eleme" userId="9f4dfe1f-8c6f-44a5-8d88-cebe8bc87612" providerId="ADAL" clId="{8591574A-DDCE-4A22-88D0-E71070D0C001}" dt="2024-08-07T12:22:21.899" v="80" actId="14100"/>
          <ac:grpSpMkLst>
            <pc:docMk/>
            <pc:sldMk cId="0" sldId="268"/>
            <ac:grpSpMk id="2" creationId="{00000000-0000-0000-0000-000000000000}"/>
          </ac:grpSpMkLst>
        </pc:grpChg>
      </pc:sldChg>
    </pc:docChg>
  </pc:docChgLst>
  <pc:docChgLst>
    <pc:chgData name="Jenny Eleme" userId="9f4dfe1f-8c6f-44a5-8d88-cebe8bc87612" providerId="ADAL" clId="{4DB0CEE8-7474-4656-996F-95984D6B3C71}"/>
    <pc:docChg chg="custSel delSld modSld sldOrd">
      <pc:chgData name="Jenny Eleme" userId="9f4dfe1f-8c6f-44a5-8d88-cebe8bc87612" providerId="ADAL" clId="{4DB0CEE8-7474-4656-996F-95984D6B3C71}" dt="2024-05-08T08:44:47.994" v="321"/>
      <pc:docMkLst>
        <pc:docMk/>
      </pc:docMkLst>
      <pc:sldChg chg="modSp mod">
        <pc:chgData name="Jenny Eleme" userId="9f4dfe1f-8c6f-44a5-8d88-cebe8bc87612" providerId="ADAL" clId="{4DB0CEE8-7474-4656-996F-95984D6B3C71}" dt="2024-05-08T08:39:08.098" v="4" actId="20577"/>
        <pc:sldMkLst>
          <pc:docMk/>
          <pc:sldMk cId="0" sldId="256"/>
        </pc:sldMkLst>
        <pc:spChg chg="mod">
          <ac:chgData name="Jenny Eleme" userId="9f4dfe1f-8c6f-44a5-8d88-cebe8bc87612" providerId="ADAL" clId="{4DB0CEE8-7474-4656-996F-95984D6B3C71}" dt="2024-05-08T08:39:08.098" v="4" actId="20577"/>
          <ac:spMkLst>
            <pc:docMk/>
            <pc:sldMk cId="0" sldId="256"/>
            <ac:spMk id="10" creationId="{00000000-0000-0000-0000-000000000000}"/>
          </ac:spMkLst>
        </pc:spChg>
      </pc:sldChg>
      <pc:sldChg chg="modSp mod">
        <pc:chgData name="Jenny Eleme" userId="9f4dfe1f-8c6f-44a5-8d88-cebe8bc87612" providerId="ADAL" clId="{4DB0CEE8-7474-4656-996F-95984D6B3C71}" dt="2024-05-08T08:39:33.916" v="29" actId="20577"/>
        <pc:sldMkLst>
          <pc:docMk/>
          <pc:sldMk cId="0" sldId="257"/>
        </pc:sldMkLst>
        <pc:spChg chg="mod">
          <ac:chgData name="Jenny Eleme" userId="9f4dfe1f-8c6f-44a5-8d88-cebe8bc87612" providerId="ADAL" clId="{4DB0CEE8-7474-4656-996F-95984D6B3C71}" dt="2024-05-08T08:39:33.916" v="29" actId="20577"/>
          <ac:spMkLst>
            <pc:docMk/>
            <pc:sldMk cId="0" sldId="257"/>
            <ac:spMk id="8" creationId="{00000000-0000-0000-0000-000000000000}"/>
          </ac:spMkLst>
        </pc:spChg>
        <pc:spChg chg="mod">
          <ac:chgData name="Jenny Eleme" userId="9f4dfe1f-8c6f-44a5-8d88-cebe8bc87612" providerId="ADAL" clId="{4DB0CEE8-7474-4656-996F-95984D6B3C71}" dt="2024-05-08T08:39:26.103" v="24" actId="20577"/>
          <ac:spMkLst>
            <pc:docMk/>
            <pc:sldMk cId="0" sldId="257"/>
            <ac:spMk id="9" creationId="{00000000-0000-0000-0000-000000000000}"/>
          </ac:spMkLst>
        </pc:spChg>
      </pc:sldChg>
      <pc:sldChg chg="delSp modSp mod">
        <pc:chgData name="Jenny Eleme" userId="9f4dfe1f-8c6f-44a5-8d88-cebe8bc87612" providerId="ADAL" clId="{4DB0CEE8-7474-4656-996F-95984D6B3C71}" dt="2024-05-08T08:40:25.485" v="61" actId="478"/>
        <pc:sldMkLst>
          <pc:docMk/>
          <pc:sldMk cId="0" sldId="258"/>
        </pc:sldMkLst>
        <pc:spChg chg="mod">
          <ac:chgData name="Jenny Eleme" userId="9f4dfe1f-8c6f-44a5-8d88-cebe8bc87612" providerId="ADAL" clId="{4DB0CEE8-7474-4656-996F-95984D6B3C71}" dt="2024-05-08T08:39:41.946" v="34" actId="20577"/>
          <ac:spMkLst>
            <pc:docMk/>
            <pc:sldMk cId="0" sldId="258"/>
            <ac:spMk id="2" creationId="{00000000-0000-0000-0000-000000000000}"/>
          </ac:spMkLst>
        </pc:spChg>
        <pc:spChg chg="mod">
          <ac:chgData name="Jenny Eleme" userId="9f4dfe1f-8c6f-44a5-8d88-cebe8bc87612" providerId="ADAL" clId="{4DB0CEE8-7474-4656-996F-95984D6B3C71}" dt="2024-05-08T08:39:54.029" v="51" actId="20577"/>
          <ac:spMkLst>
            <pc:docMk/>
            <pc:sldMk cId="0" sldId="258"/>
            <ac:spMk id="6" creationId="{00000000-0000-0000-0000-000000000000}"/>
          </ac:spMkLst>
        </pc:spChg>
        <pc:spChg chg="mod">
          <ac:chgData name="Jenny Eleme" userId="9f4dfe1f-8c6f-44a5-8d88-cebe8bc87612" providerId="ADAL" clId="{4DB0CEE8-7474-4656-996F-95984D6B3C71}" dt="2024-05-08T08:40:03.945" v="52"/>
          <ac:spMkLst>
            <pc:docMk/>
            <pc:sldMk cId="0" sldId="258"/>
            <ac:spMk id="10" creationId="{00000000-0000-0000-0000-000000000000}"/>
          </ac:spMkLst>
        </pc:spChg>
        <pc:spChg chg="mod">
          <ac:chgData name="Jenny Eleme" userId="9f4dfe1f-8c6f-44a5-8d88-cebe8bc87612" providerId="ADAL" clId="{4DB0CEE8-7474-4656-996F-95984D6B3C71}" dt="2024-05-08T08:40:06.850" v="53"/>
          <ac:spMkLst>
            <pc:docMk/>
            <pc:sldMk cId="0" sldId="258"/>
            <ac:spMk id="14" creationId="{00000000-0000-0000-0000-000000000000}"/>
          </ac:spMkLst>
        </pc:spChg>
        <pc:spChg chg="mod">
          <ac:chgData name="Jenny Eleme" userId="9f4dfe1f-8c6f-44a5-8d88-cebe8bc87612" providerId="ADAL" clId="{4DB0CEE8-7474-4656-996F-95984D6B3C71}" dt="2024-05-08T08:40:09.978" v="54"/>
          <ac:spMkLst>
            <pc:docMk/>
            <pc:sldMk cId="0" sldId="258"/>
            <ac:spMk id="18" creationId="{00000000-0000-0000-0000-000000000000}"/>
          </ac:spMkLst>
        </pc:spChg>
        <pc:spChg chg="mod">
          <ac:chgData name="Jenny Eleme" userId="9f4dfe1f-8c6f-44a5-8d88-cebe8bc87612" providerId="ADAL" clId="{4DB0CEE8-7474-4656-996F-95984D6B3C71}" dt="2024-05-08T08:40:15.575" v="55"/>
          <ac:spMkLst>
            <pc:docMk/>
            <pc:sldMk cId="0" sldId="258"/>
            <ac:spMk id="22" creationId="{00000000-0000-0000-0000-000000000000}"/>
          </ac:spMkLst>
        </pc:spChg>
        <pc:spChg chg="mod">
          <ac:chgData name="Jenny Eleme" userId="9f4dfe1f-8c6f-44a5-8d88-cebe8bc87612" providerId="ADAL" clId="{4DB0CEE8-7474-4656-996F-95984D6B3C71}" dt="2024-05-08T08:40:18.557" v="56"/>
          <ac:spMkLst>
            <pc:docMk/>
            <pc:sldMk cId="0" sldId="258"/>
            <ac:spMk id="26" creationId="{00000000-0000-0000-0000-000000000000}"/>
          </ac:spMkLst>
        </pc:spChg>
        <pc:grpChg chg="del">
          <ac:chgData name="Jenny Eleme" userId="9f4dfe1f-8c6f-44a5-8d88-cebe8bc87612" providerId="ADAL" clId="{4DB0CEE8-7474-4656-996F-95984D6B3C71}" dt="2024-05-08T08:40:20.990" v="57" actId="478"/>
          <ac:grpSpMkLst>
            <pc:docMk/>
            <pc:sldMk cId="0" sldId="258"/>
            <ac:grpSpMk id="27" creationId="{00000000-0000-0000-0000-000000000000}"/>
          </ac:grpSpMkLst>
        </pc:grpChg>
        <pc:grpChg chg="del">
          <ac:chgData name="Jenny Eleme" userId="9f4dfe1f-8c6f-44a5-8d88-cebe8bc87612" providerId="ADAL" clId="{4DB0CEE8-7474-4656-996F-95984D6B3C71}" dt="2024-05-08T08:40:22.244" v="58" actId="478"/>
          <ac:grpSpMkLst>
            <pc:docMk/>
            <pc:sldMk cId="0" sldId="258"/>
            <ac:grpSpMk id="31" creationId="{00000000-0000-0000-0000-000000000000}"/>
          </ac:grpSpMkLst>
        </pc:grpChg>
        <pc:grpChg chg="del">
          <ac:chgData name="Jenny Eleme" userId="9f4dfe1f-8c6f-44a5-8d88-cebe8bc87612" providerId="ADAL" clId="{4DB0CEE8-7474-4656-996F-95984D6B3C71}" dt="2024-05-08T08:40:23.045" v="59" actId="478"/>
          <ac:grpSpMkLst>
            <pc:docMk/>
            <pc:sldMk cId="0" sldId="258"/>
            <ac:grpSpMk id="35" creationId="{00000000-0000-0000-0000-000000000000}"/>
          </ac:grpSpMkLst>
        </pc:grpChg>
        <pc:grpChg chg="del">
          <ac:chgData name="Jenny Eleme" userId="9f4dfe1f-8c6f-44a5-8d88-cebe8bc87612" providerId="ADAL" clId="{4DB0CEE8-7474-4656-996F-95984D6B3C71}" dt="2024-05-08T08:40:23.986" v="60" actId="478"/>
          <ac:grpSpMkLst>
            <pc:docMk/>
            <pc:sldMk cId="0" sldId="258"/>
            <ac:grpSpMk id="39" creationId="{00000000-0000-0000-0000-000000000000}"/>
          </ac:grpSpMkLst>
        </pc:grpChg>
        <pc:grpChg chg="del">
          <ac:chgData name="Jenny Eleme" userId="9f4dfe1f-8c6f-44a5-8d88-cebe8bc87612" providerId="ADAL" clId="{4DB0CEE8-7474-4656-996F-95984D6B3C71}" dt="2024-05-08T08:40:25.485" v="61" actId="478"/>
          <ac:grpSpMkLst>
            <pc:docMk/>
            <pc:sldMk cId="0" sldId="258"/>
            <ac:grpSpMk id="43" creationId="{00000000-0000-0000-0000-000000000000}"/>
          </ac:grpSpMkLst>
        </pc:grpChg>
      </pc:sldChg>
      <pc:sldChg chg="del">
        <pc:chgData name="Jenny Eleme" userId="9f4dfe1f-8c6f-44a5-8d88-cebe8bc87612" providerId="ADAL" clId="{4DB0CEE8-7474-4656-996F-95984D6B3C71}" dt="2024-05-08T08:42:08.216" v="141" actId="47"/>
        <pc:sldMkLst>
          <pc:docMk/>
          <pc:sldMk cId="0" sldId="259"/>
        </pc:sldMkLst>
      </pc:sldChg>
      <pc:sldChg chg="modSp mod ord">
        <pc:chgData name="Jenny Eleme" userId="9f4dfe1f-8c6f-44a5-8d88-cebe8bc87612" providerId="ADAL" clId="{4DB0CEE8-7474-4656-996F-95984D6B3C71}" dt="2024-05-08T08:41:27.751" v="135" actId="20577"/>
        <pc:sldMkLst>
          <pc:docMk/>
          <pc:sldMk cId="0" sldId="260"/>
        </pc:sldMkLst>
        <pc:spChg chg="mod">
          <ac:chgData name="Jenny Eleme" userId="9f4dfe1f-8c6f-44a5-8d88-cebe8bc87612" providerId="ADAL" clId="{4DB0CEE8-7474-4656-996F-95984D6B3C71}" dt="2024-05-08T08:40:46.380" v="74" actId="20577"/>
          <ac:spMkLst>
            <pc:docMk/>
            <pc:sldMk cId="0" sldId="260"/>
            <ac:spMk id="2" creationId="{00000000-0000-0000-0000-000000000000}"/>
          </ac:spMkLst>
        </pc:spChg>
        <pc:spChg chg="mod">
          <ac:chgData name="Jenny Eleme" userId="9f4dfe1f-8c6f-44a5-8d88-cebe8bc87612" providerId="ADAL" clId="{4DB0CEE8-7474-4656-996F-95984D6B3C71}" dt="2024-05-08T08:41:04.187" v="103" actId="20577"/>
          <ac:spMkLst>
            <pc:docMk/>
            <pc:sldMk cId="0" sldId="260"/>
            <ac:spMk id="6" creationId="{00000000-0000-0000-0000-000000000000}"/>
          </ac:spMkLst>
        </pc:spChg>
        <pc:spChg chg="mod">
          <ac:chgData name="Jenny Eleme" userId="9f4dfe1f-8c6f-44a5-8d88-cebe8bc87612" providerId="ADAL" clId="{4DB0CEE8-7474-4656-996F-95984D6B3C71}" dt="2024-05-08T08:40:55.306" v="91" actId="20577"/>
          <ac:spMkLst>
            <pc:docMk/>
            <pc:sldMk cId="0" sldId="260"/>
            <ac:spMk id="7" creationId="{00000000-0000-0000-0000-000000000000}"/>
          </ac:spMkLst>
        </pc:spChg>
        <pc:spChg chg="mod">
          <ac:chgData name="Jenny Eleme" userId="9f4dfe1f-8c6f-44a5-8d88-cebe8bc87612" providerId="ADAL" clId="{4DB0CEE8-7474-4656-996F-95984D6B3C71}" dt="2024-05-08T08:41:15.358" v="112" actId="20577"/>
          <ac:spMkLst>
            <pc:docMk/>
            <pc:sldMk cId="0" sldId="260"/>
            <ac:spMk id="11" creationId="{00000000-0000-0000-0000-000000000000}"/>
          </ac:spMkLst>
        </pc:spChg>
        <pc:spChg chg="mod">
          <ac:chgData name="Jenny Eleme" userId="9f4dfe1f-8c6f-44a5-8d88-cebe8bc87612" providerId="ADAL" clId="{4DB0CEE8-7474-4656-996F-95984D6B3C71}" dt="2024-05-08T08:41:27.751" v="135" actId="20577"/>
          <ac:spMkLst>
            <pc:docMk/>
            <pc:sldMk cId="0" sldId="260"/>
            <ac:spMk id="12" creationId="{00000000-0000-0000-0000-000000000000}"/>
          </ac:spMkLst>
        </pc:spChg>
      </pc:sldChg>
      <pc:sldChg chg="del">
        <pc:chgData name="Jenny Eleme" userId="9f4dfe1f-8c6f-44a5-8d88-cebe8bc87612" providerId="ADAL" clId="{4DB0CEE8-7474-4656-996F-95984D6B3C71}" dt="2024-05-08T08:41:38.265" v="136" actId="47"/>
        <pc:sldMkLst>
          <pc:docMk/>
          <pc:sldMk cId="0" sldId="261"/>
        </pc:sldMkLst>
      </pc:sldChg>
      <pc:sldChg chg="del">
        <pc:chgData name="Jenny Eleme" userId="9f4dfe1f-8c6f-44a5-8d88-cebe8bc87612" providerId="ADAL" clId="{4DB0CEE8-7474-4656-996F-95984D6B3C71}" dt="2024-05-08T08:41:43.545" v="137" actId="47"/>
        <pc:sldMkLst>
          <pc:docMk/>
          <pc:sldMk cId="0" sldId="262"/>
        </pc:sldMkLst>
      </pc:sldChg>
      <pc:sldChg chg="modSp mod">
        <pc:chgData name="Jenny Eleme" userId="9f4dfe1f-8c6f-44a5-8d88-cebe8bc87612" providerId="ADAL" clId="{4DB0CEE8-7474-4656-996F-95984D6B3C71}" dt="2024-05-08T08:44:47.994" v="321"/>
        <pc:sldMkLst>
          <pc:docMk/>
          <pc:sldMk cId="0" sldId="263"/>
        </pc:sldMkLst>
        <pc:spChg chg="mod">
          <ac:chgData name="Jenny Eleme" userId="9f4dfe1f-8c6f-44a5-8d88-cebe8bc87612" providerId="ADAL" clId="{4DB0CEE8-7474-4656-996F-95984D6B3C71}" dt="2024-05-08T08:43:40.913" v="237" actId="20577"/>
          <ac:spMkLst>
            <pc:docMk/>
            <pc:sldMk cId="0" sldId="263"/>
            <ac:spMk id="2" creationId="{00000000-0000-0000-0000-000000000000}"/>
          </ac:spMkLst>
        </pc:spChg>
        <pc:spChg chg="mod">
          <ac:chgData name="Jenny Eleme" userId="9f4dfe1f-8c6f-44a5-8d88-cebe8bc87612" providerId="ADAL" clId="{4DB0CEE8-7474-4656-996F-95984D6B3C71}" dt="2024-05-08T08:44:07.245" v="285" actId="20577"/>
          <ac:spMkLst>
            <pc:docMk/>
            <pc:sldMk cId="0" sldId="263"/>
            <ac:spMk id="3" creationId="{00000000-0000-0000-0000-000000000000}"/>
          </ac:spMkLst>
        </pc:spChg>
        <pc:spChg chg="mod">
          <ac:chgData name="Jenny Eleme" userId="9f4dfe1f-8c6f-44a5-8d88-cebe8bc87612" providerId="ADAL" clId="{4DB0CEE8-7474-4656-996F-95984D6B3C71}" dt="2024-05-08T08:44:35.976" v="317" actId="20577"/>
          <ac:spMkLst>
            <pc:docMk/>
            <pc:sldMk cId="0" sldId="263"/>
            <ac:spMk id="7" creationId="{00000000-0000-0000-0000-000000000000}"/>
          </ac:spMkLst>
        </pc:spChg>
        <pc:spChg chg="mod">
          <ac:chgData name="Jenny Eleme" userId="9f4dfe1f-8c6f-44a5-8d88-cebe8bc87612" providerId="ADAL" clId="{4DB0CEE8-7474-4656-996F-95984D6B3C71}" dt="2024-05-08T08:44:41.766" v="318"/>
          <ac:spMkLst>
            <pc:docMk/>
            <pc:sldMk cId="0" sldId="263"/>
            <ac:spMk id="8" creationId="{00000000-0000-0000-0000-000000000000}"/>
          </ac:spMkLst>
        </pc:spChg>
        <pc:spChg chg="mod">
          <ac:chgData name="Jenny Eleme" userId="9f4dfe1f-8c6f-44a5-8d88-cebe8bc87612" providerId="ADAL" clId="{4DB0CEE8-7474-4656-996F-95984D6B3C71}" dt="2024-05-08T08:44:43.664" v="319"/>
          <ac:spMkLst>
            <pc:docMk/>
            <pc:sldMk cId="0" sldId="263"/>
            <ac:spMk id="9" creationId="{00000000-0000-0000-0000-000000000000}"/>
          </ac:spMkLst>
        </pc:spChg>
        <pc:spChg chg="mod">
          <ac:chgData name="Jenny Eleme" userId="9f4dfe1f-8c6f-44a5-8d88-cebe8bc87612" providerId="ADAL" clId="{4DB0CEE8-7474-4656-996F-95984D6B3C71}" dt="2024-05-08T08:44:45.892" v="320"/>
          <ac:spMkLst>
            <pc:docMk/>
            <pc:sldMk cId="0" sldId="263"/>
            <ac:spMk id="10" creationId="{00000000-0000-0000-0000-000000000000}"/>
          </ac:spMkLst>
        </pc:spChg>
        <pc:spChg chg="mod">
          <ac:chgData name="Jenny Eleme" userId="9f4dfe1f-8c6f-44a5-8d88-cebe8bc87612" providerId="ADAL" clId="{4DB0CEE8-7474-4656-996F-95984D6B3C71}" dt="2024-05-08T08:44:14.586" v="286"/>
          <ac:spMkLst>
            <pc:docMk/>
            <pc:sldMk cId="0" sldId="263"/>
            <ac:spMk id="11" creationId="{00000000-0000-0000-0000-000000000000}"/>
          </ac:spMkLst>
        </pc:spChg>
        <pc:spChg chg="mod">
          <ac:chgData name="Jenny Eleme" userId="9f4dfe1f-8c6f-44a5-8d88-cebe8bc87612" providerId="ADAL" clId="{4DB0CEE8-7474-4656-996F-95984D6B3C71}" dt="2024-05-08T08:44:47.994" v="321"/>
          <ac:spMkLst>
            <pc:docMk/>
            <pc:sldMk cId="0" sldId="263"/>
            <ac:spMk id="12" creationId="{00000000-0000-0000-0000-000000000000}"/>
          </ac:spMkLst>
        </pc:spChg>
      </pc:sldChg>
      <pc:sldChg chg="modSp mod">
        <pc:chgData name="Jenny Eleme" userId="9f4dfe1f-8c6f-44a5-8d88-cebe8bc87612" providerId="ADAL" clId="{4DB0CEE8-7474-4656-996F-95984D6B3C71}" dt="2024-05-08T08:43:31.718" v="232"/>
        <pc:sldMkLst>
          <pc:docMk/>
          <pc:sldMk cId="0" sldId="264"/>
        </pc:sldMkLst>
        <pc:spChg chg="mod">
          <ac:chgData name="Jenny Eleme" userId="9f4dfe1f-8c6f-44a5-8d88-cebe8bc87612" providerId="ADAL" clId="{4DB0CEE8-7474-4656-996F-95984D6B3C71}" dt="2024-05-08T08:42:32.816" v="176" actId="20577"/>
          <ac:spMkLst>
            <pc:docMk/>
            <pc:sldMk cId="0" sldId="264"/>
            <ac:spMk id="5" creationId="{00000000-0000-0000-0000-000000000000}"/>
          </ac:spMkLst>
        </pc:spChg>
        <pc:spChg chg="mod">
          <ac:chgData name="Jenny Eleme" userId="9f4dfe1f-8c6f-44a5-8d88-cebe8bc87612" providerId="ADAL" clId="{4DB0CEE8-7474-4656-996F-95984D6B3C71}" dt="2024-05-08T08:42:49.856" v="202" actId="20577"/>
          <ac:spMkLst>
            <pc:docMk/>
            <pc:sldMk cId="0" sldId="264"/>
            <ac:spMk id="11" creationId="{00000000-0000-0000-0000-000000000000}"/>
          </ac:spMkLst>
        </pc:spChg>
        <pc:spChg chg="mod">
          <ac:chgData name="Jenny Eleme" userId="9f4dfe1f-8c6f-44a5-8d88-cebe8bc87612" providerId="ADAL" clId="{4DB0CEE8-7474-4656-996F-95984D6B3C71}" dt="2024-05-08T08:42:43.846" v="193" actId="20577"/>
          <ac:spMkLst>
            <pc:docMk/>
            <pc:sldMk cId="0" sldId="264"/>
            <ac:spMk id="12" creationId="{00000000-0000-0000-0000-000000000000}"/>
          </ac:spMkLst>
        </pc:spChg>
        <pc:spChg chg="mod">
          <ac:chgData name="Jenny Eleme" userId="9f4dfe1f-8c6f-44a5-8d88-cebe8bc87612" providerId="ADAL" clId="{4DB0CEE8-7474-4656-996F-95984D6B3C71}" dt="2024-05-08T08:43:02.645" v="226" actId="20577"/>
          <ac:spMkLst>
            <pc:docMk/>
            <pc:sldMk cId="0" sldId="264"/>
            <ac:spMk id="13" creationId="{00000000-0000-0000-0000-000000000000}"/>
          </ac:spMkLst>
        </pc:spChg>
        <pc:spChg chg="mod">
          <ac:chgData name="Jenny Eleme" userId="9f4dfe1f-8c6f-44a5-8d88-cebe8bc87612" providerId="ADAL" clId="{4DB0CEE8-7474-4656-996F-95984D6B3C71}" dt="2024-05-08T08:43:21.316" v="228"/>
          <ac:spMkLst>
            <pc:docMk/>
            <pc:sldMk cId="0" sldId="264"/>
            <ac:spMk id="14" creationId="{00000000-0000-0000-0000-000000000000}"/>
          </ac:spMkLst>
        </pc:spChg>
        <pc:spChg chg="mod">
          <ac:chgData name="Jenny Eleme" userId="9f4dfe1f-8c6f-44a5-8d88-cebe8bc87612" providerId="ADAL" clId="{4DB0CEE8-7474-4656-996F-95984D6B3C71}" dt="2024-05-08T08:43:23.386" v="229"/>
          <ac:spMkLst>
            <pc:docMk/>
            <pc:sldMk cId="0" sldId="264"/>
            <ac:spMk id="15" creationId="{00000000-0000-0000-0000-000000000000}"/>
          </ac:spMkLst>
        </pc:spChg>
        <pc:spChg chg="mod">
          <ac:chgData name="Jenny Eleme" userId="9f4dfe1f-8c6f-44a5-8d88-cebe8bc87612" providerId="ADAL" clId="{4DB0CEE8-7474-4656-996F-95984D6B3C71}" dt="2024-05-08T08:43:26.085" v="230"/>
          <ac:spMkLst>
            <pc:docMk/>
            <pc:sldMk cId="0" sldId="264"/>
            <ac:spMk id="16" creationId="{00000000-0000-0000-0000-000000000000}"/>
          </ac:spMkLst>
        </pc:spChg>
        <pc:spChg chg="mod">
          <ac:chgData name="Jenny Eleme" userId="9f4dfe1f-8c6f-44a5-8d88-cebe8bc87612" providerId="ADAL" clId="{4DB0CEE8-7474-4656-996F-95984D6B3C71}" dt="2024-05-08T08:43:28.989" v="231"/>
          <ac:spMkLst>
            <pc:docMk/>
            <pc:sldMk cId="0" sldId="264"/>
            <ac:spMk id="17" creationId="{00000000-0000-0000-0000-000000000000}"/>
          </ac:spMkLst>
        </pc:spChg>
        <pc:spChg chg="mod">
          <ac:chgData name="Jenny Eleme" userId="9f4dfe1f-8c6f-44a5-8d88-cebe8bc87612" providerId="ADAL" clId="{4DB0CEE8-7474-4656-996F-95984D6B3C71}" dt="2024-05-08T08:43:31.718" v="232"/>
          <ac:spMkLst>
            <pc:docMk/>
            <pc:sldMk cId="0" sldId="264"/>
            <ac:spMk id="18" creationId="{00000000-0000-0000-0000-000000000000}"/>
          </ac:spMkLst>
        </pc:spChg>
      </pc:sldChg>
      <pc:sldChg chg="del">
        <pc:chgData name="Jenny Eleme" userId="9f4dfe1f-8c6f-44a5-8d88-cebe8bc87612" providerId="ADAL" clId="{4DB0CEE8-7474-4656-996F-95984D6B3C71}" dt="2024-05-08T08:41:54.141" v="140" actId="47"/>
        <pc:sldMkLst>
          <pc:docMk/>
          <pc:sldMk cId="0" sldId="265"/>
        </pc:sldMkLst>
      </pc:sldChg>
      <pc:sldChg chg="del">
        <pc:chgData name="Jenny Eleme" userId="9f4dfe1f-8c6f-44a5-8d88-cebe8bc87612" providerId="ADAL" clId="{4DB0CEE8-7474-4656-996F-95984D6B3C71}" dt="2024-05-08T08:41:51.820" v="139" actId="47"/>
        <pc:sldMkLst>
          <pc:docMk/>
          <pc:sldMk cId="0" sldId="266"/>
        </pc:sldMkLst>
      </pc:sldChg>
      <pc:sldChg chg="del">
        <pc:chgData name="Jenny Eleme" userId="9f4dfe1f-8c6f-44a5-8d88-cebe8bc87612" providerId="ADAL" clId="{4DB0CEE8-7474-4656-996F-95984D6B3C71}" dt="2024-05-08T08:41:50.627" v="138" actId="47"/>
        <pc:sldMkLst>
          <pc:docMk/>
          <pc:sldMk cId="0"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sv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823E"/>
        </a:solidFill>
        <a:effectLst/>
      </p:bgPr>
    </p:bg>
    <p:spTree>
      <p:nvGrpSpPr>
        <p:cNvPr id="1" name=""/>
        <p:cNvGrpSpPr/>
        <p:nvPr/>
      </p:nvGrpSpPr>
      <p:grpSpPr>
        <a:xfrm>
          <a:off x="0" y="0"/>
          <a:ext cx="0" cy="0"/>
          <a:chOff x="0" y="0"/>
          <a:chExt cx="0" cy="0"/>
        </a:xfrm>
      </p:grpSpPr>
      <p:grpSp>
        <p:nvGrpSpPr>
          <p:cNvPr id="2" name="Group 2"/>
          <p:cNvGrpSpPr/>
          <p:nvPr/>
        </p:nvGrpSpPr>
        <p:grpSpPr>
          <a:xfrm>
            <a:off x="8107441" y="368204"/>
            <a:ext cx="10180559" cy="9550592"/>
            <a:chOff x="0" y="0"/>
            <a:chExt cx="906135" cy="850064"/>
          </a:xfrm>
        </p:grpSpPr>
        <p:sp>
          <p:nvSpPr>
            <p:cNvPr id="3" name="Freeform 3"/>
            <p:cNvSpPr/>
            <p:nvPr/>
          </p:nvSpPr>
          <p:spPr>
            <a:xfrm>
              <a:off x="0" y="0"/>
              <a:ext cx="906135" cy="850064"/>
            </a:xfrm>
            <a:custGeom>
              <a:avLst/>
              <a:gdLst/>
              <a:ahLst/>
              <a:cxnLst/>
              <a:rect l="l" t="t" r="r" b="b"/>
              <a:pathLst>
                <a:path w="906135" h="850064">
                  <a:moveTo>
                    <a:pt x="0" y="0"/>
                  </a:moveTo>
                  <a:lnTo>
                    <a:pt x="906135" y="0"/>
                  </a:lnTo>
                  <a:lnTo>
                    <a:pt x="906135"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906135"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463512" y="-1866900"/>
            <a:ext cx="8031319" cy="9050874"/>
          </a:xfrm>
          <a:custGeom>
            <a:avLst/>
            <a:gdLst/>
            <a:ahLst/>
            <a:cxnLst/>
            <a:rect l="l" t="t" r="r" b="b"/>
            <a:pathLst>
              <a:path w="10788205" h="10788205">
                <a:moveTo>
                  <a:pt x="0" y="0"/>
                </a:moveTo>
                <a:lnTo>
                  <a:pt x="10788205" y="0"/>
                </a:lnTo>
                <a:lnTo>
                  <a:pt x="10788205" y="10788204"/>
                </a:lnTo>
                <a:lnTo>
                  <a:pt x="0" y="10788204"/>
                </a:lnTo>
                <a:lnTo>
                  <a:pt x="0" y="0"/>
                </a:lnTo>
                <a:close/>
              </a:path>
            </a:pathLst>
          </a:custGeom>
          <a:blipFill>
            <a:blip r:embed="rId2" cstate="print"/>
            <a:stretch>
              <a:fillRect/>
            </a:stretch>
          </a:blipFill>
        </p:spPr>
        <p:txBody>
          <a:bodyPr/>
          <a:lstStyle/>
          <a:p>
            <a:endParaRPr lang="en-US"/>
          </a:p>
        </p:txBody>
      </p:sp>
      <p:sp>
        <p:nvSpPr>
          <p:cNvPr id="6" name="Freeform 6"/>
          <p:cNvSpPr/>
          <p:nvPr/>
        </p:nvSpPr>
        <p:spPr>
          <a:xfrm>
            <a:off x="8107441" y="8676972"/>
            <a:ext cx="3584550" cy="1133241"/>
          </a:xfrm>
          <a:custGeom>
            <a:avLst/>
            <a:gdLst/>
            <a:ahLst/>
            <a:cxnLst/>
            <a:rect l="l" t="t" r="r" b="b"/>
            <a:pathLst>
              <a:path w="3584550" h="1133241">
                <a:moveTo>
                  <a:pt x="0" y="0"/>
                </a:moveTo>
                <a:lnTo>
                  <a:pt x="3584550" y="0"/>
                </a:lnTo>
                <a:lnTo>
                  <a:pt x="3584550" y="1133241"/>
                </a:lnTo>
                <a:lnTo>
                  <a:pt x="0" y="1133241"/>
                </a:lnTo>
                <a:lnTo>
                  <a:pt x="0" y="0"/>
                </a:lnTo>
                <a:close/>
              </a:path>
            </a:pathLst>
          </a:custGeom>
          <a:blipFill>
            <a:blip r:embed="rId3" cstate="print"/>
            <a:stretch>
              <a:fillRect/>
            </a:stretch>
          </a:blipFill>
        </p:spPr>
        <p:txBody>
          <a:bodyPr/>
          <a:lstStyle/>
          <a:p>
            <a:endParaRPr lang="en-US"/>
          </a:p>
        </p:txBody>
      </p:sp>
      <p:sp>
        <p:nvSpPr>
          <p:cNvPr id="7" name="Freeform 7"/>
          <p:cNvSpPr/>
          <p:nvPr/>
        </p:nvSpPr>
        <p:spPr>
          <a:xfrm>
            <a:off x="12280189" y="8676972"/>
            <a:ext cx="1734552" cy="1133241"/>
          </a:xfrm>
          <a:custGeom>
            <a:avLst/>
            <a:gdLst/>
            <a:ahLst/>
            <a:cxnLst/>
            <a:rect l="l" t="t" r="r" b="b"/>
            <a:pathLst>
              <a:path w="1734552" h="1133241">
                <a:moveTo>
                  <a:pt x="0" y="0"/>
                </a:moveTo>
                <a:lnTo>
                  <a:pt x="1734552" y="0"/>
                </a:lnTo>
                <a:lnTo>
                  <a:pt x="1734552" y="1133241"/>
                </a:lnTo>
                <a:lnTo>
                  <a:pt x="0" y="1133241"/>
                </a:lnTo>
                <a:lnTo>
                  <a:pt x="0" y="0"/>
                </a:lnTo>
                <a:close/>
              </a:path>
            </a:pathLst>
          </a:custGeom>
          <a:blipFill>
            <a:blip r:embed="rId4" cstate="print"/>
            <a:stretch>
              <a:fillRect/>
            </a:stretch>
          </a:blipFill>
        </p:spPr>
        <p:txBody>
          <a:bodyPr/>
          <a:lstStyle/>
          <a:p>
            <a:endParaRPr lang="en-US"/>
          </a:p>
        </p:txBody>
      </p:sp>
      <p:sp>
        <p:nvSpPr>
          <p:cNvPr id="8" name="Freeform 8"/>
          <p:cNvSpPr/>
          <p:nvPr/>
        </p:nvSpPr>
        <p:spPr>
          <a:xfrm>
            <a:off x="14269165" y="8722568"/>
            <a:ext cx="3845654" cy="1042048"/>
          </a:xfrm>
          <a:custGeom>
            <a:avLst/>
            <a:gdLst/>
            <a:ahLst/>
            <a:cxnLst/>
            <a:rect l="l" t="t" r="r" b="b"/>
            <a:pathLst>
              <a:path w="3845654" h="1042048">
                <a:moveTo>
                  <a:pt x="0" y="0"/>
                </a:moveTo>
                <a:lnTo>
                  <a:pt x="3845653" y="0"/>
                </a:lnTo>
                <a:lnTo>
                  <a:pt x="3845653" y="1042049"/>
                </a:lnTo>
                <a:lnTo>
                  <a:pt x="0" y="1042049"/>
                </a:lnTo>
                <a:lnTo>
                  <a:pt x="0" y="0"/>
                </a:lnTo>
                <a:close/>
              </a:path>
            </a:pathLst>
          </a:custGeom>
          <a:blipFill>
            <a:blip r:embed="rId5" cstate="print"/>
            <a:stretch>
              <a:fillRect/>
            </a:stretch>
          </a:blipFill>
        </p:spPr>
        <p:txBody>
          <a:bodyPr/>
          <a:lstStyle/>
          <a:p>
            <a:endParaRPr lang="en-US"/>
          </a:p>
        </p:txBody>
      </p:sp>
      <p:sp>
        <p:nvSpPr>
          <p:cNvPr id="9" name="Freeform 9"/>
          <p:cNvSpPr/>
          <p:nvPr/>
        </p:nvSpPr>
        <p:spPr>
          <a:xfrm>
            <a:off x="1642287" y="8722568"/>
            <a:ext cx="4811515" cy="1004466"/>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6" cstate="print"/>
            <a:stretch>
              <a:fillRect/>
            </a:stretch>
          </a:blipFill>
        </p:spPr>
        <p:txBody>
          <a:bodyPr/>
          <a:lstStyle/>
          <a:p>
            <a:endParaRPr lang="en-US"/>
          </a:p>
        </p:txBody>
      </p:sp>
      <p:sp>
        <p:nvSpPr>
          <p:cNvPr id="10" name="TextBox 10"/>
          <p:cNvSpPr txBox="1"/>
          <p:nvPr/>
        </p:nvSpPr>
        <p:spPr>
          <a:xfrm>
            <a:off x="0" y="1661595"/>
            <a:ext cx="8096089" cy="3216906"/>
          </a:xfrm>
          <a:prstGeom prst="rect">
            <a:avLst/>
          </a:prstGeom>
        </p:spPr>
        <p:txBody>
          <a:bodyPr lIns="0" tIns="0" rIns="0" bIns="0" rtlCol="0" anchor="t">
            <a:spAutoFit/>
          </a:bodyPr>
          <a:lstStyle/>
          <a:p>
            <a:pPr algn="ctr">
              <a:lnSpc>
                <a:spcPts val="13115"/>
              </a:lnSpc>
            </a:pPr>
            <a:r>
              <a:rPr lang="en-US" sz="7200" dirty="0" smtClean="0">
                <a:solidFill>
                  <a:srgbClr val="80D959"/>
                </a:solidFill>
                <a:latin typeface="Martel Heavy"/>
              </a:rPr>
              <a:t>SOLAR </a:t>
            </a:r>
          </a:p>
          <a:p>
            <a:pPr algn="ctr">
              <a:lnSpc>
                <a:spcPts val="13115"/>
              </a:lnSpc>
            </a:pPr>
            <a:r>
              <a:rPr lang="en-US" sz="7200" dirty="0" smtClean="0">
                <a:solidFill>
                  <a:srgbClr val="80D959"/>
                </a:solidFill>
                <a:latin typeface="Martel Heavy"/>
              </a:rPr>
              <a:t>ENERGY</a:t>
            </a:r>
            <a:endParaRPr lang="en-US" sz="7200" dirty="0">
              <a:solidFill>
                <a:srgbClr val="80D959"/>
              </a:solidFill>
              <a:latin typeface="Martel Heavy"/>
            </a:endParaRPr>
          </a:p>
        </p:txBody>
      </p:sp>
      <p:sp>
        <p:nvSpPr>
          <p:cNvPr id="11" name="TextBox 11"/>
          <p:cNvSpPr txBox="1"/>
          <p:nvPr/>
        </p:nvSpPr>
        <p:spPr>
          <a:xfrm>
            <a:off x="8889853" y="5088094"/>
            <a:ext cx="9178636" cy="1654299"/>
          </a:xfrm>
          <a:prstGeom prst="rect">
            <a:avLst/>
          </a:prstGeom>
        </p:spPr>
        <p:txBody>
          <a:bodyPr lIns="0" tIns="0" rIns="0" bIns="0" rtlCol="0" anchor="t">
            <a:spAutoFit/>
          </a:bodyPr>
          <a:lstStyle/>
          <a:p>
            <a:pPr algn="ctr">
              <a:lnSpc>
                <a:spcPts val="4340"/>
              </a:lnSpc>
            </a:pPr>
            <a:r>
              <a:rPr lang="sr-Latn-RS" sz="3500" dirty="0" smtClean="0">
                <a:solidFill>
                  <a:srgbClr val="22823E"/>
                </a:solidFill>
                <a:latin typeface="Martel Heavy"/>
              </a:rPr>
              <a:t>Harvesting Solar Power</a:t>
            </a:r>
          </a:p>
          <a:p>
            <a:pPr algn="ctr">
              <a:lnSpc>
                <a:spcPts val="4340"/>
              </a:lnSpc>
            </a:pPr>
            <a:r>
              <a:rPr lang="sr-Latn-RS" sz="3500" dirty="0" smtClean="0">
                <a:solidFill>
                  <a:srgbClr val="22823E"/>
                </a:solidFill>
                <a:latin typeface="Martel Heavy"/>
              </a:rPr>
              <a:t> </a:t>
            </a:r>
            <a:endParaRPr lang="en-US" sz="3500" dirty="0">
              <a:solidFill>
                <a:srgbClr val="22823E"/>
              </a:solidFill>
              <a:latin typeface="Martel Heavy"/>
            </a:endParaRPr>
          </a:p>
          <a:p>
            <a:pPr algn="ctr">
              <a:lnSpc>
                <a:spcPts val="4340"/>
              </a:lnSpc>
            </a:pPr>
            <a:r>
              <a:rPr lang="en-US" sz="3500" dirty="0">
                <a:solidFill>
                  <a:srgbClr val="22823E"/>
                </a:solidFill>
                <a:latin typeface="Martel Heavy"/>
              </a:rPr>
              <a:t>WomEn Going Greener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CASE STUDIES OF SUCCESSFUL SOLAR-POWERED FARMS</a:t>
            </a:r>
            <a:endParaRPr lang="en-US" sz="4000" dirty="0">
              <a:solidFill>
                <a:srgbClr val="22823E"/>
              </a:solidFill>
              <a:latin typeface="Martel Heavy"/>
            </a:endParaRPr>
          </a:p>
        </p:txBody>
      </p:sp>
      <p:sp>
        <p:nvSpPr>
          <p:cNvPr id="11" name="Rectangle 10"/>
          <p:cNvSpPr/>
          <p:nvPr/>
        </p:nvSpPr>
        <p:spPr>
          <a:xfrm>
            <a:off x="10591800" y="3086100"/>
            <a:ext cx="6858000" cy="5386090"/>
          </a:xfrm>
          <a:prstGeom prst="rect">
            <a:avLst/>
          </a:prstGeom>
        </p:spPr>
        <p:txBody>
          <a:bodyPr wrap="square">
            <a:spAutoFit/>
          </a:bodyPr>
          <a:lstStyle/>
          <a:p>
            <a:r>
              <a:rPr lang="sr-Latn-RS" sz="4200" b="1" dirty="0" smtClean="0">
                <a:solidFill>
                  <a:srgbClr val="7030A0"/>
                </a:solidFill>
              </a:rPr>
              <a:t>AGRIVOLTAICS IN EUROPE: </a:t>
            </a:r>
          </a:p>
          <a:p>
            <a:endParaRPr lang="sr-Latn-RS" dirty="0" smtClean="0"/>
          </a:p>
          <a:p>
            <a:r>
              <a:rPr lang="en-US" sz="2200" dirty="0" smtClean="0"/>
              <a:t>Currently, there are more than 200 </a:t>
            </a:r>
            <a:r>
              <a:rPr lang="en-US" sz="2200" dirty="0" err="1" smtClean="0"/>
              <a:t>agrisolar</a:t>
            </a:r>
            <a:r>
              <a:rPr lang="en-US" sz="2200" dirty="0" smtClean="0"/>
              <a:t> projects across Europe that exceed a combined capacity of 2.8 </a:t>
            </a:r>
            <a:r>
              <a:rPr lang="en-US" sz="2200" dirty="0" err="1" smtClean="0"/>
              <a:t>GW</a:t>
            </a:r>
            <a:r>
              <a:rPr lang="en-US" sz="2200" dirty="0" smtClean="0"/>
              <a:t>, including both pilot and commercial projects. These projects are mostly located across Switzerland, France, the Netherlands, Lithuania, Germany, Spain, Italy, Belgium, Austria, and the UK.</a:t>
            </a:r>
            <a:endParaRPr lang="sr-Latn-RS" sz="2200" dirty="0" smtClean="0"/>
          </a:p>
          <a:p>
            <a:endParaRPr lang="sr-Latn-RS" sz="2200" dirty="0" smtClean="0"/>
          </a:p>
          <a:p>
            <a:r>
              <a:rPr lang="en-US" sz="2200" b="1" dirty="0" smtClean="0"/>
              <a:t>14 EU countries have incorporated solar PV under their Common Agriculture Policy (CAP) Strategic Plans</a:t>
            </a:r>
            <a:r>
              <a:rPr lang="en-US" sz="2200" dirty="0" smtClean="0"/>
              <a:t>. These countries are Austria, Belgium, Bulgaria, Cyprus, Czech Republic, France, Germany, Ireland, Italy, Luxembourg, Malta, Netherlands, Spain and Slovenia. </a:t>
            </a:r>
          </a:p>
          <a:p>
            <a:endParaRPr lang="en-US" sz="2200" dirty="0"/>
          </a:p>
        </p:txBody>
      </p:sp>
      <p:pic>
        <p:nvPicPr>
          <p:cNvPr id="12" name="Picture 11" descr="groenleven-5-wTKXo.jpg"/>
          <p:cNvPicPr>
            <a:picLocks noChangeAspect="1"/>
          </p:cNvPicPr>
          <p:nvPr/>
        </p:nvPicPr>
        <p:blipFill>
          <a:blip r:embed="rId7" cstate="print"/>
          <a:stretch>
            <a:fillRect/>
          </a:stretch>
        </p:blipFill>
        <p:spPr>
          <a:xfrm>
            <a:off x="738809" y="1638300"/>
            <a:ext cx="9700591" cy="5486400"/>
          </a:xfrm>
          <a:prstGeom prst="rect">
            <a:avLst/>
          </a:prstGeom>
        </p:spPr>
      </p:pic>
      <p:sp>
        <p:nvSpPr>
          <p:cNvPr id="13" name="Rectangle 12"/>
          <p:cNvSpPr/>
          <p:nvPr/>
        </p:nvSpPr>
        <p:spPr>
          <a:xfrm>
            <a:off x="1828800" y="7200900"/>
            <a:ext cx="9144000" cy="707886"/>
          </a:xfrm>
          <a:prstGeom prst="rect">
            <a:avLst/>
          </a:prstGeom>
        </p:spPr>
        <p:txBody>
          <a:bodyPr>
            <a:spAutoFit/>
          </a:bodyPr>
          <a:lstStyle/>
          <a:p>
            <a:r>
              <a:rPr lang="en-US" sz="2200" b="1" dirty="0" smtClean="0"/>
              <a:t>Open-field blueberry cultivation</a:t>
            </a:r>
            <a:r>
              <a:rPr lang="sr-Latn-RS" sz="2200" b="1" dirty="0" smtClean="0"/>
              <a:t>: </a:t>
            </a:r>
            <a:r>
              <a:rPr lang="en-US" sz="2200" b="1" dirty="0" err="1" smtClean="0"/>
              <a:t>Broekhuizen</a:t>
            </a:r>
            <a:r>
              <a:rPr lang="en-US" sz="2200" b="1" dirty="0" smtClean="0"/>
              <a:t>, The Netherlands</a:t>
            </a:r>
            <a:endParaRPr lang="sr-Latn-RS" sz="2200" b="1" dirty="0" smtClean="0"/>
          </a:p>
          <a:p>
            <a:r>
              <a:rPr lang="sr-Latn-RS" b="1" dirty="0" smtClean="0"/>
              <a:t>Source: </a:t>
            </a:r>
            <a:r>
              <a:rPr lang="en-US" b="1" dirty="0" smtClean="0"/>
              <a:t>https://www.britesolar.com/open-field-blueberry-cultivation</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4"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IN ITALY</a:t>
            </a:r>
            <a:endParaRPr lang="en-US" sz="4000" dirty="0">
              <a:solidFill>
                <a:srgbClr val="22823E"/>
              </a:solidFill>
              <a:latin typeface="Martel Heavy"/>
            </a:endParaRPr>
          </a:p>
        </p:txBody>
      </p:sp>
      <p:sp>
        <p:nvSpPr>
          <p:cNvPr id="14" name="Rectangle 13"/>
          <p:cNvSpPr/>
          <p:nvPr/>
        </p:nvSpPr>
        <p:spPr>
          <a:xfrm>
            <a:off x="1447800" y="1562100"/>
            <a:ext cx="14478000" cy="9664184"/>
          </a:xfrm>
          <a:prstGeom prst="rect">
            <a:avLst/>
          </a:prstGeom>
        </p:spPr>
        <p:txBody>
          <a:bodyPr wrap="square">
            <a:spAutoFit/>
          </a:bodyPr>
          <a:lstStyle/>
          <a:p>
            <a:r>
              <a:rPr lang="en-US" sz="2200" b="1" dirty="0" smtClean="0"/>
              <a:t>The first </a:t>
            </a:r>
            <a:r>
              <a:rPr lang="en-US" sz="2200" b="1" dirty="0" err="1" smtClean="0"/>
              <a:t>agrivoltaics</a:t>
            </a:r>
            <a:r>
              <a:rPr lang="en-US" sz="2200" b="1" dirty="0" smtClean="0"/>
              <a:t> plant of 1MW in Italy </a:t>
            </a:r>
            <a:r>
              <a:rPr lang="en-US" sz="2200" dirty="0" smtClean="0"/>
              <a:t>was built </a:t>
            </a:r>
            <a:r>
              <a:rPr lang="en-US" sz="2200" b="1" dirty="0" smtClean="0"/>
              <a:t>in 2011 </a:t>
            </a:r>
            <a:r>
              <a:rPr lang="en-US" sz="2200" dirty="0" smtClean="0"/>
              <a:t>in Apulia </a:t>
            </a:r>
            <a:r>
              <a:rPr lang="sr-Latn-RS" sz="2200" dirty="0" smtClean="0"/>
              <a:t>(ital. Puglia)</a:t>
            </a:r>
            <a:r>
              <a:rPr lang="en-US" sz="2200" dirty="0" smtClean="0"/>
              <a:t>, located in the southern peninsular section of the country</a:t>
            </a:r>
            <a:r>
              <a:rPr lang="sr-Cyrl-RS" sz="2200" dirty="0" smtClean="0"/>
              <a:t>. </a:t>
            </a:r>
            <a:r>
              <a:rPr lang="en-US" sz="2200" dirty="0" smtClean="0"/>
              <a:t>This project will be upgraded</a:t>
            </a:r>
            <a:r>
              <a:rPr lang="sr-Latn-RS" sz="2200" dirty="0" smtClean="0"/>
              <a:t>: a </a:t>
            </a:r>
            <a:r>
              <a:rPr lang="en-US" sz="2200" dirty="0" smtClean="0"/>
              <a:t>new </a:t>
            </a:r>
            <a:r>
              <a:rPr lang="sr-Latn-RS" sz="2200" dirty="0" smtClean="0"/>
              <a:t>APV</a:t>
            </a:r>
            <a:r>
              <a:rPr lang="en-US" sz="2200" dirty="0" smtClean="0"/>
              <a:t> of 8 MW</a:t>
            </a:r>
            <a:r>
              <a:rPr lang="sr-Latn-RS" sz="2200" dirty="0" smtClean="0"/>
              <a:t> - </a:t>
            </a:r>
            <a:r>
              <a:rPr lang="en-US" sz="2200" dirty="0" smtClean="0"/>
              <a:t>combination of the production of </a:t>
            </a:r>
            <a:r>
              <a:rPr lang="en-US" sz="2200" b="1" dirty="0" smtClean="0"/>
              <a:t>green energy and wine, i.e. growing grapes.</a:t>
            </a:r>
            <a:r>
              <a:rPr lang="en-US" sz="2400" dirty="0" smtClean="0"/>
              <a:t> </a:t>
            </a:r>
            <a:endParaRPr lang="sr-Latn-RS" sz="2400" dirty="0" smtClean="0"/>
          </a:p>
          <a:p>
            <a:endParaRPr lang="sr-Latn-RS" sz="2400" dirty="0" smtClean="0"/>
          </a:p>
          <a:p>
            <a:r>
              <a:rPr lang="en-US" sz="2200" b="1" dirty="0" err="1" smtClean="0"/>
              <a:t>Renantis</a:t>
            </a:r>
            <a:r>
              <a:rPr lang="en-US" sz="2200" b="1" dirty="0" smtClean="0"/>
              <a:t> in </a:t>
            </a:r>
            <a:r>
              <a:rPr lang="en-US" sz="2200" b="1" dirty="0" err="1" smtClean="0"/>
              <a:t>Scicli</a:t>
            </a:r>
            <a:r>
              <a:rPr lang="sr-Latn-RS" sz="2200" dirty="0" smtClean="0"/>
              <a:t>: </a:t>
            </a:r>
            <a:r>
              <a:rPr lang="en-US" sz="2200" dirty="0" smtClean="0"/>
              <a:t>in Ragusa, of </a:t>
            </a:r>
            <a:r>
              <a:rPr lang="en-US" sz="2200" b="1" dirty="0" smtClean="0"/>
              <a:t>9.7 MW </a:t>
            </a:r>
            <a:r>
              <a:rPr lang="en-US" sz="2200" dirty="0" smtClean="0"/>
              <a:t>of new solar </a:t>
            </a:r>
            <a:r>
              <a:rPr lang="en-US" sz="2200" b="1" dirty="0" smtClean="0"/>
              <a:t>capacity</a:t>
            </a:r>
            <a:r>
              <a:rPr lang="en-US" sz="2200" dirty="0" smtClean="0"/>
              <a:t>. The plant is estimated to produce about </a:t>
            </a:r>
            <a:r>
              <a:rPr lang="en-US" sz="2200" b="1" dirty="0" smtClean="0"/>
              <a:t>20 </a:t>
            </a:r>
            <a:r>
              <a:rPr lang="en-US" sz="2200" b="1" dirty="0" err="1" smtClean="0"/>
              <a:t>GWh</a:t>
            </a:r>
            <a:r>
              <a:rPr lang="en-US" sz="2200" b="1" dirty="0" smtClean="0"/>
              <a:t> </a:t>
            </a:r>
            <a:r>
              <a:rPr lang="en-US" sz="2200" dirty="0" smtClean="0"/>
              <a:t>of renewable energy per year, </a:t>
            </a:r>
            <a:r>
              <a:rPr lang="en-US" sz="2200" b="1" dirty="0" smtClean="0"/>
              <a:t>equivalent to the needs of more than 5000 households</a:t>
            </a:r>
            <a:r>
              <a:rPr lang="en-US" sz="2200" dirty="0" smtClean="0"/>
              <a:t>. At the site, the cultivation of native crops and energy production is combined. The crops have been selected in collaboration with the Department of Agriculture, Food and Environment of the University of Catania and include </a:t>
            </a:r>
            <a:r>
              <a:rPr lang="en-US" sz="2200" b="1" dirty="0" smtClean="0"/>
              <a:t>fruit trees, medicinal herbs, and lawn for sheep grazing</a:t>
            </a:r>
            <a:r>
              <a:rPr lang="en-US" sz="2200" dirty="0" smtClean="0"/>
              <a:t>, as well as </a:t>
            </a:r>
            <a:r>
              <a:rPr lang="en-US" sz="2200" b="1" dirty="0" smtClean="0"/>
              <a:t>bee breeding</a:t>
            </a:r>
            <a:r>
              <a:rPr lang="en-US" sz="2200" dirty="0" smtClean="0"/>
              <a:t> and </a:t>
            </a:r>
            <a:r>
              <a:rPr lang="en-US" sz="2200" b="1" dirty="0" smtClean="0"/>
              <a:t>honey production </a:t>
            </a:r>
            <a:r>
              <a:rPr lang="en-US" sz="2200" dirty="0" smtClean="0"/>
              <a:t>and other </a:t>
            </a:r>
            <a:r>
              <a:rPr lang="en-US" sz="2200" b="1" dirty="0" smtClean="0"/>
              <a:t>hive products</a:t>
            </a:r>
            <a:r>
              <a:rPr lang="en-US" sz="2200" dirty="0" smtClean="0"/>
              <a:t>.</a:t>
            </a:r>
            <a:endParaRPr lang="sr-Latn-RS" sz="2200" dirty="0" smtClean="0"/>
          </a:p>
          <a:p>
            <a:endParaRPr lang="sr-Latn-RS" sz="2200" dirty="0" smtClean="0"/>
          </a:p>
          <a:p>
            <a:r>
              <a:rPr lang="en-US" sz="2200" b="1" dirty="0" smtClean="0"/>
              <a:t>In 2023</a:t>
            </a:r>
            <a:r>
              <a:rPr lang="en-US" sz="2200" dirty="0" smtClean="0"/>
              <a:t>, the construction of </a:t>
            </a:r>
            <a:r>
              <a:rPr lang="en-US" sz="2200" b="1" dirty="0" smtClean="0"/>
              <a:t>13 </a:t>
            </a:r>
            <a:r>
              <a:rPr lang="en-US" sz="2200" b="1" dirty="0" err="1" smtClean="0"/>
              <a:t>agrivoltaics</a:t>
            </a:r>
            <a:r>
              <a:rPr lang="en-US" sz="2200" b="1" dirty="0" smtClean="0"/>
              <a:t> </a:t>
            </a:r>
            <a:r>
              <a:rPr lang="en-US" sz="2200" dirty="0" smtClean="0"/>
              <a:t>parks with a combined capacity of </a:t>
            </a:r>
            <a:r>
              <a:rPr lang="en-US" sz="2200" b="1" dirty="0" smtClean="0"/>
              <a:t>593.7 MW has been approved</a:t>
            </a:r>
            <a:r>
              <a:rPr lang="sr-Latn-RS" sz="2200" b="1" dirty="0" smtClean="0"/>
              <a:t>. </a:t>
            </a:r>
            <a:r>
              <a:rPr lang="sr-Latn-RS" sz="2200" dirty="0" smtClean="0"/>
              <a:t>12</a:t>
            </a:r>
            <a:r>
              <a:rPr lang="en-US" sz="2200" dirty="0" smtClean="0"/>
              <a:t> of these projects will be located in Puglia, while </a:t>
            </a:r>
            <a:r>
              <a:rPr lang="sr-Latn-RS" sz="2200" dirty="0" smtClean="0"/>
              <a:t>1</a:t>
            </a:r>
            <a:r>
              <a:rPr lang="en-US" sz="2200" dirty="0" smtClean="0"/>
              <a:t> will be installed in the neighboring region of Basilicata. </a:t>
            </a:r>
            <a:endParaRPr lang="sr-Latn-RS" sz="2200" dirty="0" smtClean="0"/>
          </a:p>
          <a:p>
            <a:endParaRPr lang="sr-Latn-RS" sz="2200" dirty="0" smtClean="0"/>
          </a:p>
          <a:p>
            <a:r>
              <a:rPr lang="sr-Latn-RS" sz="2400" b="1" dirty="0" smtClean="0"/>
              <a:t>P</a:t>
            </a:r>
            <a:r>
              <a:rPr lang="en-US" sz="2200" b="1" dirty="0" err="1" smtClean="0"/>
              <a:t>roject</a:t>
            </a:r>
            <a:r>
              <a:rPr lang="en-US" sz="2200" b="1" dirty="0" smtClean="0"/>
              <a:t> in Basilicata</a:t>
            </a:r>
            <a:r>
              <a:rPr lang="sr-Latn-RS" sz="2200" b="1" dirty="0" smtClean="0"/>
              <a:t>: </a:t>
            </a:r>
            <a:r>
              <a:rPr lang="en-US" sz="2200" dirty="0" smtClean="0"/>
              <a:t>in the municipality of </a:t>
            </a:r>
            <a:r>
              <a:rPr lang="en-US" sz="2200" dirty="0" err="1" smtClean="0"/>
              <a:t>Genzano</a:t>
            </a:r>
            <a:r>
              <a:rPr lang="en-US" sz="2200" dirty="0" smtClean="0"/>
              <a:t> </a:t>
            </a:r>
            <a:r>
              <a:rPr lang="en-US" sz="2200" dirty="0" err="1" smtClean="0"/>
              <a:t>di</a:t>
            </a:r>
            <a:r>
              <a:rPr lang="en-US" sz="2200" dirty="0" smtClean="0"/>
              <a:t> </a:t>
            </a:r>
            <a:r>
              <a:rPr lang="en-US" sz="2200" dirty="0" err="1" smtClean="0"/>
              <a:t>Lucania</a:t>
            </a:r>
            <a:r>
              <a:rPr lang="en-US" sz="2200" dirty="0" smtClean="0"/>
              <a:t> (province of Potenza), a </a:t>
            </a:r>
            <a:r>
              <a:rPr lang="en-US" sz="2200" b="1" dirty="0" smtClean="0"/>
              <a:t>10 MW power plant </a:t>
            </a:r>
            <a:r>
              <a:rPr lang="en-US" sz="2200" dirty="0" smtClean="0"/>
              <a:t>is currently under construction. This plant is expected to be able to generate </a:t>
            </a:r>
            <a:r>
              <a:rPr lang="en-US" sz="2200" b="1" dirty="0" smtClean="0"/>
              <a:t>6162 </a:t>
            </a:r>
            <a:r>
              <a:rPr lang="en-US" sz="2200" b="1" dirty="0" err="1" smtClean="0"/>
              <a:t>MWh</a:t>
            </a:r>
            <a:r>
              <a:rPr lang="en-US" sz="2200" b="1" dirty="0" smtClean="0"/>
              <a:t> </a:t>
            </a:r>
            <a:r>
              <a:rPr lang="en-US" sz="2200" dirty="0" smtClean="0"/>
              <a:t>of clean energy per year when it is fully operational. This project involves the use of structures with a height of 1.5 meters that will allow the cultivation of different types of </a:t>
            </a:r>
            <a:r>
              <a:rPr lang="en-US" sz="2200" b="1" dirty="0" smtClean="0"/>
              <a:t>crops, beekeeping and grazing of sheep</a:t>
            </a:r>
            <a:r>
              <a:rPr lang="en-US" sz="2200" dirty="0" smtClean="0"/>
              <a:t>.</a:t>
            </a:r>
            <a:endParaRPr lang="sr-Latn-RS" sz="2200" dirty="0" smtClean="0"/>
          </a:p>
          <a:p>
            <a:endParaRPr lang="sr-Latn-RS" sz="2200" dirty="0" smtClean="0"/>
          </a:p>
          <a:p>
            <a:r>
              <a:rPr lang="en-US" sz="2200" b="1" dirty="0" err="1" smtClean="0"/>
              <a:t>Solare</a:t>
            </a:r>
            <a:r>
              <a:rPr lang="en-US" sz="2200" b="1" dirty="0" smtClean="0"/>
              <a:t> </a:t>
            </a:r>
            <a:r>
              <a:rPr lang="en-US" sz="2200" b="1" dirty="0" err="1" smtClean="0"/>
              <a:t>Ramacca</a:t>
            </a:r>
            <a:r>
              <a:rPr lang="en-US" sz="2200" b="1" dirty="0" smtClean="0"/>
              <a:t> </a:t>
            </a:r>
            <a:r>
              <a:rPr lang="en-US" sz="2200" b="1" dirty="0" err="1" smtClean="0"/>
              <a:t>fiume</a:t>
            </a:r>
            <a:r>
              <a:rPr lang="en-US" sz="2200" b="1" dirty="0" smtClean="0"/>
              <a:t> – </a:t>
            </a:r>
            <a:r>
              <a:rPr lang="en-US" sz="2200" b="1" dirty="0" err="1" smtClean="0"/>
              <a:t>Gornalunga</a:t>
            </a:r>
            <a:r>
              <a:rPr lang="sr-Latn-RS" sz="2200" b="1" dirty="0" smtClean="0"/>
              <a:t> Project</a:t>
            </a:r>
            <a:r>
              <a:rPr lang="sr-Latn-RS" sz="2200" dirty="0" smtClean="0"/>
              <a:t>: in </a:t>
            </a:r>
            <a:r>
              <a:rPr lang="en-US" sz="2200" dirty="0" smtClean="0"/>
              <a:t>province of Catania</a:t>
            </a:r>
            <a:r>
              <a:rPr lang="sr-Latn-RS" sz="2200" dirty="0" smtClean="0"/>
              <a:t>, it will cover </a:t>
            </a:r>
            <a:r>
              <a:rPr lang="en-US" sz="2200" dirty="0" smtClean="0"/>
              <a:t> </a:t>
            </a:r>
            <a:r>
              <a:rPr lang="en-US" sz="2200" b="1" dirty="0" smtClean="0"/>
              <a:t>68 hectares </a:t>
            </a:r>
            <a:r>
              <a:rPr lang="en-US" sz="2200" dirty="0" smtClean="0"/>
              <a:t>and will have an installed rated power of </a:t>
            </a:r>
            <a:r>
              <a:rPr lang="en-US" sz="2200" b="1" dirty="0" smtClean="0"/>
              <a:t>34 527 </a:t>
            </a:r>
            <a:r>
              <a:rPr lang="en-US" sz="2200" b="1" dirty="0" err="1" smtClean="0"/>
              <a:t>MWp</a:t>
            </a:r>
            <a:r>
              <a:rPr lang="en-US" sz="2200" dirty="0" smtClean="0"/>
              <a:t>. It will be equipped with an integrated storage system with an input power of </a:t>
            </a:r>
            <a:r>
              <a:rPr lang="en-US" sz="2200" b="1" dirty="0" smtClean="0"/>
              <a:t>11.4 MW on solar </a:t>
            </a:r>
            <a:r>
              <a:rPr lang="en-US" sz="2200" dirty="0" smtClean="0"/>
              <a:t>tracking facilities. This plant is expected to produce a net amount of 72 500 </a:t>
            </a:r>
            <a:r>
              <a:rPr lang="en-US" sz="2200" dirty="0" err="1" smtClean="0"/>
              <a:t>MWh</a:t>
            </a:r>
            <a:r>
              <a:rPr lang="en-US" sz="2200" dirty="0" smtClean="0"/>
              <a:t>/year of electricity from </a:t>
            </a:r>
            <a:r>
              <a:rPr lang="sr-Latn-RS" sz="2200" dirty="0" smtClean="0"/>
              <a:t>. T</a:t>
            </a:r>
            <a:r>
              <a:rPr lang="en-US" sz="2200" dirty="0" smtClean="0"/>
              <a:t>he plant will have a significant impact on reducing CO2 emissions into the atmosphere, with an estimated over 29 000 tons per year.</a:t>
            </a:r>
          </a:p>
          <a:p>
            <a:endParaRPr lang="en-US" sz="2200" dirty="0" smtClean="0"/>
          </a:p>
          <a:p>
            <a:endParaRPr lang="sr-Latn-RS" sz="2200" dirty="0" smtClean="0"/>
          </a:p>
          <a:p>
            <a:endParaRPr lang="sr-Latn-RS" sz="2200" b="1" dirty="0" smtClean="0"/>
          </a:p>
          <a:p>
            <a:endParaRPr lang="sr-Latn-RS" sz="2200" b="1" dirty="0" smtClean="0"/>
          </a:p>
          <a:p>
            <a:endParaRPr lang="en-US" sz="2200" b="1" dirty="0" smtClean="0"/>
          </a:p>
          <a:p>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IN ITALY</a:t>
            </a:r>
            <a:endParaRPr lang="en-US" sz="4000" dirty="0">
              <a:solidFill>
                <a:srgbClr val="22823E"/>
              </a:solidFill>
              <a:latin typeface="Martel Heavy"/>
            </a:endParaRPr>
          </a:p>
        </p:txBody>
      </p:sp>
      <p:sp>
        <p:nvSpPr>
          <p:cNvPr id="27649" name="Rectangle 1"/>
          <p:cNvSpPr>
            <a:spLocks noChangeArrowheads="1"/>
          </p:cNvSpPr>
          <p:nvPr/>
        </p:nvSpPr>
        <p:spPr bwMode="auto">
          <a:xfrm>
            <a:off x="990600" y="1638300"/>
            <a:ext cx="13182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Calibri" pitchFamily="34" charset="0"/>
                <a:ea typeface="Aptos" charset="0"/>
                <a:cs typeface="Calibri" pitchFamily="34" charset="0"/>
              </a:rPr>
              <a:t>Agrivoltaics</a:t>
            </a:r>
            <a:r>
              <a:rPr kumimoji="0" lang="en-US" sz="2200" b="1" i="0" u="none" strike="noStrike" cap="none" normalizeH="0" baseline="0" dirty="0" smtClean="0">
                <a:ln>
                  <a:noFill/>
                </a:ln>
                <a:solidFill>
                  <a:schemeClr val="tx1"/>
                </a:solidFill>
                <a:effectLst/>
                <a:latin typeface="Calibri" pitchFamily="34" charset="0"/>
                <a:ea typeface="Aptos" charset="0"/>
                <a:cs typeface="Calibri" pitchFamily="34" charset="0"/>
              </a:rPr>
              <a:t> Open Labs</a:t>
            </a:r>
            <a:r>
              <a:rPr lang="sr-Latn-RS" sz="2200" dirty="0" smtClean="0">
                <a:latin typeface="Calibri" pitchFamily="34" charset="0"/>
                <a:ea typeface="Aptos" charset="0"/>
                <a:cs typeface="Calibri" pitchFamily="34" charset="0"/>
              </a:rPr>
              <a:t>: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initiative located in </a:t>
            </a:r>
            <a:r>
              <a:rPr kumimoji="0" lang="en-US" sz="2200" b="0" i="0" u="none" strike="noStrike" cap="none" normalizeH="0" baseline="0" dirty="0" err="1" smtClean="0">
                <a:ln>
                  <a:noFill/>
                </a:ln>
                <a:solidFill>
                  <a:schemeClr val="tx1"/>
                </a:solidFill>
                <a:effectLst/>
                <a:latin typeface="Calibri" pitchFamily="34" charset="0"/>
                <a:ea typeface="Aptos" charset="0"/>
                <a:cs typeface="Calibri" pitchFamily="34" charset="0"/>
              </a:rPr>
              <a:t>Salaparuta</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 (Sicily).</a:t>
            </a:r>
            <a:r>
              <a:rPr kumimoji="0" lang="en-US" sz="2200" b="0" i="0" u="none" strike="noStrike" cap="none" normalizeH="0" baseline="0" dirty="0" smtClean="0">
                <a:ln>
                  <a:noFill/>
                </a:ln>
                <a:solidFill>
                  <a:schemeClr val="tx1"/>
                </a:solidFill>
                <a:effectLst/>
                <a:latin typeface="Aptos" charset="0"/>
                <a:ea typeface="Aptos" charset="0"/>
                <a:cs typeface="Times New Roman" pitchFamily="18" charset="0"/>
              </a:rPr>
              <a:t>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That is one kind of open-air innovation laboratory in which the integration between the production of solar energy, agriculture, and biodiversity protection is tested. Given that grape growing, and wine production are part of culture, history, and tradition in Sicily, the company that owns the vineyard decided to </a:t>
            </a:r>
            <a:r>
              <a:rPr kumimoji="0" lang="en-US" sz="2200" b="1" i="0" u="none" strike="noStrike" cap="none" normalizeH="0" baseline="0" dirty="0" smtClean="0">
                <a:ln>
                  <a:noFill/>
                </a:ln>
                <a:solidFill>
                  <a:schemeClr val="tx1"/>
                </a:solidFill>
                <a:effectLst/>
                <a:latin typeface="Calibri" pitchFamily="34" charset="0"/>
                <a:ea typeface="Aptos" charset="0"/>
                <a:cs typeface="Calibri" pitchFamily="34" charset="0"/>
              </a:rPr>
              <a:t>combine wine and energy production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and invest in PV installation.</a:t>
            </a:r>
            <a:r>
              <a:rPr kumimoji="0" lang="en-US" sz="2200" b="0" i="0" u="none" strike="noStrike" cap="none" normalizeH="0" baseline="0" dirty="0" smtClean="0">
                <a:ln>
                  <a:noFill/>
                </a:ln>
                <a:solidFill>
                  <a:schemeClr val="tx1"/>
                </a:solidFill>
                <a:effectLst/>
                <a:latin typeface="Aptos" charset="0"/>
                <a:ea typeface="Aptos" charset="0"/>
                <a:cs typeface="Times New Roman" pitchFamily="18" charset="0"/>
              </a:rPr>
              <a:t>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In this way, in addition to wine, the company also produces energy, reducing costs and at the same time favoring sustainability (the so-called </a:t>
            </a:r>
            <a:r>
              <a:rPr kumimoji="0" lang="en-US" sz="2200" b="1" i="0" u="none" strike="noStrike" cap="none" normalizeH="0" baseline="0" dirty="0" err="1" smtClean="0">
                <a:ln>
                  <a:noFill/>
                </a:ln>
                <a:solidFill>
                  <a:schemeClr val="tx1"/>
                </a:solidFill>
                <a:effectLst/>
                <a:latin typeface="Calibri" pitchFamily="34" charset="0"/>
                <a:ea typeface="Aptos" charset="0"/>
                <a:cs typeface="Calibri" pitchFamily="34" charset="0"/>
              </a:rPr>
              <a:t>Agrivoltaics</a:t>
            </a:r>
            <a:r>
              <a:rPr kumimoji="0" lang="en-US" sz="2200" b="1" i="0" u="none" strike="noStrike" cap="none" normalizeH="0" baseline="0" dirty="0" smtClean="0">
                <a:ln>
                  <a:noFill/>
                </a:ln>
                <a:solidFill>
                  <a:schemeClr val="tx1"/>
                </a:solidFill>
                <a:effectLst/>
                <a:latin typeface="Calibri" pitchFamily="34" charset="0"/>
                <a:ea typeface="Aptos" charset="0"/>
                <a:cs typeface="Calibri" pitchFamily="34" charset="0"/>
              </a:rPr>
              <a:t> Wine</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0" name="Picture 2" descr="C:\Users\Milica\Desktop\WGG Elektropionir\Sicilija Agrivoltaic wine.jpg"/>
          <p:cNvPicPr>
            <a:picLocks noChangeAspect="1" noChangeArrowheads="1"/>
          </p:cNvPicPr>
          <p:nvPr/>
        </p:nvPicPr>
        <p:blipFill>
          <a:blip r:embed="rId7" cstate="print"/>
          <a:srcRect/>
          <a:stretch>
            <a:fillRect/>
          </a:stretch>
        </p:blipFill>
        <p:spPr bwMode="auto">
          <a:xfrm>
            <a:off x="4724400" y="3677920"/>
            <a:ext cx="13122166" cy="63423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IN GREECE</a:t>
            </a:r>
            <a:endParaRPr lang="en-US" sz="4000" dirty="0">
              <a:solidFill>
                <a:srgbClr val="22823E"/>
              </a:solidFill>
              <a:latin typeface="Martel Heavy"/>
            </a:endParaRPr>
          </a:p>
        </p:txBody>
      </p:sp>
      <p:sp>
        <p:nvSpPr>
          <p:cNvPr id="26625" name="Rectangle 1"/>
          <p:cNvSpPr>
            <a:spLocks noChangeArrowheads="1"/>
          </p:cNvSpPr>
          <p:nvPr/>
        </p:nvSpPr>
        <p:spPr bwMode="auto">
          <a:xfrm>
            <a:off x="1219200" y="1866900"/>
            <a:ext cx="139446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In </a:t>
            </a:r>
            <a:r>
              <a:rPr kumimoji="0" lang="en-GB" sz="2200" b="1" i="0" u="none" strike="noStrike" cap="none" normalizeH="0" baseline="0" dirty="0" err="1" smtClean="0">
                <a:ln>
                  <a:noFill/>
                </a:ln>
                <a:solidFill>
                  <a:schemeClr val="tx1"/>
                </a:solidFill>
                <a:effectLst/>
                <a:latin typeface="Calibri" pitchFamily="34" charset="0"/>
                <a:ea typeface="Aptos" charset="0"/>
                <a:cs typeface="Calibri" pitchFamily="34" charset="0"/>
              </a:rPr>
              <a:t>Ioannina</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 </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a:t>
            </a:r>
            <a:r>
              <a:rPr kumimoji="0" lang="en-GB" sz="2200" b="0" i="0" u="none" strike="noStrike" cap="none" normalizeH="0" baseline="0" dirty="0" err="1" smtClean="0">
                <a:ln>
                  <a:noFill/>
                </a:ln>
                <a:solidFill>
                  <a:schemeClr val="tx1"/>
                </a:solidFill>
                <a:effectLst/>
                <a:latin typeface="Calibri" pitchFamily="34" charset="0"/>
                <a:ea typeface="Aptos" charset="0"/>
                <a:cs typeface="Calibri" pitchFamily="34" charset="0"/>
              </a:rPr>
              <a:t>Northwestern</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 Greece, region of Epirus) </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the first urban community </a:t>
            </a:r>
            <a:r>
              <a:rPr kumimoji="0" lang="en-GB" sz="2200" b="1" i="0" u="none" strike="noStrike" cap="none" normalizeH="0" baseline="0" dirty="0" err="1" smtClean="0">
                <a:ln>
                  <a:noFill/>
                </a:ln>
                <a:solidFill>
                  <a:schemeClr val="tx1"/>
                </a:solidFill>
                <a:effectLst/>
                <a:latin typeface="Calibri" pitchFamily="34" charset="0"/>
                <a:ea typeface="Aptos" charset="0"/>
                <a:cs typeface="Calibri" pitchFamily="34" charset="0"/>
              </a:rPr>
              <a:t>agriphotovoltaic</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 </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project is already being planned and a replication will follow in Skopje, North Macedonia (</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two 10-15 kW </a:t>
            </a:r>
            <a:r>
              <a:rPr kumimoji="0" lang="en-GB" sz="2200" b="1" i="0" u="none" strike="noStrike" cap="none" normalizeH="0" baseline="0" dirty="0" err="1" smtClean="0">
                <a:ln>
                  <a:noFill/>
                </a:ln>
                <a:solidFill>
                  <a:schemeClr val="tx1"/>
                </a:solidFill>
                <a:effectLst/>
                <a:latin typeface="Calibri" pitchFamily="34" charset="0"/>
                <a:ea typeface="Aptos" charset="0"/>
                <a:cs typeface="Calibri" pitchFamily="34" charset="0"/>
              </a:rPr>
              <a:t>agriPV</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 stations</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 It is an </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urban vegetable garden</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 that will be </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combined</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 with the production of </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green</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 </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energy</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 from photovoltaic panels. The pilot will be coordinated by the </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local energy community </a:t>
            </a:r>
            <a:r>
              <a:rPr kumimoji="0" lang="en-GB" sz="2200" b="1" i="0" u="none" strike="noStrike" cap="none" normalizeH="0" baseline="0" dirty="0" err="1" smtClean="0">
                <a:ln>
                  <a:noFill/>
                </a:ln>
                <a:solidFill>
                  <a:schemeClr val="tx1"/>
                </a:solidFill>
                <a:effectLst/>
                <a:latin typeface="Calibri" pitchFamily="34" charset="0"/>
                <a:ea typeface="Aptos" charset="0"/>
                <a:cs typeface="Calibri" pitchFamily="34" charset="0"/>
              </a:rPr>
              <a:t>CommonEn</a:t>
            </a:r>
            <a:r>
              <a:rPr kumimoji="0" lang="en-GB" sz="2200" b="1" i="0" u="none" strike="noStrike" cap="none" normalizeH="0" baseline="0" dirty="0" smtClean="0">
                <a:ln>
                  <a:noFill/>
                </a:ln>
                <a:solidFill>
                  <a:schemeClr val="tx1"/>
                </a:solidFill>
                <a:effectLst/>
                <a:latin typeface="Calibri" pitchFamily="34" charset="0"/>
                <a:ea typeface="Aptos" charset="0"/>
                <a:cs typeface="Calibri" pitchFamily="34" charset="0"/>
              </a:rPr>
              <a:t> </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and the design will follow participatory procedures with the involvement of citizens and local stakeholders. </a:t>
            </a:r>
            <a:r>
              <a:rPr kumimoji="0" lang="en-GB" sz="2200" b="0" i="0" u="none" strike="noStrike" cap="none" normalizeH="0" baseline="0" dirty="0" err="1" smtClean="0">
                <a:ln>
                  <a:noFill/>
                </a:ln>
                <a:solidFill>
                  <a:schemeClr val="tx1"/>
                </a:solidFill>
                <a:effectLst/>
                <a:latin typeface="Calibri" pitchFamily="34" charset="0"/>
                <a:ea typeface="Aptos" charset="0"/>
                <a:cs typeface="Calibri" pitchFamily="34" charset="0"/>
              </a:rPr>
              <a:t>CommonEn</a:t>
            </a:r>
            <a:r>
              <a:rPr kumimoji="0" lang="en-GB" sz="2200" b="0" i="0" u="none" strike="noStrike" cap="none" normalizeH="0" baseline="0" dirty="0" smtClean="0">
                <a:ln>
                  <a:noFill/>
                </a:ln>
                <a:solidFill>
                  <a:schemeClr val="tx1"/>
                </a:solidFill>
                <a:effectLst/>
                <a:latin typeface="Calibri" pitchFamily="34" charset="0"/>
                <a:ea typeface="Aptos" charset="0"/>
                <a:cs typeface="Calibri" pitchFamily="34" charset="0"/>
              </a:rPr>
              <a:t> was founded in 2021 and it was pioneered by Electra Energy (member of a REScoop.eu).</a:t>
            </a:r>
            <a:endParaRPr kumimoji="0" lang="sr-Latn-RS" sz="2200" b="0" i="0" u="none" strike="noStrike" cap="none" normalizeH="0" baseline="0" dirty="0" smtClean="0">
              <a:ln>
                <a:noFill/>
              </a:ln>
              <a:solidFill>
                <a:schemeClr val="tx1"/>
              </a:solidFill>
              <a:effectLst/>
              <a:latin typeface="Calibri" pitchFamily="34" charset="0"/>
              <a:ea typeface="Aptos"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r-Latn-RS" sz="2200" dirty="0" smtClean="0">
              <a:latin typeface="Calibri" pitchFamily="34" charset="0"/>
              <a:cs typeface="Calibri" pitchFamily="34" charset="0"/>
            </a:endParaRPr>
          </a:p>
          <a:p>
            <a:pPr lvl="0" algn="just" fontAlgn="base">
              <a:spcBef>
                <a:spcPct val="0"/>
              </a:spcBef>
              <a:spcAft>
                <a:spcPct val="0"/>
              </a:spcAft>
            </a:pPr>
            <a:r>
              <a:rPr lang="en-GB" sz="2200" dirty="0" smtClean="0"/>
              <a:t>The second project</a:t>
            </a:r>
            <a:r>
              <a:rPr lang="sr-Latn-RS" sz="2200" dirty="0" smtClean="0"/>
              <a:t>: </a:t>
            </a:r>
            <a:r>
              <a:rPr lang="en-GB" sz="2200" dirty="0" smtClean="0"/>
              <a:t>a project by </a:t>
            </a:r>
            <a:r>
              <a:rPr lang="en-GB" sz="2200" b="1" dirty="0" smtClean="0"/>
              <a:t>Greek </a:t>
            </a:r>
            <a:r>
              <a:rPr lang="en-GB" sz="2200" b="1" dirty="0" err="1" smtClean="0"/>
              <a:t>startup</a:t>
            </a:r>
            <a:r>
              <a:rPr lang="en-GB" sz="2200" b="1" dirty="0" smtClean="0"/>
              <a:t> </a:t>
            </a:r>
            <a:r>
              <a:rPr lang="en-GB" sz="2200" b="1" dirty="0" err="1" smtClean="0"/>
              <a:t>Brite</a:t>
            </a:r>
            <a:r>
              <a:rPr lang="en-GB" sz="2200" b="1" dirty="0" smtClean="0"/>
              <a:t> Solar </a:t>
            </a:r>
            <a:r>
              <a:rPr lang="en-GB" sz="2200" dirty="0" smtClean="0"/>
              <a:t>which is building a production line </a:t>
            </a:r>
            <a:r>
              <a:rPr lang="en-GB" sz="2200" b="1" dirty="0" smtClean="0"/>
              <a:t>in </a:t>
            </a:r>
            <a:r>
              <a:rPr lang="en-GB" sz="2200" b="1" dirty="0" err="1" smtClean="0"/>
              <a:t>Patras</a:t>
            </a:r>
            <a:r>
              <a:rPr lang="en-GB" sz="2200" b="1" dirty="0" smtClean="0"/>
              <a:t> </a:t>
            </a:r>
            <a:r>
              <a:rPr lang="en-GB" sz="2200" dirty="0" smtClean="0"/>
              <a:t>for </a:t>
            </a:r>
            <a:r>
              <a:rPr lang="en-GB" sz="2200" b="1" dirty="0" smtClean="0"/>
              <a:t>transparent solar panels for </a:t>
            </a:r>
            <a:r>
              <a:rPr lang="en-GB" sz="2200" b="1" dirty="0" err="1" smtClean="0"/>
              <a:t>agrivoltaic</a:t>
            </a:r>
            <a:r>
              <a:rPr lang="en-GB" sz="2200" b="1" dirty="0" smtClean="0"/>
              <a:t> production</a:t>
            </a:r>
            <a:r>
              <a:rPr lang="en-GB" sz="2200" dirty="0" smtClean="0"/>
              <a:t>. This facility in </a:t>
            </a:r>
            <a:r>
              <a:rPr lang="en-GB" sz="2200" dirty="0" err="1" smtClean="0"/>
              <a:t>Patras</a:t>
            </a:r>
            <a:r>
              <a:rPr lang="en-GB" sz="2200" dirty="0" smtClean="0"/>
              <a:t> will have an </a:t>
            </a:r>
            <a:r>
              <a:rPr lang="en-GB" sz="2200" b="1" dirty="0" smtClean="0"/>
              <a:t>annual capacity of 150 MW </a:t>
            </a:r>
            <a:r>
              <a:rPr lang="en-GB" sz="2200" dirty="0" smtClean="0"/>
              <a:t>in peak terms. </a:t>
            </a:r>
            <a:r>
              <a:rPr lang="en-GB" sz="2200" dirty="0" err="1" smtClean="0"/>
              <a:t>Brite</a:t>
            </a:r>
            <a:r>
              <a:rPr lang="en-GB" sz="2200" dirty="0" smtClean="0"/>
              <a:t> Solar aims to then boost it to 300 MW in future</a:t>
            </a:r>
            <a:r>
              <a:rPr lang="sr-Latn-RS" sz="2200" dirty="0" smtClean="0"/>
              <a:t> (All projects are</a:t>
            </a:r>
            <a:r>
              <a:rPr lang="en-US" sz="2400" dirty="0" smtClean="0"/>
              <a:t> </a:t>
            </a:r>
            <a:r>
              <a:rPr lang="en-US" sz="2200" dirty="0" smtClean="0"/>
              <a:t>available at</a:t>
            </a:r>
            <a:r>
              <a:rPr lang="sr-Latn-RS" sz="2200" dirty="0" smtClean="0"/>
              <a:t> </a:t>
            </a:r>
            <a:r>
              <a:rPr lang="en-US" sz="2200" dirty="0" smtClean="0"/>
              <a:t>https://www.britesolar.com/</a:t>
            </a:r>
            <a:r>
              <a:rPr lang="sr-Latn-RS" sz="2200" dirty="0" smtClean="0"/>
              <a:t>)</a:t>
            </a:r>
            <a:endParaRPr kumimoji="0" lang="en-GB"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descr="Untitled.jpg"/>
          <p:cNvPicPr>
            <a:picLocks noChangeAspect="1"/>
          </p:cNvPicPr>
          <p:nvPr/>
        </p:nvPicPr>
        <p:blipFill>
          <a:blip r:embed="rId7" cstate="print"/>
          <a:stretch>
            <a:fillRect/>
          </a:stretch>
        </p:blipFill>
        <p:spPr>
          <a:xfrm>
            <a:off x="7086600" y="5524500"/>
            <a:ext cx="10687050" cy="447655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4"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IN GERMANY</a:t>
            </a:r>
            <a:endParaRPr lang="en-US" sz="4000" dirty="0">
              <a:solidFill>
                <a:srgbClr val="22823E"/>
              </a:solidFill>
              <a:latin typeface="Martel Heavy"/>
            </a:endParaRPr>
          </a:p>
        </p:txBody>
      </p:sp>
      <p:sp>
        <p:nvSpPr>
          <p:cNvPr id="9" name="Rectangle 8"/>
          <p:cNvSpPr/>
          <p:nvPr/>
        </p:nvSpPr>
        <p:spPr>
          <a:xfrm>
            <a:off x="914400" y="1638300"/>
            <a:ext cx="13792200" cy="2123658"/>
          </a:xfrm>
          <a:prstGeom prst="rect">
            <a:avLst/>
          </a:prstGeom>
        </p:spPr>
        <p:txBody>
          <a:bodyPr wrap="square">
            <a:spAutoFit/>
          </a:bodyPr>
          <a:lstStyle/>
          <a:p>
            <a:r>
              <a:rPr lang="en-US" sz="2200" dirty="0" smtClean="0"/>
              <a:t>In recent years </a:t>
            </a:r>
            <a:r>
              <a:rPr lang="en-US" sz="2200" dirty="0" err="1" smtClean="0"/>
              <a:t>APV</a:t>
            </a:r>
            <a:r>
              <a:rPr lang="en-US" sz="2200" dirty="0" smtClean="0"/>
              <a:t> projects have gained popularity in this country</a:t>
            </a:r>
            <a:r>
              <a:rPr lang="sr-Latn-RS" sz="2200" dirty="0" smtClean="0"/>
              <a:t>. A</a:t>
            </a:r>
            <a:r>
              <a:rPr lang="en-US" sz="2200" b="1" dirty="0" err="1" smtClean="0"/>
              <a:t>ccording</a:t>
            </a:r>
            <a:r>
              <a:rPr lang="en-US" sz="2200" b="1" dirty="0" smtClean="0"/>
              <a:t> to a recently published study 72.4% of German farmers are willing to use </a:t>
            </a:r>
            <a:r>
              <a:rPr lang="en-US" sz="2200" b="1" dirty="0" err="1" smtClean="0"/>
              <a:t>agrivoltaics</a:t>
            </a:r>
            <a:r>
              <a:rPr lang="en-US" sz="2200" b="1" dirty="0" smtClean="0"/>
              <a:t>. </a:t>
            </a:r>
            <a:r>
              <a:rPr lang="en-US" sz="2200" dirty="0" smtClean="0"/>
              <a:t>In 2024, there are a couple of dozen </a:t>
            </a:r>
            <a:r>
              <a:rPr lang="en-US" sz="2200" dirty="0" err="1" smtClean="0"/>
              <a:t>agrivoltaics</a:t>
            </a:r>
            <a:r>
              <a:rPr lang="en-US" sz="2200" dirty="0" smtClean="0"/>
              <a:t> farms in Germany, especially in southern part (Bavaria and Baden-Württemberg), where the number of facilities is higher compared to the rest of the country.</a:t>
            </a:r>
          </a:p>
          <a:p>
            <a:endParaRPr lang="sr-Latn-RS" sz="2200" b="1" dirty="0" smtClean="0"/>
          </a:p>
          <a:p>
            <a:endParaRPr lang="sr-Latn-RS" sz="2200" dirty="0" smtClean="0"/>
          </a:p>
        </p:txBody>
      </p:sp>
      <p:pic>
        <p:nvPicPr>
          <p:cNvPr id="25601" name="Picture 1" descr="C:\Users\Milica\Desktop\WGG Elektropionir\Gelsdorf Apple.jpg"/>
          <p:cNvPicPr>
            <a:picLocks noChangeAspect="1" noChangeArrowheads="1"/>
          </p:cNvPicPr>
          <p:nvPr/>
        </p:nvPicPr>
        <p:blipFill>
          <a:blip r:embed="rId5" cstate="print"/>
          <a:srcRect/>
          <a:stretch>
            <a:fillRect/>
          </a:stretch>
        </p:blipFill>
        <p:spPr bwMode="auto">
          <a:xfrm>
            <a:off x="6172200" y="3029048"/>
            <a:ext cx="11125200" cy="6256736"/>
          </a:xfrm>
          <a:prstGeom prst="rect">
            <a:avLst/>
          </a:prstGeom>
          <a:noFill/>
        </p:spPr>
      </p:pic>
      <p:sp>
        <p:nvSpPr>
          <p:cNvPr id="25602" name="Rectangle 2"/>
          <p:cNvSpPr>
            <a:spLocks noChangeArrowheads="1"/>
          </p:cNvSpPr>
          <p:nvPr/>
        </p:nvSpPr>
        <p:spPr bwMode="auto">
          <a:xfrm>
            <a:off x="1143000" y="7505700"/>
            <a:ext cx="495299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Calibri" pitchFamily="34" charset="0"/>
                <a:ea typeface="Aptos" charset="0"/>
                <a:cs typeface="Calibri" pitchFamily="34" charset="0"/>
              </a:rPr>
              <a:t>Photo: The first </a:t>
            </a:r>
            <a:r>
              <a:rPr kumimoji="0" lang="en-US" sz="2000" b="1" i="0" u="none" strike="noStrike" cap="none" normalizeH="0" baseline="0" dirty="0" err="1" smtClean="0">
                <a:ln>
                  <a:noFill/>
                </a:ln>
                <a:solidFill>
                  <a:srgbClr val="7030A0"/>
                </a:solidFill>
                <a:effectLst/>
                <a:latin typeface="Calibri" pitchFamily="34" charset="0"/>
                <a:ea typeface="Aptos" charset="0"/>
                <a:cs typeface="Calibri" pitchFamily="34" charset="0"/>
              </a:rPr>
              <a:t>agrivoltaics</a:t>
            </a:r>
            <a:r>
              <a:rPr kumimoji="0" lang="en-US" sz="2000" b="1" i="0" u="none" strike="noStrike" cap="none" normalizeH="0" baseline="0" dirty="0" smtClean="0">
                <a:ln>
                  <a:noFill/>
                </a:ln>
                <a:solidFill>
                  <a:srgbClr val="7030A0"/>
                </a:solidFill>
                <a:effectLst/>
                <a:latin typeface="Calibri" pitchFamily="34" charset="0"/>
                <a:ea typeface="Aptos" charset="0"/>
                <a:cs typeface="Calibri" pitchFamily="34" charset="0"/>
              </a:rPr>
              <a:t> pilot on an apple orchard in Germany (</a:t>
            </a:r>
            <a:r>
              <a:rPr kumimoji="0" lang="en-US" sz="2000" b="1" i="0" u="none" strike="noStrike" cap="none" normalizeH="0" baseline="0" dirty="0" err="1" smtClean="0">
                <a:ln>
                  <a:noFill/>
                </a:ln>
                <a:solidFill>
                  <a:srgbClr val="7030A0"/>
                </a:solidFill>
                <a:effectLst/>
                <a:latin typeface="Calibri" pitchFamily="34" charset="0"/>
                <a:ea typeface="Aptos" charset="0"/>
                <a:cs typeface="Calibri" pitchFamily="34" charset="0"/>
              </a:rPr>
              <a:t>Nachtwey</a:t>
            </a:r>
            <a:r>
              <a:rPr kumimoji="0" lang="en-US" sz="2000" b="1" i="0" u="none" strike="noStrike" cap="none" normalizeH="0" baseline="0" dirty="0" smtClean="0">
                <a:ln>
                  <a:noFill/>
                </a:ln>
                <a:solidFill>
                  <a:srgbClr val="7030A0"/>
                </a:solidFill>
                <a:effectLst/>
                <a:latin typeface="Calibri" pitchFamily="34" charset="0"/>
                <a:ea typeface="Aptos" charset="0"/>
                <a:cs typeface="Calibri" pitchFamily="34" charset="0"/>
              </a:rPr>
              <a:t> organic fruit farm, </a:t>
            </a:r>
            <a:r>
              <a:rPr kumimoji="0" lang="en-US" sz="2000" b="1" i="0" u="none" strike="noStrike" cap="none" normalizeH="0" baseline="0" dirty="0" err="1" smtClean="0">
                <a:ln>
                  <a:noFill/>
                </a:ln>
                <a:solidFill>
                  <a:srgbClr val="7030A0"/>
                </a:solidFill>
                <a:effectLst/>
                <a:latin typeface="Calibri" pitchFamily="34" charset="0"/>
                <a:ea typeface="Aptos" charset="0"/>
                <a:cs typeface="Calibri" pitchFamily="34" charset="0"/>
              </a:rPr>
              <a:t>Gelsdorf</a:t>
            </a:r>
            <a:r>
              <a:rPr kumimoji="0" lang="en-US" sz="2000" b="1" i="0" u="none" strike="noStrike" cap="none" normalizeH="0" baseline="0" dirty="0" smtClean="0">
                <a:ln>
                  <a:noFill/>
                </a:ln>
                <a:solidFill>
                  <a:srgbClr val="7030A0"/>
                </a:solidFill>
                <a:effectLst/>
                <a:latin typeface="Calibri" pitchFamily="34" charset="0"/>
                <a:ea typeface="Aptos" charset="0"/>
                <a:cs typeface="Calibri" pitchFamily="34" charset="0"/>
              </a:rPr>
              <a:t>), Source: Baywa-re.de</a:t>
            </a:r>
            <a:endParaRPr kumimoji="0" lang="en-US" sz="2000" b="1" i="0" u="none" strike="noStrike" cap="none" normalizeH="0" baseline="0" dirty="0" smtClean="0">
              <a:ln>
                <a:noFill/>
              </a:ln>
              <a:solidFill>
                <a:srgbClr val="7030A0"/>
              </a:solidFill>
              <a:effectLst/>
              <a:latin typeface="Arial" pitchFamily="34" charset="0"/>
              <a:cs typeface="Arial" pitchFamily="34" charset="0"/>
            </a:endParaRPr>
          </a:p>
        </p:txBody>
      </p:sp>
      <p:sp>
        <p:nvSpPr>
          <p:cNvPr id="12" name="Rectangle 11"/>
          <p:cNvSpPr/>
          <p:nvPr/>
        </p:nvSpPr>
        <p:spPr>
          <a:xfrm>
            <a:off x="914400" y="3314700"/>
            <a:ext cx="5029200" cy="3477875"/>
          </a:xfrm>
          <a:prstGeom prst="rect">
            <a:avLst/>
          </a:prstGeom>
        </p:spPr>
        <p:txBody>
          <a:bodyPr wrap="square">
            <a:spAutoFit/>
          </a:bodyPr>
          <a:lstStyle/>
          <a:p>
            <a:r>
              <a:rPr lang="sr-Latn-RS" sz="2200" b="1" dirty="0" smtClean="0"/>
              <a:t>T</a:t>
            </a:r>
            <a:r>
              <a:rPr lang="en-US" sz="2200" b="1" dirty="0" smtClean="0"/>
              <a:t>he first </a:t>
            </a:r>
            <a:r>
              <a:rPr lang="en-US" sz="2200" b="1" dirty="0" err="1" smtClean="0"/>
              <a:t>agrivoltaics</a:t>
            </a:r>
            <a:r>
              <a:rPr lang="en-US" sz="2200" b="1" dirty="0" smtClean="0"/>
              <a:t> apple orchard in Germany</a:t>
            </a:r>
            <a:r>
              <a:rPr lang="sr-Latn-RS" sz="2200" b="1" dirty="0" smtClean="0"/>
              <a:t>: </a:t>
            </a:r>
            <a:r>
              <a:rPr lang="en-US" sz="2200" dirty="0" smtClean="0"/>
              <a:t>located in </a:t>
            </a:r>
            <a:r>
              <a:rPr lang="en-US" sz="2200" dirty="0" err="1" smtClean="0"/>
              <a:t>Gelsdorf</a:t>
            </a:r>
            <a:r>
              <a:rPr lang="en-US" sz="2200" dirty="0" smtClean="0"/>
              <a:t> in Rhineland-Palatinate (West Germany). This project started in 2021, at </a:t>
            </a:r>
            <a:r>
              <a:rPr lang="en-US" sz="2200" dirty="0" err="1" smtClean="0"/>
              <a:t>Nachtwey</a:t>
            </a:r>
            <a:r>
              <a:rPr lang="en-US" sz="2200" dirty="0" smtClean="0"/>
              <a:t> organic fruit farm with </a:t>
            </a:r>
            <a:r>
              <a:rPr lang="en-US" sz="2200" b="1" dirty="0" smtClean="0"/>
              <a:t>installed capacity of 300 </a:t>
            </a:r>
            <a:r>
              <a:rPr lang="en-US" sz="2200" b="1" dirty="0" err="1" smtClean="0"/>
              <a:t>kWp</a:t>
            </a:r>
            <a:r>
              <a:rPr lang="en-US" sz="2200" dirty="0" smtClean="0"/>
              <a:t>. The produced solar power is, among other things, used for the electric tractor on-site and to operate the electric pump of the irrigation system, which replaces a diesel generator. </a:t>
            </a:r>
            <a:endParaRPr lang="en-US"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IN GERMANY</a:t>
            </a:r>
            <a:endParaRPr lang="en-US" sz="4000" dirty="0">
              <a:solidFill>
                <a:srgbClr val="22823E"/>
              </a:solidFill>
              <a:latin typeface="Martel Heavy"/>
            </a:endParaRPr>
          </a:p>
        </p:txBody>
      </p:sp>
      <p:sp>
        <p:nvSpPr>
          <p:cNvPr id="24577" name="Rectangle 1"/>
          <p:cNvSpPr>
            <a:spLocks noChangeArrowheads="1"/>
          </p:cNvSpPr>
          <p:nvPr/>
        </p:nvSpPr>
        <p:spPr bwMode="auto">
          <a:xfrm>
            <a:off x="762000" y="1638300"/>
            <a:ext cx="141732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Calibri" pitchFamily="34" charset="0"/>
                <a:ea typeface="Aptos" charset="0"/>
                <a:cs typeface="Calibri" pitchFamily="34" charset="0"/>
              </a:rPr>
              <a:t>APV</a:t>
            </a:r>
            <a:r>
              <a:rPr kumimoji="0" lang="en-US" sz="2200" b="1" i="0" u="none" strike="noStrike" cap="none" normalizeH="0" baseline="0" dirty="0" smtClean="0">
                <a:ln>
                  <a:noFill/>
                </a:ln>
                <a:solidFill>
                  <a:schemeClr val="tx1"/>
                </a:solidFill>
                <a:effectLst/>
                <a:latin typeface="Calibri" pitchFamily="34" charset="0"/>
                <a:ea typeface="Aptos" charset="0"/>
                <a:cs typeface="Calibri" pitchFamily="34" charset="0"/>
              </a:rPr>
              <a:t>-pilot plant at the </a:t>
            </a:r>
            <a:r>
              <a:rPr kumimoji="0" lang="en-US" sz="2200" b="1" i="0" u="none" strike="noStrike" cap="none" normalizeH="0" baseline="0" dirty="0" smtClean="0">
                <a:ln>
                  <a:noFill/>
                </a:ln>
                <a:solidFill>
                  <a:schemeClr val="tx1"/>
                </a:solidFill>
                <a:effectLst/>
                <a:latin typeface="Aptos"/>
                <a:ea typeface="Aptos" charset="0"/>
                <a:cs typeface="Calibri" pitchFamily="34" charset="0"/>
              </a:rPr>
              <a:t>“</a:t>
            </a:r>
            <a:r>
              <a:rPr kumimoji="0" lang="en-US" sz="2200" b="1" i="0" u="none" strike="noStrike" cap="none" normalizeH="0" baseline="0" dirty="0" err="1" smtClean="0">
                <a:ln>
                  <a:noFill/>
                </a:ln>
                <a:solidFill>
                  <a:schemeClr val="tx1"/>
                </a:solidFill>
                <a:effectLst/>
                <a:latin typeface="Calibri" pitchFamily="34" charset="0"/>
                <a:ea typeface="Aptos" charset="0"/>
                <a:cs typeface="Calibri" pitchFamily="34" charset="0"/>
              </a:rPr>
              <a:t>Heggelbach</a:t>
            </a:r>
            <a:r>
              <a:rPr kumimoji="0" lang="en-US" sz="2200" b="1" i="0" u="none" strike="noStrike" cap="none" normalizeH="0" baseline="0" dirty="0" smtClean="0">
                <a:ln>
                  <a:noFill/>
                </a:ln>
                <a:solidFill>
                  <a:schemeClr val="tx1"/>
                </a:solidFill>
                <a:effectLst/>
                <a:latin typeface="Aptos"/>
                <a:ea typeface="Aptos" charset="0"/>
                <a:cs typeface="Calibri" pitchFamily="34" charset="0"/>
              </a:rPr>
              <a:t>”</a:t>
            </a:r>
            <a:r>
              <a:rPr kumimoji="0" lang="en-US" sz="2200" b="1" i="0" u="none" strike="noStrike" cap="none" normalizeH="0" baseline="0" dirty="0" smtClean="0">
                <a:ln>
                  <a:noFill/>
                </a:ln>
                <a:solidFill>
                  <a:schemeClr val="tx1"/>
                </a:solidFill>
                <a:effectLst/>
                <a:latin typeface="Calibri" pitchFamily="34" charset="0"/>
                <a:ea typeface="Aptos" charset="0"/>
                <a:cs typeface="Calibri" pitchFamily="34" charset="0"/>
              </a:rPr>
              <a:t> biodynamic farm community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run by six families, located in the municipality </a:t>
            </a:r>
            <a:r>
              <a:rPr kumimoji="0" lang="en-US" sz="2200" b="0" i="0" u="none" strike="noStrike" cap="none" normalizeH="0" baseline="0" dirty="0" err="1" smtClean="0">
                <a:ln>
                  <a:noFill/>
                </a:ln>
                <a:solidFill>
                  <a:schemeClr val="tx1"/>
                </a:solidFill>
                <a:effectLst/>
                <a:latin typeface="Calibri" pitchFamily="34" charset="0"/>
                <a:ea typeface="Aptos" charset="0"/>
                <a:cs typeface="Calibri" pitchFamily="34" charset="0"/>
              </a:rPr>
              <a:t>Herdwangen-Sch</a:t>
            </a:r>
            <a:r>
              <a:rPr kumimoji="0" lang="en-US" sz="2200" b="0" i="0" u="none" strike="noStrike" cap="none" normalizeH="0" baseline="0" dirty="0" err="1" smtClean="0">
                <a:ln>
                  <a:noFill/>
                </a:ln>
                <a:solidFill>
                  <a:schemeClr val="tx1"/>
                </a:solidFill>
                <a:effectLst/>
                <a:latin typeface="Aptos"/>
                <a:ea typeface="Aptos" charset="0"/>
                <a:cs typeface="Calibri" pitchFamily="34" charset="0"/>
              </a:rPr>
              <a:t>ö</a:t>
            </a:r>
            <a:r>
              <a:rPr kumimoji="0" lang="en-US" sz="2200" b="0" i="0" u="none" strike="noStrike" cap="none" normalizeH="0" baseline="0" dirty="0" err="1" smtClean="0">
                <a:ln>
                  <a:noFill/>
                </a:ln>
                <a:solidFill>
                  <a:schemeClr val="tx1"/>
                </a:solidFill>
                <a:effectLst/>
                <a:latin typeface="Calibri" pitchFamily="34" charset="0"/>
                <a:ea typeface="Aptos" charset="0"/>
                <a:cs typeface="Calibri" pitchFamily="34" charset="0"/>
              </a:rPr>
              <a:t>nach</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 Baden-W</a:t>
            </a:r>
            <a:r>
              <a:rPr kumimoji="0" lang="en-US" sz="2200" b="0" i="0" u="none" strike="noStrike" cap="none" normalizeH="0" baseline="0" dirty="0" smtClean="0">
                <a:ln>
                  <a:noFill/>
                </a:ln>
                <a:solidFill>
                  <a:schemeClr val="tx1"/>
                </a:solidFill>
                <a:effectLst/>
                <a:latin typeface="Aptos"/>
                <a:ea typeface="Aptos" charset="0"/>
                <a:cs typeface="Calibri" pitchFamily="34" charset="0"/>
              </a:rPr>
              <a:t>ü</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rttemberg (Southwest Germany).</a:t>
            </a:r>
            <a:r>
              <a:rPr kumimoji="0" lang="en-US" sz="2200" b="0" i="0" u="none" strike="noStrike" cap="none" normalizeH="0" baseline="0" dirty="0" smtClean="0">
                <a:ln>
                  <a:noFill/>
                </a:ln>
                <a:solidFill>
                  <a:schemeClr val="tx1"/>
                </a:solidFill>
                <a:effectLst/>
                <a:latin typeface="Aptos" charset="0"/>
                <a:ea typeface="Aptos" charset="0"/>
                <a:cs typeface="Times New Roman" pitchFamily="18" charset="0"/>
              </a:rPr>
              <a:t>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This project </a:t>
            </a:r>
            <a:r>
              <a:rPr kumimoji="0" lang="en-US" sz="2200" b="1" i="0" u="none" strike="noStrike" cap="none" normalizeH="0" baseline="0" dirty="0" smtClean="0">
                <a:ln>
                  <a:noFill/>
                </a:ln>
                <a:solidFill>
                  <a:schemeClr val="tx1"/>
                </a:solidFill>
                <a:effectLst/>
                <a:latin typeface="Calibri" pitchFamily="34" charset="0"/>
                <a:ea typeface="Aptos" charset="0"/>
                <a:cs typeface="Calibri" pitchFamily="34" charset="0"/>
              </a:rPr>
              <a:t>started in 2016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with installed capacity of 194 </a:t>
            </a:r>
            <a:r>
              <a:rPr kumimoji="0" lang="en-US" sz="2200" b="0" i="0" u="none" strike="noStrike" cap="none" normalizeH="0" baseline="0" dirty="0" err="1" smtClean="0">
                <a:ln>
                  <a:noFill/>
                </a:ln>
                <a:solidFill>
                  <a:schemeClr val="tx1"/>
                </a:solidFill>
                <a:effectLst/>
                <a:latin typeface="Calibri" pitchFamily="34" charset="0"/>
                <a:ea typeface="Aptos" charset="0"/>
                <a:cs typeface="Calibri" pitchFamily="34" charset="0"/>
              </a:rPr>
              <a:t>kWp</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a:t>
            </a:r>
            <a:r>
              <a:rPr kumimoji="0" lang="en-US" sz="2200" b="0" i="0" u="none" strike="noStrike" cap="none" normalizeH="0" baseline="0" dirty="0" smtClean="0">
                <a:ln>
                  <a:noFill/>
                </a:ln>
                <a:solidFill>
                  <a:schemeClr val="tx1"/>
                </a:solidFill>
                <a:effectLst/>
                <a:latin typeface="Aptos" charset="0"/>
                <a:ea typeface="Aptos" charset="0"/>
                <a:cs typeface="Times New Roman" pitchFamily="18" charset="0"/>
              </a:rPr>
              <a:t> </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The farm community cultivates around 180 hectares. The agricultural basis comprises grass-clover </a:t>
            </a:r>
            <a:r>
              <a:rPr kumimoji="0" lang="en-US" sz="2200" b="0" i="0" u="none" strike="noStrike" cap="none" normalizeH="0" baseline="0" dirty="0" err="1" smtClean="0">
                <a:ln>
                  <a:noFill/>
                </a:ln>
                <a:solidFill>
                  <a:schemeClr val="tx1"/>
                </a:solidFill>
                <a:effectLst/>
                <a:latin typeface="Calibri" pitchFamily="34" charset="0"/>
                <a:ea typeface="Aptos" charset="0"/>
                <a:cs typeface="Calibri" pitchFamily="34" charset="0"/>
              </a:rPr>
              <a:t>ley</a:t>
            </a:r>
            <a:r>
              <a:rPr kumimoji="0" lang="en-US" sz="2200" b="0" i="0" u="none" strike="noStrike" cap="none" normalizeH="0" baseline="0" dirty="0" smtClean="0">
                <a:ln>
                  <a:noFill/>
                </a:ln>
                <a:solidFill>
                  <a:schemeClr val="tx1"/>
                </a:solidFill>
                <a:effectLst/>
                <a:latin typeface="Calibri" pitchFamily="34" charset="0"/>
                <a:ea typeface="Aptos" charset="0"/>
                <a:cs typeface="Calibri" pitchFamily="34" charset="0"/>
              </a:rPr>
              <a:t> (27 ha), cereals (30 ha), vegetables (25 ha), ware potatoes (12 ha), and pasture for the herd of cows. The innovative solution increased the land use efficiency on the test area by more than 60%.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descr="C:\Users\Milica\Desktop\WGG Elektropionir\Germany Heggelbach.jpg"/>
          <p:cNvPicPr>
            <a:picLocks noChangeAspect="1" noChangeArrowheads="1"/>
          </p:cNvPicPr>
          <p:nvPr/>
        </p:nvPicPr>
        <p:blipFill>
          <a:blip r:embed="rId7" cstate="print"/>
          <a:srcRect/>
          <a:stretch>
            <a:fillRect/>
          </a:stretch>
        </p:blipFill>
        <p:spPr bwMode="auto">
          <a:xfrm>
            <a:off x="6248400" y="3543300"/>
            <a:ext cx="11144250" cy="6267450"/>
          </a:xfrm>
          <a:prstGeom prst="rect">
            <a:avLst/>
          </a:prstGeom>
          <a:noFill/>
        </p:spPr>
      </p:pic>
      <p:sp>
        <p:nvSpPr>
          <p:cNvPr id="24579" name="Rectangle 3"/>
          <p:cNvSpPr>
            <a:spLocks noChangeArrowheads="1"/>
          </p:cNvSpPr>
          <p:nvPr/>
        </p:nvSpPr>
        <p:spPr bwMode="auto">
          <a:xfrm>
            <a:off x="1676400" y="7048500"/>
            <a:ext cx="4114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Calibri" pitchFamily="34" charset="0"/>
                <a:ea typeface="Aptos" charset="0"/>
                <a:cs typeface="Calibri" pitchFamily="34" charset="0"/>
              </a:rPr>
              <a:t>Photo: </a:t>
            </a:r>
            <a:r>
              <a:rPr kumimoji="0" lang="en-US" sz="2000" b="1" i="0" u="none" strike="noStrike" cap="none" normalizeH="0" baseline="0" dirty="0" err="1" smtClean="0">
                <a:ln>
                  <a:noFill/>
                </a:ln>
                <a:solidFill>
                  <a:srgbClr val="7030A0"/>
                </a:solidFill>
                <a:effectLst/>
                <a:latin typeface="Calibri" pitchFamily="34" charset="0"/>
                <a:ea typeface="Aptos" charset="0"/>
                <a:cs typeface="Calibri" pitchFamily="34" charset="0"/>
              </a:rPr>
              <a:t>APV</a:t>
            </a:r>
            <a:r>
              <a:rPr kumimoji="0" lang="en-US" sz="2000" b="1" i="0" u="none" strike="noStrike" cap="none" normalizeH="0" baseline="0" dirty="0" smtClean="0">
                <a:ln>
                  <a:noFill/>
                </a:ln>
                <a:solidFill>
                  <a:srgbClr val="7030A0"/>
                </a:solidFill>
                <a:effectLst/>
                <a:latin typeface="Calibri" pitchFamily="34" charset="0"/>
                <a:ea typeface="Aptos" charset="0"/>
                <a:cs typeface="Calibri" pitchFamily="34" charset="0"/>
              </a:rPr>
              <a:t> plant at the </a:t>
            </a:r>
            <a:r>
              <a:rPr kumimoji="0" lang="en-US" sz="2000" b="1" i="0" u="none" strike="noStrike" cap="none" normalizeH="0" baseline="0" dirty="0" smtClean="0">
                <a:ln>
                  <a:noFill/>
                </a:ln>
                <a:solidFill>
                  <a:srgbClr val="7030A0"/>
                </a:solidFill>
                <a:effectLst/>
                <a:latin typeface="Aptos"/>
                <a:ea typeface="Aptos" charset="0"/>
                <a:cs typeface="Calibri" pitchFamily="34" charset="0"/>
              </a:rPr>
              <a:t>“</a:t>
            </a:r>
            <a:r>
              <a:rPr kumimoji="0" lang="en-US" sz="2000" b="1" i="0" u="none" strike="noStrike" cap="none" normalizeH="0" baseline="0" dirty="0" err="1" smtClean="0">
                <a:ln>
                  <a:noFill/>
                </a:ln>
                <a:solidFill>
                  <a:srgbClr val="7030A0"/>
                </a:solidFill>
                <a:effectLst/>
                <a:latin typeface="Calibri" pitchFamily="34" charset="0"/>
                <a:ea typeface="Aptos" charset="0"/>
                <a:cs typeface="Calibri" pitchFamily="34" charset="0"/>
              </a:rPr>
              <a:t>Heggelbach</a:t>
            </a:r>
            <a:r>
              <a:rPr kumimoji="0" lang="en-US" sz="2000" b="1" i="0" u="none" strike="noStrike" cap="none" normalizeH="0" baseline="0" dirty="0" smtClean="0">
                <a:ln>
                  <a:noFill/>
                </a:ln>
                <a:solidFill>
                  <a:srgbClr val="7030A0"/>
                </a:solidFill>
                <a:effectLst/>
                <a:latin typeface="Aptos"/>
                <a:ea typeface="Aptos" charset="0"/>
                <a:cs typeface="Calibri" pitchFamily="34" charset="0"/>
              </a:rPr>
              <a:t>”</a:t>
            </a:r>
            <a:r>
              <a:rPr kumimoji="0" lang="en-US" sz="2000" b="1" i="0" u="none" strike="noStrike" cap="none" normalizeH="0" baseline="0" dirty="0" smtClean="0">
                <a:ln>
                  <a:noFill/>
                </a:ln>
                <a:solidFill>
                  <a:srgbClr val="7030A0"/>
                </a:solidFill>
                <a:effectLst/>
                <a:latin typeface="Calibri" pitchFamily="34" charset="0"/>
                <a:ea typeface="Aptos" charset="0"/>
                <a:cs typeface="Calibri" pitchFamily="34" charset="0"/>
              </a:rPr>
              <a:t> biodynamic farm community, Source: Baywa-re.de</a:t>
            </a:r>
            <a:endParaRPr kumimoji="0" lang="en-US" sz="2000" b="1"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CASE STUDIES OF SUCCESSFUL SOLAR-POWERED FARMS</a:t>
            </a:r>
            <a:endParaRPr lang="en-US" sz="4000" dirty="0">
              <a:solidFill>
                <a:srgbClr val="22823E"/>
              </a:solidFill>
              <a:latin typeface="Martel Heavy"/>
            </a:endParaRPr>
          </a:p>
        </p:txBody>
      </p:sp>
      <p:sp>
        <p:nvSpPr>
          <p:cNvPr id="11" name="Rectangle 10"/>
          <p:cNvSpPr/>
          <p:nvPr/>
        </p:nvSpPr>
        <p:spPr>
          <a:xfrm>
            <a:off x="8229600" y="2781300"/>
            <a:ext cx="7010400" cy="4216539"/>
          </a:xfrm>
          <a:prstGeom prst="rect">
            <a:avLst/>
          </a:prstGeom>
        </p:spPr>
        <p:txBody>
          <a:bodyPr wrap="square">
            <a:spAutoFit/>
          </a:bodyPr>
          <a:lstStyle/>
          <a:p>
            <a:r>
              <a:rPr lang="en-US" sz="3600" b="1" dirty="0" err="1" smtClean="0">
                <a:solidFill>
                  <a:srgbClr val="7030A0"/>
                </a:solidFill>
              </a:rPr>
              <a:t>Agrisolar</a:t>
            </a:r>
            <a:r>
              <a:rPr lang="en-US" sz="3600" b="1" dirty="0" smtClean="0">
                <a:solidFill>
                  <a:srgbClr val="7030A0"/>
                </a:solidFill>
              </a:rPr>
              <a:t> Best Practice Guidelines</a:t>
            </a:r>
            <a:endParaRPr lang="sr-Latn-RS" sz="3600" b="1" dirty="0" smtClean="0">
              <a:solidFill>
                <a:srgbClr val="7030A0"/>
              </a:solidFill>
            </a:endParaRPr>
          </a:p>
          <a:p>
            <a:endParaRPr lang="sr-Latn-RS" dirty="0" smtClean="0"/>
          </a:p>
          <a:p>
            <a:r>
              <a:rPr lang="en-US" sz="2400" dirty="0" smtClean="0"/>
              <a:t>This report provides guidance for the deployment of sustainable </a:t>
            </a:r>
            <a:r>
              <a:rPr lang="en-US" sz="2400" dirty="0" err="1" smtClean="0"/>
              <a:t>Agri</a:t>
            </a:r>
            <a:r>
              <a:rPr lang="en-US" sz="2400" dirty="0" smtClean="0"/>
              <a:t>-PV practices for solar industry stakeholders; it also addresses wider stakeholder groups and serves as an informative tool for the </a:t>
            </a:r>
            <a:r>
              <a:rPr lang="en-US" sz="2400" dirty="0" err="1" smtClean="0"/>
              <a:t>Agrisolar</a:t>
            </a:r>
            <a:r>
              <a:rPr lang="en-US" sz="2400" dirty="0" smtClean="0"/>
              <a:t> sector.</a:t>
            </a:r>
            <a:endParaRPr lang="sr-Latn-RS" sz="2400" dirty="0" smtClean="0"/>
          </a:p>
          <a:p>
            <a:endParaRPr lang="sr-Latn-RS" sz="2200" dirty="0" smtClean="0"/>
          </a:p>
          <a:p>
            <a:r>
              <a:rPr lang="en-US" sz="2400" dirty="0" smtClean="0"/>
              <a:t>Available at:</a:t>
            </a:r>
            <a:r>
              <a:rPr lang="sr-Latn-RS" sz="2400" dirty="0" smtClean="0"/>
              <a:t> </a:t>
            </a:r>
            <a:r>
              <a:rPr lang="en-US" sz="2400" dirty="0" smtClean="0"/>
              <a:t>https://www.solarpowereurope.org/insights/thematic-reports/agrisolar-best-practice-guidelines-version-2-2</a:t>
            </a:r>
            <a:endParaRPr lang="en-US" sz="2200" dirty="0"/>
          </a:p>
        </p:txBody>
      </p:sp>
      <p:pic>
        <p:nvPicPr>
          <p:cNvPr id="14" name="Picture 13" descr="Best practise.bmp"/>
          <p:cNvPicPr>
            <a:picLocks noChangeAspect="1"/>
          </p:cNvPicPr>
          <p:nvPr/>
        </p:nvPicPr>
        <p:blipFill>
          <a:blip r:embed="rId7" cstate="print"/>
          <a:stretch>
            <a:fillRect/>
          </a:stretch>
        </p:blipFill>
        <p:spPr>
          <a:xfrm>
            <a:off x="2209800" y="1790700"/>
            <a:ext cx="5486400" cy="69742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IN SERBIA</a:t>
            </a:r>
            <a:endParaRPr lang="en-US" sz="4000" dirty="0">
              <a:solidFill>
                <a:srgbClr val="22823E"/>
              </a:solidFill>
              <a:latin typeface="Martel Heavy"/>
            </a:endParaRPr>
          </a:p>
        </p:txBody>
      </p:sp>
      <p:pic>
        <p:nvPicPr>
          <p:cNvPr id="23554" name="Picture 2" descr="C:\Users\Milica\Desktop\WGG Elektropionir\440409065_461133536262883_8974103459613570779_n.jpg"/>
          <p:cNvPicPr>
            <a:picLocks noChangeAspect="1" noChangeArrowheads="1"/>
          </p:cNvPicPr>
          <p:nvPr/>
        </p:nvPicPr>
        <p:blipFill>
          <a:blip r:embed="rId7" cstate="print"/>
          <a:srcRect/>
          <a:stretch>
            <a:fillRect/>
          </a:stretch>
        </p:blipFill>
        <p:spPr bwMode="auto">
          <a:xfrm>
            <a:off x="6096000" y="3429000"/>
            <a:ext cx="12192000" cy="6858000"/>
          </a:xfrm>
          <a:prstGeom prst="rect">
            <a:avLst/>
          </a:prstGeom>
          <a:noFill/>
        </p:spPr>
      </p:pic>
      <p:sp>
        <p:nvSpPr>
          <p:cNvPr id="13" name="Rectangle 12"/>
          <p:cNvSpPr/>
          <p:nvPr/>
        </p:nvSpPr>
        <p:spPr>
          <a:xfrm>
            <a:off x="762000" y="1485900"/>
            <a:ext cx="14401800" cy="1938992"/>
          </a:xfrm>
          <a:prstGeom prst="rect">
            <a:avLst/>
          </a:prstGeom>
        </p:spPr>
        <p:txBody>
          <a:bodyPr wrap="square">
            <a:spAutoFit/>
          </a:bodyPr>
          <a:lstStyle/>
          <a:p>
            <a:r>
              <a:rPr lang="en-GB" sz="3200" b="1" dirty="0" smtClean="0">
                <a:solidFill>
                  <a:srgbClr val="7030A0"/>
                </a:solidFill>
              </a:rPr>
              <a:t>Solar Harvest: Serbia’s first </a:t>
            </a:r>
            <a:r>
              <a:rPr lang="en-GB" sz="3200" b="1" dirty="0" err="1" smtClean="0">
                <a:solidFill>
                  <a:srgbClr val="7030A0"/>
                </a:solidFill>
              </a:rPr>
              <a:t>agrisolar</a:t>
            </a:r>
            <a:r>
              <a:rPr lang="en-GB" sz="3200" b="1" dirty="0" smtClean="0">
                <a:solidFill>
                  <a:srgbClr val="7030A0"/>
                </a:solidFill>
              </a:rPr>
              <a:t> power plant</a:t>
            </a:r>
            <a:endParaRPr lang="en-US" sz="3200" b="1" dirty="0" smtClean="0">
              <a:solidFill>
                <a:srgbClr val="7030A0"/>
              </a:solidFill>
            </a:endParaRPr>
          </a:p>
          <a:p>
            <a:endParaRPr lang="sr-Latn-RS" sz="2200" dirty="0" smtClean="0"/>
          </a:p>
          <a:p>
            <a:r>
              <a:rPr lang="en-GB" sz="2200" b="1" dirty="0" smtClean="0"/>
              <a:t>In February 2024</a:t>
            </a:r>
            <a:r>
              <a:rPr lang="en-GB" sz="2200" dirty="0" smtClean="0"/>
              <a:t>, the </a:t>
            </a:r>
            <a:r>
              <a:rPr lang="en-GB" sz="2200" b="1" dirty="0" smtClean="0"/>
              <a:t>Organic farm “</a:t>
            </a:r>
            <a:r>
              <a:rPr lang="en-GB" sz="2200" b="1" dirty="0" err="1" smtClean="0"/>
              <a:t>Organela</a:t>
            </a:r>
            <a:r>
              <a:rPr lang="en-GB" sz="2200" b="1" dirty="0" smtClean="0"/>
              <a:t>” </a:t>
            </a:r>
            <a:r>
              <a:rPr lang="en-GB" sz="2200" dirty="0" smtClean="0"/>
              <a:t>became home </a:t>
            </a:r>
            <a:r>
              <a:rPr lang="en-GB" sz="2200" b="1" dirty="0" smtClean="0"/>
              <a:t>to Serbia’s first </a:t>
            </a:r>
            <a:r>
              <a:rPr lang="en-GB" sz="2200" b="1" dirty="0" err="1" smtClean="0"/>
              <a:t>agrisolar</a:t>
            </a:r>
            <a:r>
              <a:rPr lang="en-GB" sz="2200" b="1" dirty="0" smtClean="0"/>
              <a:t> power plant</a:t>
            </a:r>
            <a:r>
              <a:rPr lang="en-GB" sz="2200" dirty="0" smtClean="0"/>
              <a:t>. </a:t>
            </a:r>
            <a:r>
              <a:rPr lang="en-US" sz="2200" dirty="0" smtClean="0"/>
              <a:t>Located in a rural area </a:t>
            </a:r>
            <a:r>
              <a:rPr lang="en-GB" sz="2200" dirty="0" smtClean="0"/>
              <a:t>of Western Serbia </a:t>
            </a:r>
            <a:r>
              <a:rPr lang="en-US" sz="2200" dirty="0" smtClean="0"/>
              <a:t>and surrounded by natural landscapes, </a:t>
            </a:r>
            <a:r>
              <a:rPr lang="en-US" sz="2200" dirty="0" err="1" smtClean="0"/>
              <a:t>Organela</a:t>
            </a:r>
            <a:r>
              <a:rPr lang="en-US" sz="2200" dirty="0" smtClean="0"/>
              <a:t> produces organic fruit and vegetables, and from now on it will also generate green electricity </a:t>
            </a:r>
            <a:r>
              <a:rPr lang="sr-Latn-RS" sz="2200" dirty="0" smtClean="0"/>
              <a:t>. </a:t>
            </a:r>
            <a:r>
              <a:rPr lang="en-US" sz="2200" dirty="0" smtClean="0"/>
              <a:t>The solar power plant has </a:t>
            </a:r>
            <a:r>
              <a:rPr lang="en-US" sz="2200" b="1" dirty="0" smtClean="0"/>
              <a:t>48 photovoltaic panels, with a combined capacity of 17.5 kW.</a:t>
            </a:r>
            <a:endParaRPr lang="en-US" sz="2200" b="1" dirty="0"/>
          </a:p>
        </p:txBody>
      </p:sp>
      <p:sp>
        <p:nvSpPr>
          <p:cNvPr id="15" name="Rectangle 14"/>
          <p:cNvSpPr/>
          <p:nvPr/>
        </p:nvSpPr>
        <p:spPr>
          <a:xfrm>
            <a:off x="838200" y="3619500"/>
            <a:ext cx="4267200" cy="5170646"/>
          </a:xfrm>
          <a:prstGeom prst="rect">
            <a:avLst/>
          </a:prstGeom>
        </p:spPr>
        <p:txBody>
          <a:bodyPr wrap="square">
            <a:spAutoFit/>
          </a:bodyPr>
          <a:lstStyle/>
          <a:p>
            <a:r>
              <a:rPr lang="en-US" sz="2200" dirty="0" smtClean="0"/>
              <a:t>Under the solar panels, </a:t>
            </a:r>
            <a:r>
              <a:rPr lang="en-US" sz="2200" dirty="0" err="1" smtClean="0"/>
              <a:t>Organela</a:t>
            </a:r>
            <a:r>
              <a:rPr lang="en-US" sz="2200" dirty="0" smtClean="0"/>
              <a:t> farm will grow currants and rocket. </a:t>
            </a:r>
            <a:r>
              <a:rPr lang="en-US" sz="2200" b="1" dirty="0" smtClean="0"/>
              <a:t>It is estimated that this </a:t>
            </a:r>
            <a:r>
              <a:rPr lang="en-US" sz="2200" b="1" dirty="0" err="1" smtClean="0"/>
              <a:t>agrisolar</a:t>
            </a:r>
            <a:r>
              <a:rPr lang="en-US" sz="2200" b="1" dirty="0" smtClean="0"/>
              <a:t> will reduce CO</a:t>
            </a:r>
            <a:r>
              <a:rPr lang="en-US" sz="2200" b="1" baseline="-25000" dirty="0" smtClean="0"/>
              <a:t>2</a:t>
            </a:r>
            <a:r>
              <a:rPr lang="en-US" sz="2200" b="1" dirty="0" smtClean="0"/>
              <a:t> emissions by 28 tons per year and that the annual energy yield will be 25.9MWh.</a:t>
            </a:r>
            <a:endParaRPr lang="sr-Latn-RS" sz="2200" b="1" dirty="0" smtClean="0"/>
          </a:p>
          <a:p>
            <a:endParaRPr lang="sr-Latn-RS" sz="2200" dirty="0" smtClean="0"/>
          </a:p>
          <a:p>
            <a:endParaRPr lang="sr-Latn-RS" sz="2200" dirty="0" smtClean="0"/>
          </a:p>
          <a:p>
            <a:endParaRPr lang="sr-Latn-RS" sz="2200" dirty="0" smtClean="0"/>
          </a:p>
          <a:p>
            <a:endParaRPr lang="sr-Latn-RS" sz="2200" dirty="0" smtClean="0"/>
          </a:p>
          <a:p>
            <a:endParaRPr lang="sr-Latn-RS" sz="2200" dirty="0" smtClean="0"/>
          </a:p>
          <a:p>
            <a:r>
              <a:rPr lang="en-GB" sz="2200" dirty="0" smtClean="0"/>
              <a:t>The Solar Harvest is the project of the </a:t>
            </a:r>
            <a:r>
              <a:rPr lang="en-GB" sz="2200" dirty="0" err="1" smtClean="0"/>
              <a:t>Elektropionir</a:t>
            </a:r>
            <a:r>
              <a:rPr lang="en-GB" sz="2200" dirty="0" smtClean="0"/>
              <a:t> energy cooperative (</a:t>
            </a:r>
            <a:r>
              <a:rPr lang="en-US" sz="2200" dirty="0" smtClean="0"/>
              <a:t>in cooperation with </a:t>
            </a:r>
            <a:r>
              <a:rPr lang="en-US" sz="2200" dirty="0" err="1" smtClean="0"/>
              <a:t>Organella</a:t>
            </a:r>
            <a:r>
              <a:rPr lang="en-US" sz="2200" dirty="0" smtClean="0"/>
              <a:t> Farm</a:t>
            </a:r>
            <a:r>
              <a:rPr lang="en-GB" sz="2200" dirty="0" smtClean="0"/>
              <a:t>)</a:t>
            </a:r>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IN USA</a:t>
            </a:r>
            <a:endParaRPr lang="en-US" sz="4000" dirty="0">
              <a:solidFill>
                <a:srgbClr val="22823E"/>
              </a:solidFill>
              <a:latin typeface="Martel Heavy"/>
            </a:endParaRPr>
          </a:p>
        </p:txBody>
      </p:sp>
      <p:sp>
        <p:nvSpPr>
          <p:cNvPr id="12" name="Rectangle 11"/>
          <p:cNvSpPr/>
          <p:nvPr/>
        </p:nvSpPr>
        <p:spPr>
          <a:xfrm>
            <a:off x="914400" y="1638300"/>
            <a:ext cx="13258800" cy="2800767"/>
          </a:xfrm>
          <a:prstGeom prst="rect">
            <a:avLst/>
          </a:prstGeom>
        </p:spPr>
        <p:txBody>
          <a:bodyPr wrap="square">
            <a:spAutoFit/>
          </a:bodyPr>
          <a:lstStyle/>
          <a:p>
            <a:r>
              <a:rPr lang="en-GB" sz="2200" dirty="0" smtClean="0"/>
              <a:t>By August 2024, the National Renewable Energy Laboratory has identified </a:t>
            </a:r>
            <a:r>
              <a:rPr lang="en-GB" sz="2200" b="1" dirty="0" smtClean="0"/>
              <a:t>571 </a:t>
            </a:r>
            <a:r>
              <a:rPr lang="en-GB" sz="2200" b="1" dirty="0" err="1" smtClean="0"/>
              <a:t>agrivoltaics</a:t>
            </a:r>
            <a:r>
              <a:rPr lang="en-GB" sz="2200" b="1" dirty="0" smtClean="0"/>
              <a:t> </a:t>
            </a:r>
            <a:r>
              <a:rPr lang="en-GB" sz="2200" dirty="0" smtClean="0"/>
              <a:t>projects in the United States (</a:t>
            </a:r>
            <a:r>
              <a:rPr lang="en-GB" sz="2200" b="1" dirty="0" smtClean="0"/>
              <a:t>with 10GW</a:t>
            </a:r>
            <a:r>
              <a:rPr lang="en-GB" sz="2200" dirty="0" smtClean="0"/>
              <a:t>), of which </a:t>
            </a:r>
            <a:r>
              <a:rPr lang="en-GB" sz="2200" b="1" dirty="0" smtClean="0"/>
              <a:t>crop production </a:t>
            </a:r>
            <a:r>
              <a:rPr lang="en-GB" sz="2200" dirty="0" smtClean="0"/>
              <a:t>includes </a:t>
            </a:r>
            <a:r>
              <a:rPr lang="en-GB" sz="2200" b="1" dirty="0" smtClean="0"/>
              <a:t>35 projects </a:t>
            </a:r>
            <a:r>
              <a:rPr lang="en-GB" sz="2200" dirty="0" smtClean="0"/>
              <a:t>(</a:t>
            </a:r>
            <a:r>
              <a:rPr lang="en-GB" sz="2200" b="1" dirty="0" smtClean="0"/>
              <a:t>79MW, 360 Acres</a:t>
            </a:r>
            <a:r>
              <a:rPr lang="en-GB" sz="2200" dirty="0" smtClean="0"/>
              <a:t>) and </a:t>
            </a:r>
            <a:r>
              <a:rPr lang="en-GB" sz="2200" b="1" dirty="0" smtClean="0"/>
              <a:t>solar grazing </a:t>
            </a:r>
            <a:r>
              <a:rPr lang="en-GB" sz="2200" dirty="0" smtClean="0"/>
              <a:t>includes </a:t>
            </a:r>
            <a:r>
              <a:rPr lang="en-GB" sz="2200" b="1" dirty="0" smtClean="0"/>
              <a:t>205 projects </a:t>
            </a:r>
            <a:r>
              <a:rPr lang="en-GB" sz="2200" dirty="0" smtClean="0"/>
              <a:t>(</a:t>
            </a:r>
            <a:r>
              <a:rPr lang="en-GB" sz="2200" b="1" dirty="0" smtClean="0"/>
              <a:t>7555 MW, 49 229 Acres</a:t>
            </a:r>
            <a:r>
              <a:rPr lang="en-GB" sz="2200" dirty="0" smtClean="0"/>
              <a:t>). The most numerous </a:t>
            </a:r>
            <a:r>
              <a:rPr lang="en-GB" sz="2200" dirty="0" err="1" smtClean="0"/>
              <a:t>agrivoltaics</a:t>
            </a:r>
            <a:r>
              <a:rPr lang="en-GB" sz="2200" dirty="0" smtClean="0"/>
              <a:t> projects in USA are definitely “</a:t>
            </a:r>
            <a:r>
              <a:rPr lang="en-GB" sz="2200" b="1" dirty="0" smtClean="0"/>
              <a:t>pollinator habitats</a:t>
            </a:r>
            <a:r>
              <a:rPr lang="en-GB" sz="2200" dirty="0" smtClean="0"/>
              <a:t>” (</a:t>
            </a:r>
            <a:r>
              <a:rPr lang="en-GB" sz="2200" b="1" dirty="0" smtClean="0"/>
              <a:t>418 sites with 4293 MW, which covers 23 784 Acres</a:t>
            </a:r>
            <a:r>
              <a:rPr lang="en-GB" sz="2200" dirty="0" smtClean="0"/>
              <a:t>).</a:t>
            </a:r>
            <a:endParaRPr lang="sr-Latn-RS" sz="2200" dirty="0" smtClean="0"/>
          </a:p>
          <a:p>
            <a:r>
              <a:rPr lang="en-GB" sz="2200" b="1" dirty="0" smtClean="0">
                <a:solidFill>
                  <a:srgbClr val="7030A0"/>
                </a:solidFill>
              </a:rPr>
              <a:t>U.S. Department of Energy which developed the “Farmer's Guide to Going Solar” as a form of support for all new farmers who want to join this initiative.</a:t>
            </a:r>
            <a:endParaRPr lang="sr-Latn-RS" sz="2200" b="1" dirty="0" smtClean="0">
              <a:solidFill>
                <a:srgbClr val="7030A0"/>
              </a:solidFill>
            </a:endParaRPr>
          </a:p>
          <a:p>
            <a:endParaRPr lang="sr-Latn-RS" sz="2200" dirty="0" smtClean="0"/>
          </a:p>
          <a:p>
            <a:endParaRPr lang="en-US" sz="2200" dirty="0"/>
          </a:p>
        </p:txBody>
      </p:sp>
      <p:pic>
        <p:nvPicPr>
          <p:cNvPr id="22530" name="Picture 2" descr="C:\Users\Milica\Desktop\WGG Elektropionir\USA Agrivoltaics.jpg"/>
          <p:cNvPicPr>
            <a:picLocks noChangeAspect="1" noChangeArrowheads="1"/>
          </p:cNvPicPr>
          <p:nvPr/>
        </p:nvPicPr>
        <p:blipFill>
          <a:blip r:embed="rId7" cstate="print"/>
          <a:srcRect/>
          <a:stretch>
            <a:fillRect/>
          </a:stretch>
        </p:blipFill>
        <p:spPr bwMode="auto">
          <a:xfrm>
            <a:off x="5257800" y="3924300"/>
            <a:ext cx="12784258" cy="6057900"/>
          </a:xfrm>
          <a:prstGeom prst="rect">
            <a:avLst/>
          </a:prstGeom>
          <a:noFill/>
        </p:spPr>
      </p:pic>
      <p:sp>
        <p:nvSpPr>
          <p:cNvPr id="14" name="Rectangle 13"/>
          <p:cNvSpPr/>
          <p:nvPr/>
        </p:nvSpPr>
        <p:spPr>
          <a:xfrm>
            <a:off x="838201" y="4229100"/>
            <a:ext cx="4419600" cy="2554545"/>
          </a:xfrm>
          <a:prstGeom prst="rect">
            <a:avLst/>
          </a:prstGeom>
        </p:spPr>
        <p:txBody>
          <a:bodyPr wrap="square">
            <a:spAutoFit/>
          </a:bodyPr>
          <a:lstStyle/>
          <a:p>
            <a:r>
              <a:rPr lang="en-GB" sz="2200" b="1" dirty="0" smtClean="0"/>
              <a:t>Sheep are the most common </a:t>
            </a:r>
            <a:endParaRPr lang="sr-Latn-RS" sz="2200" b="1" dirty="0" smtClean="0"/>
          </a:p>
          <a:p>
            <a:r>
              <a:rPr lang="en-GB" sz="2200" b="1" dirty="0" smtClean="0"/>
              <a:t>solar-grazing animals</a:t>
            </a:r>
            <a:r>
              <a:rPr lang="sr-Latn-RS" sz="2200" b="1" dirty="0" smtClean="0"/>
              <a:t>. </a:t>
            </a:r>
          </a:p>
          <a:p>
            <a:r>
              <a:rPr lang="sr-Latn-RS" sz="2200" b="1" dirty="0" smtClean="0"/>
              <a:t>F</a:t>
            </a:r>
            <a:r>
              <a:rPr lang="en-GB" sz="2200" b="1" dirty="0" err="1" smtClean="0"/>
              <a:t>ood</a:t>
            </a:r>
            <a:r>
              <a:rPr lang="en-GB" sz="2200" b="1" dirty="0" smtClean="0"/>
              <a:t> </a:t>
            </a:r>
            <a:r>
              <a:rPr lang="sr-Latn-RS" sz="2200" b="1" dirty="0" smtClean="0"/>
              <a:t> growing </a:t>
            </a:r>
            <a:r>
              <a:rPr lang="en-GB" sz="2200" b="1" dirty="0" smtClean="0"/>
              <a:t>under solar panels in the USA</a:t>
            </a:r>
            <a:r>
              <a:rPr lang="sr-Latn-RS" sz="2200" b="1" dirty="0" smtClean="0"/>
              <a:t>:</a:t>
            </a:r>
            <a:r>
              <a:rPr lang="en-GB" sz="2200" b="1" dirty="0" smtClean="0"/>
              <a:t> vegetables</a:t>
            </a:r>
            <a:r>
              <a:rPr lang="sr-Latn-RS" sz="2200" b="1" dirty="0" smtClean="0"/>
              <a:t>, fruits, </a:t>
            </a:r>
            <a:r>
              <a:rPr lang="en-GB" sz="2200" b="1" dirty="0" smtClean="0"/>
              <a:t>medicinal and aromatic herbs</a:t>
            </a:r>
            <a:r>
              <a:rPr lang="sr-Latn-RS" sz="2200" b="1" dirty="0" smtClean="0"/>
              <a:t>. </a:t>
            </a:r>
          </a:p>
          <a:p>
            <a:endParaRPr lang="sr-Latn-RS" sz="2200" b="1" dirty="0" smtClean="0"/>
          </a:p>
          <a:p>
            <a:endParaRPr lang="en-US" sz="2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D959"/>
        </a:solidFill>
        <a:effectLst/>
      </p:bgPr>
    </p:bg>
    <p:spTree>
      <p:nvGrpSpPr>
        <p:cNvPr id="1" name=""/>
        <p:cNvGrpSpPr/>
        <p:nvPr/>
      </p:nvGrpSpPr>
      <p:grpSpPr>
        <a:xfrm>
          <a:off x="0" y="0"/>
          <a:ext cx="0" cy="0"/>
          <a:chOff x="0" y="0"/>
          <a:chExt cx="0" cy="0"/>
        </a:xfrm>
      </p:grpSpPr>
      <p:grpSp>
        <p:nvGrpSpPr>
          <p:cNvPr id="2" name="Group 2"/>
          <p:cNvGrpSpPr/>
          <p:nvPr/>
        </p:nvGrpSpPr>
        <p:grpSpPr>
          <a:xfrm>
            <a:off x="11277599" y="342900"/>
            <a:ext cx="6676301" cy="9575896"/>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14450" y="2974022"/>
            <a:ext cx="8667750" cy="3000821"/>
          </a:xfrm>
          <a:prstGeom prst="rect">
            <a:avLst/>
          </a:prstGeom>
        </p:spPr>
        <p:txBody>
          <a:bodyPr wrap="square" lIns="0" tIns="0" rIns="0" bIns="0" rtlCol="0" anchor="t">
            <a:spAutoFit/>
          </a:bodyPr>
          <a:lstStyle/>
          <a:p>
            <a:pPr algn="ctr">
              <a:lnSpc>
                <a:spcPts val="11660"/>
              </a:lnSpc>
            </a:pPr>
            <a:r>
              <a:rPr lang="en-US" sz="9600" dirty="0">
                <a:solidFill>
                  <a:srgbClr val="FBF6F1"/>
                </a:solidFill>
                <a:latin typeface="Martel Heavy"/>
              </a:rPr>
              <a:t>Thank you very much!</a:t>
            </a:r>
          </a:p>
        </p:txBody>
      </p:sp>
      <p:sp>
        <p:nvSpPr>
          <p:cNvPr id="7" name="Freeform 7"/>
          <p:cNvSpPr/>
          <p:nvPr/>
        </p:nvSpPr>
        <p:spPr>
          <a:xfrm>
            <a:off x="13639800" y="9181782"/>
            <a:ext cx="2514600" cy="685800"/>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2" cstate="print"/>
            <a:stretch>
              <a:fillRect/>
            </a:stretch>
          </a:blipFill>
        </p:spPr>
        <p:txBody>
          <a:bodyPr/>
          <a:lstStyle/>
          <a:p>
            <a:endParaRPr lang="en-US"/>
          </a:p>
        </p:txBody>
      </p:sp>
      <p:sp>
        <p:nvSpPr>
          <p:cNvPr id="8" name="Freeform 9">
            <a:extLst>
              <a:ext uri="{FF2B5EF4-FFF2-40B4-BE49-F238E27FC236}">
                <a16:creationId xmlns:a16="http://schemas.microsoft.com/office/drawing/2014/main" xmlns="" id="{BA64940B-4884-D6A3-9ED0-BA3B087724F4}"/>
              </a:ext>
            </a:extLst>
          </p:cNvPr>
          <p:cNvSpPr/>
          <p:nvPr/>
        </p:nvSpPr>
        <p:spPr>
          <a:xfrm>
            <a:off x="12268200" y="3238500"/>
            <a:ext cx="4937362" cy="3342815"/>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cstate="print"/>
            <a:stretch>
              <a:fillRect l="-18514" t="-68106" r="-20305" b="-75440"/>
            </a:stretch>
          </a:blipFill>
        </p:spPr>
        <p:txBody>
          <a:bodyPr/>
          <a:lstStyle/>
          <a:p>
            <a:endParaRPr lang="en-US"/>
          </a:p>
        </p:txBody>
      </p:sp>
      <p:sp>
        <p:nvSpPr>
          <p:cNvPr id="9" name="TextBox 6">
            <a:extLst>
              <a:ext uri="{FF2B5EF4-FFF2-40B4-BE49-F238E27FC236}">
                <a16:creationId xmlns:a16="http://schemas.microsoft.com/office/drawing/2014/main" xmlns="" id="{091F88CE-57F4-9C0F-BB8D-B8AFCD8E5C92}"/>
              </a:ext>
            </a:extLst>
          </p:cNvPr>
          <p:cNvSpPr txBox="1"/>
          <p:nvPr/>
        </p:nvSpPr>
        <p:spPr>
          <a:xfrm>
            <a:off x="11277599" y="6816945"/>
            <a:ext cx="6676302" cy="430887"/>
          </a:xfrm>
          <a:prstGeom prst="rect">
            <a:avLst/>
          </a:prstGeom>
        </p:spPr>
        <p:txBody>
          <a:bodyPr wrap="square" lIns="0" tIns="0" rIns="0" bIns="0" rtlCol="0" anchor="t">
            <a:spAutoFit/>
          </a:bodyPr>
          <a:lstStyle/>
          <a:p>
            <a:pPr algn="ctr"/>
            <a:r>
              <a:rPr lang="en-US" sz="2800" b="1" dirty="0">
                <a:solidFill>
                  <a:srgbClr val="1C7B3B"/>
                </a:solidFill>
              </a:rPr>
              <a:t>2023-1-EL01-KA210-ADU-000164781</a:t>
            </a:r>
          </a:p>
        </p:txBody>
      </p:sp>
      <p:sp>
        <p:nvSpPr>
          <p:cNvPr id="5" name="TextBox 6">
            <a:extLst>
              <a:ext uri="{FF2B5EF4-FFF2-40B4-BE49-F238E27FC236}">
                <a16:creationId xmlns:a16="http://schemas.microsoft.com/office/drawing/2014/main" xmlns="" id="{3726CDDC-C694-23D1-F177-2F2AFBDF5372}"/>
              </a:ext>
            </a:extLst>
          </p:cNvPr>
          <p:cNvSpPr txBox="1"/>
          <p:nvPr/>
        </p:nvSpPr>
        <p:spPr>
          <a:xfrm>
            <a:off x="334100" y="8420100"/>
            <a:ext cx="10562500" cy="830997"/>
          </a:xfrm>
          <a:prstGeom prst="rect">
            <a:avLst/>
          </a:prstGeom>
        </p:spPr>
        <p:txBody>
          <a:bodyPr wrap="square" lIns="0" tIns="0" rIns="0" bIns="0" rtlCol="0" anchor="t">
            <a:spAutoFit/>
          </a:bodyPr>
          <a:lstStyle/>
          <a:p>
            <a:pPr algn="ctr"/>
            <a:r>
              <a:rPr lang="en-US" i="0" dirty="0">
                <a:solidFill>
                  <a:srgbClr val="1C7B3B"/>
                </a:solidFill>
                <a:effectLst/>
              </a:rPr>
              <a:t>The European Commission </a:t>
            </a:r>
            <a:r>
              <a:rPr lang="en-US" i="0" dirty="0" err="1">
                <a:solidFill>
                  <a:srgbClr val="1C7B3B"/>
                </a:solidFill>
                <a:effectLst/>
              </a:rPr>
              <a:t>suport</a:t>
            </a:r>
            <a:r>
              <a:rPr lang="en-US" i="0" dirty="0">
                <a:solidFill>
                  <a:srgbClr val="1C7B3B"/>
                </a:solidFill>
                <a:effectLst/>
              </a:rPr>
              <a:t> for the production of this publication does not constitute an endorsement of the contents which reflects the views only of the authors, and the Commission can not be held responsible for any use which may be made of the information contained therein</a:t>
            </a:r>
            <a:endParaRPr lang="en-US" dirty="0">
              <a:solidFill>
                <a:srgbClr val="1C7B3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en-US" sz="4000" dirty="0" smtClean="0">
                <a:solidFill>
                  <a:srgbClr val="22823E"/>
                </a:solidFill>
                <a:latin typeface="Martel Heavy"/>
              </a:rPr>
              <a:t>Solar Energy and Earth</a:t>
            </a:r>
            <a:endParaRPr lang="en-US" sz="4000" dirty="0">
              <a:solidFill>
                <a:srgbClr val="22823E"/>
              </a:solidFill>
              <a:latin typeface="Martel Heavy"/>
            </a:endParaRPr>
          </a:p>
        </p:txBody>
      </p:sp>
      <p:sp>
        <p:nvSpPr>
          <p:cNvPr id="11" name="Rectangle 10"/>
          <p:cNvSpPr/>
          <p:nvPr/>
        </p:nvSpPr>
        <p:spPr>
          <a:xfrm>
            <a:off x="2133600" y="1638300"/>
            <a:ext cx="7315200" cy="4493538"/>
          </a:xfrm>
          <a:prstGeom prst="rect">
            <a:avLst/>
          </a:prstGeom>
        </p:spPr>
        <p:txBody>
          <a:bodyPr wrap="square">
            <a:spAutoFit/>
          </a:bodyPr>
          <a:lstStyle/>
          <a:p>
            <a:r>
              <a:rPr lang="en-US" sz="2200" dirty="0" smtClean="0"/>
              <a:t>The </a:t>
            </a:r>
            <a:r>
              <a:rPr lang="en-US" sz="2200" b="1" dirty="0" smtClean="0"/>
              <a:t>fusion</a:t>
            </a:r>
            <a:r>
              <a:rPr lang="en-US" sz="2200" dirty="0" smtClean="0"/>
              <a:t> reactions constantly occurring </a:t>
            </a:r>
            <a:r>
              <a:rPr lang="en-US" sz="2200" dirty="0" smtClean="0"/>
              <a:t>in the </a:t>
            </a:r>
            <a:r>
              <a:rPr lang="en-US" sz="2200" dirty="0" smtClean="0"/>
              <a:t>Sun generate vast amounts of energy, which is </a:t>
            </a:r>
            <a:r>
              <a:rPr lang="en-US" sz="2200" dirty="0" smtClean="0"/>
              <a:t>transmitted to </a:t>
            </a:r>
            <a:r>
              <a:rPr lang="en-US" sz="2200" dirty="0" smtClean="0"/>
              <a:t>the Earth in the form </a:t>
            </a:r>
            <a:r>
              <a:rPr lang="en-US" sz="2200" dirty="0" smtClean="0"/>
              <a:t>of electromagnetic radiation. </a:t>
            </a:r>
          </a:p>
          <a:p>
            <a:endParaRPr lang="en-US" sz="2200" b="1" dirty="0" smtClean="0"/>
          </a:p>
          <a:p>
            <a:r>
              <a:rPr lang="en-US" sz="2200" dirty="0" smtClean="0"/>
              <a:t>After passing through the atmosphere, </a:t>
            </a:r>
            <a:r>
              <a:rPr lang="en-US" sz="2200" dirty="0" smtClean="0"/>
              <a:t>around </a:t>
            </a:r>
            <a:r>
              <a:rPr lang="en-US" sz="2200" b="1" dirty="0" smtClean="0"/>
              <a:t>1,000 </a:t>
            </a:r>
            <a:r>
              <a:rPr lang="en-US" sz="2200" b="1" dirty="0" smtClean="0"/>
              <a:t>watts </a:t>
            </a:r>
            <a:r>
              <a:rPr lang="en-US" sz="2200" dirty="0" smtClean="0"/>
              <a:t>per square meter reach the </a:t>
            </a:r>
            <a:r>
              <a:rPr lang="en-US" sz="2200" dirty="0" smtClean="0"/>
              <a:t>Earth s </a:t>
            </a:r>
            <a:r>
              <a:rPr lang="en-US" sz="2200" dirty="0" smtClean="0"/>
              <a:t>surface under optimal conditions</a:t>
            </a:r>
            <a:r>
              <a:rPr lang="en-US" sz="2200" dirty="0" smtClean="0"/>
              <a:t>. </a:t>
            </a:r>
          </a:p>
          <a:p>
            <a:endParaRPr lang="en-US" sz="2200" dirty="0" smtClean="0"/>
          </a:p>
          <a:p>
            <a:r>
              <a:rPr lang="en-US" sz="2200" dirty="0" smtClean="0"/>
              <a:t>The radiation </a:t>
            </a:r>
            <a:r>
              <a:rPr lang="en-US" sz="2200" dirty="0" smtClean="0"/>
              <a:t>that reaches the </a:t>
            </a:r>
            <a:r>
              <a:rPr lang="en-US" sz="2200" dirty="0" smtClean="0"/>
              <a:t>Earth s </a:t>
            </a:r>
            <a:r>
              <a:rPr lang="en-US" sz="2200" dirty="0" smtClean="0"/>
              <a:t>surface is called </a:t>
            </a:r>
            <a:r>
              <a:rPr lang="en-US" sz="2200" b="1" dirty="0" smtClean="0"/>
              <a:t>global solar </a:t>
            </a:r>
            <a:r>
              <a:rPr lang="en-US" sz="2200" dirty="0" smtClean="0"/>
              <a:t>radiation and </a:t>
            </a:r>
            <a:r>
              <a:rPr lang="en-US" sz="2200" dirty="0" smtClean="0"/>
              <a:t>represents the </a:t>
            </a:r>
            <a:r>
              <a:rPr lang="en-US" sz="2200" dirty="0" smtClean="0"/>
              <a:t>sum of direct </a:t>
            </a:r>
            <a:r>
              <a:rPr lang="en-US" sz="2200" dirty="0" smtClean="0"/>
              <a:t>radiation, </a:t>
            </a:r>
            <a:r>
              <a:rPr lang="en-US" sz="2200" dirty="0" smtClean="0"/>
              <a:t>diffuse radiation </a:t>
            </a:r>
            <a:r>
              <a:rPr lang="en-US" sz="2200" dirty="0" smtClean="0"/>
              <a:t>and </a:t>
            </a:r>
            <a:r>
              <a:rPr lang="en-US" sz="2200" dirty="0" smtClean="0"/>
              <a:t>reflected </a:t>
            </a:r>
            <a:r>
              <a:rPr lang="en-US" sz="2200" dirty="0" smtClean="0"/>
              <a:t>radiation.</a:t>
            </a:r>
          </a:p>
          <a:p>
            <a:endParaRPr lang="en-US" sz="2200" dirty="0" smtClean="0"/>
          </a:p>
          <a:p>
            <a:endParaRPr lang="en-US" sz="2200" dirty="0"/>
          </a:p>
        </p:txBody>
      </p:sp>
      <p:pic>
        <p:nvPicPr>
          <p:cNvPr id="12" name="Picture 11" descr="1.JPG"/>
          <p:cNvPicPr>
            <a:picLocks noChangeAspect="1"/>
          </p:cNvPicPr>
          <p:nvPr/>
        </p:nvPicPr>
        <p:blipFill>
          <a:blip r:embed="rId7" cstate="print"/>
          <a:stretch>
            <a:fillRect/>
          </a:stretch>
        </p:blipFill>
        <p:spPr>
          <a:xfrm>
            <a:off x="9525000" y="3695700"/>
            <a:ext cx="7604449"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en-US" sz="4000" dirty="0" smtClean="0">
                <a:solidFill>
                  <a:srgbClr val="22823E"/>
                </a:solidFill>
                <a:latin typeface="Martel Heavy"/>
              </a:rPr>
              <a:t>How Solar Panels Work</a:t>
            </a:r>
            <a:endParaRPr lang="en-US" sz="4000" dirty="0">
              <a:solidFill>
                <a:srgbClr val="22823E"/>
              </a:solidFill>
              <a:latin typeface="Martel Heavy"/>
            </a:endParaRPr>
          </a:p>
        </p:txBody>
      </p:sp>
      <p:sp>
        <p:nvSpPr>
          <p:cNvPr id="11" name="Rectangle 10"/>
          <p:cNvSpPr/>
          <p:nvPr/>
        </p:nvSpPr>
        <p:spPr>
          <a:xfrm>
            <a:off x="2133600" y="1638300"/>
            <a:ext cx="7315200" cy="5509200"/>
          </a:xfrm>
          <a:prstGeom prst="rect">
            <a:avLst/>
          </a:prstGeom>
        </p:spPr>
        <p:txBody>
          <a:bodyPr wrap="square">
            <a:spAutoFit/>
          </a:bodyPr>
          <a:lstStyle/>
          <a:p>
            <a:r>
              <a:rPr lang="en-US" sz="2200" b="1" dirty="0" smtClean="0"/>
              <a:t>1. Photon </a:t>
            </a:r>
            <a:r>
              <a:rPr lang="en-US" sz="2200" b="1" dirty="0" smtClean="0"/>
              <a:t>Absorption</a:t>
            </a:r>
            <a:r>
              <a:rPr lang="en-US" sz="2200" dirty="0" smtClean="0"/>
              <a:t>: When sunlight (photons) hits the </a:t>
            </a:r>
            <a:r>
              <a:rPr lang="en-US" sz="2200" dirty="0" smtClean="0"/>
              <a:t>solar panel</a:t>
            </a:r>
            <a:r>
              <a:rPr lang="en-US" sz="2200" dirty="0" smtClean="0"/>
              <a:t>, the energy </a:t>
            </a:r>
            <a:r>
              <a:rPr lang="en-US" sz="2200" dirty="0" smtClean="0"/>
              <a:t>is absorbed </a:t>
            </a:r>
            <a:r>
              <a:rPr lang="en-US" sz="2200" dirty="0" smtClean="0"/>
              <a:t>by the PV cells</a:t>
            </a:r>
            <a:r>
              <a:rPr lang="en-US" sz="2200" dirty="0" smtClean="0"/>
              <a:t>.</a:t>
            </a:r>
          </a:p>
          <a:p>
            <a:endParaRPr lang="en-US" sz="2200" dirty="0" smtClean="0"/>
          </a:p>
          <a:p>
            <a:r>
              <a:rPr lang="en-US" sz="2200" b="1" dirty="0" smtClean="0"/>
              <a:t>2. </a:t>
            </a:r>
            <a:r>
              <a:rPr lang="en-US" sz="2200" b="1" dirty="0" smtClean="0"/>
              <a:t>Electron </a:t>
            </a:r>
            <a:r>
              <a:rPr lang="en-US" sz="2200" b="1" dirty="0" smtClean="0"/>
              <a:t>Excitation</a:t>
            </a:r>
            <a:r>
              <a:rPr lang="en-US" sz="2200" dirty="0" smtClean="0"/>
              <a:t>: The energy from the photons excites </a:t>
            </a:r>
            <a:r>
              <a:rPr lang="en-US" sz="2200" dirty="0" smtClean="0"/>
              <a:t>the </a:t>
            </a:r>
            <a:r>
              <a:rPr lang="en-US" sz="2200" dirty="0" smtClean="0"/>
              <a:t>electrons in </a:t>
            </a:r>
            <a:r>
              <a:rPr lang="en-US" sz="2200" dirty="0" smtClean="0"/>
              <a:t>the semiconductor </a:t>
            </a:r>
            <a:r>
              <a:rPr lang="en-US" sz="2200" dirty="0" smtClean="0"/>
              <a:t>material, causing them to separate from their atoms</a:t>
            </a:r>
            <a:r>
              <a:rPr lang="en-US" sz="2200" dirty="0" smtClean="0"/>
              <a:t>.</a:t>
            </a:r>
          </a:p>
          <a:p>
            <a:endParaRPr lang="en-US" sz="2200" dirty="0" smtClean="0"/>
          </a:p>
          <a:p>
            <a:r>
              <a:rPr lang="en-US" sz="2200" b="1" dirty="0" smtClean="0"/>
              <a:t>3. Creation of an Electric Field</a:t>
            </a:r>
            <a:r>
              <a:rPr lang="en-US" sz="2200" dirty="0" smtClean="0"/>
              <a:t>: The structure of the PV cell contains </a:t>
            </a:r>
            <a:r>
              <a:rPr lang="en-US" sz="2200" dirty="0" smtClean="0"/>
              <a:t>built-in electric </a:t>
            </a:r>
            <a:r>
              <a:rPr lang="en-US" sz="2200" dirty="0" smtClean="0"/>
              <a:t>fields due to the layers </a:t>
            </a:r>
            <a:r>
              <a:rPr lang="en-US" sz="2200" dirty="0" smtClean="0"/>
              <a:t>of semiconductor </a:t>
            </a:r>
            <a:r>
              <a:rPr lang="en-US" sz="2200" dirty="0" smtClean="0"/>
              <a:t>materials (usually n-type and </a:t>
            </a:r>
            <a:r>
              <a:rPr lang="en-US" sz="2200" dirty="0" smtClean="0"/>
              <a:t>p-type </a:t>
            </a:r>
            <a:r>
              <a:rPr lang="en-US" sz="2200" dirty="0" smtClean="0"/>
              <a:t>silicon). This electric field forces the free electrons to move in a </a:t>
            </a:r>
            <a:r>
              <a:rPr lang="en-US" sz="2200" dirty="0" smtClean="0"/>
              <a:t>specific direction.</a:t>
            </a:r>
          </a:p>
          <a:p>
            <a:endParaRPr lang="en-US" sz="2200" dirty="0" smtClean="0"/>
          </a:p>
          <a:p>
            <a:r>
              <a:rPr lang="en-US" sz="2200" b="1" dirty="0" smtClean="0"/>
              <a:t>4. Generating Current: </a:t>
            </a:r>
            <a:r>
              <a:rPr lang="en-US" sz="2200" dirty="0" smtClean="0"/>
              <a:t>The movement of these </a:t>
            </a:r>
            <a:r>
              <a:rPr lang="en-US" sz="2200" dirty="0" smtClean="0"/>
              <a:t>electrons creates </a:t>
            </a:r>
            <a:r>
              <a:rPr lang="en-US" sz="2200" dirty="0" smtClean="0"/>
              <a:t>an </a:t>
            </a:r>
            <a:r>
              <a:rPr lang="en-US" sz="2200" dirty="0" smtClean="0"/>
              <a:t>electric current</a:t>
            </a:r>
            <a:r>
              <a:rPr lang="en-US" sz="2200" dirty="0" smtClean="0"/>
              <a:t>.</a:t>
            </a:r>
            <a:endParaRPr lang="en-US" sz="2200" dirty="0" smtClean="0"/>
          </a:p>
          <a:p>
            <a:endParaRPr lang="en-US" sz="2200" dirty="0"/>
          </a:p>
        </p:txBody>
      </p:sp>
      <p:pic>
        <p:nvPicPr>
          <p:cNvPr id="13" name="Picture 12" descr="2.JPG"/>
          <p:cNvPicPr>
            <a:picLocks noChangeAspect="1"/>
          </p:cNvPicPr>
          <p:nvPr/>
        </p:nvPicPr>
        <p:blipFill>
          <a:blip r:embed="rId7" cstate="print"/>
          <a:stretch>
            <a:fillRect/>
          </a:stretch>
        </p:blipFill>
        <p:spPr>
          <a:xfrm>
            <a:off x="9753600" y="2933700"/>
            <a:ext cx="6792447" cy="541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en-US" sz="4000" dirty="0" smtClean="0">
                <a:solidFill>
                  <a:srgbClr val="22823E"/>
                </a:solidFill>
                <a:latin typeface="Martel Heavy"/>
              </a:rPr>
              <a:t>Types of Solar </a:t>
            </a:r>
            <a:r>
              <a:rPr lang="en-US" sz="4000" dirty="0" smtClean="0">
                <a:solidFill>
                  <a:srgbClr val="22823E"/>
                </a:solidFill>
                <a:latin typeface="Martel Heavy"/>
              </a:rPr>
              <a:t>Panels and materials </a:t>
            </a:r>
            <a:r>
              <a:rPr lang="en-US" sz="4000" dirty="0" smtClean="0">
                <a:solidFill>
                  <a:srgbClr val="22823E"/>
                </a:solidFill>
                <a:latin typeface="Martel Heavy"/>
              </a:rPr>
              <a:t>for Solar Cells</a:t>
            </a:r>
            <a:endParaRPr lang="en-US" sz="4000" dirty="0">
              <a:solidFill>
                <a:srgbClr val="22823E"/>
              </a:solidFill>
              <a:latin typeface="Martel Heavy"/>
            </a:endParaRPr>
          </a:p>
        </p:txBody>
      </p:sp>
      <p:sp>
        <p:nvSpPr>
          <p:cNvPr id="11" name="Rectangle 10"/>
          <p:cNvSpPr/>
          <p:nvPr/>
        </p:nvSpPr>
        <p:spPr>
          <a:xfrm>
            <a:off x="2133600" y="1638300"/>
            <a:ext cx="7315200" cy="5170646"/>
          </a:xfrm>
          <a:prstGeom prst="rect">
            <a:avLst/>
          </a:prstGeom>
        </p:spPr>
        <p:txBody>
          <a:bodyPr wrap="square">
            <a:spAutoFit/>
          </a:bodyPr>
          <a:lstStyle/>
          <a:p>
            <a:r>
              <a:rPr lang="en-US" sz="2200" b="1" dirty="0" smtClean="0"/>
              <a:t>1. </a:t>
            </a:r>
            <a:r>
              <a:rPr lang="en-US" sz="2200" b="1" dirty="0" err="1" smtClean="0"/>
              <a:t>Monocrystalline</a:t>
            </a:r>
            <a:r>
              <a:rPr lang="en-US" sz="2200" b="1" dirty="0" smtClean="0"/>
              <a:t> Solar Panels </a:t>
            </a:r>
            <a:r>
              <a:rPr lang="en-US" sz="2200" dirty="0" smtClean="0"/>
              <a:t>(most commonly used</a:t>
            </a:r>
            <a:r>
              <a:rPr lang="en-US" sz="2200" dirty="0" smtClean="0"/>
              <a:t>):</a:t>
            </a:r>
          </a:p>
          <a:p>
            <a:r>
              <a:rPr lang="en-US" sz="2200" dirty="0" smtClean="0"/>
              <a:t>	</a:t>
            </a:r>
            <a:r>
              <a:rPr lang="en-US" sz="2200" b="1" dirty="0" smtClean="0"/>
              <a:t>Material: </a:t>
            </a:r>
            <a:r>
              <a:rPr lang="en-US" sz="2200" dirty="0" smtClean="0"/>
              <a:t>Made from a single continuous crystalline</a:t>
            </a:r>
          </a:p>
          <a:p>
            <a:r>
              <a:rPr lang="en-US" sz="2200" dirty="0" smtClean="0"/>
              <a:t> </a:t>
            </a:r>
            <a:r>
              <a:rPr lang="en-US" sz="2200" dirty="0" smtClean="0"/>
              <a:t>              structure of silicon</a:t>
            </a:r>
          </a:p>
          <a:p>
            <a:r>
              <a:rPr lang="en-US" sz="2200" dirty="0" smtClean="0"/>
              <a:t>	</a:t>
            </a:r>
            <a:r>
              <a:rPr lang="en-US" sz="2200" b="1" dirty="0" smtClean="0"/>
              <a:t>Efficiency</a:t>
            </a:r>
            <a:r>
              <a:rPr lang="en-US" sz="2200" b="1" dirty="0" smtClean="0"/>
              <a:t>: </a:t>
            </a:r>
            <a:r>
              <a:rPr lang="en-US" sz="2200" dirty="0" smtClean="0"/>
              <a:t>Typically 15-20</a:t>
            </a:r>
            <a:r>
              <a:rPr lang="en-US" sz="2200" dirty="0" smtClean="0"/>
              <a:t>%.</a:t>
            </a:r>
          </a:p>
          <a:p>
            <a:r>
              <a:rPr lang="en-US" sz="2200" b="1" dirty="0" smtClean="0"/>
              <a:t>2. Polycrystalline Solar Panels </a:t>
            </a:r>
            <a:r>
              <a:rPr lang="en-US" sz="2200" dirty="0" smtClean="0"/>
              <a:t>(nearly phased out from the market):</a:t>
            </a:r>
          </a:p>
          <a:p>
            <a:r>
              <a:rPr lang="en-US" sz="2200" dirty="0" smtClean="0"/>
              <a:t>	</a:t>
            </a:r>
            <a:r>
              <a:rPr lang="en-US" sz="2200" b="1" dirty="0" smtClean="0"/>
              <a:t>Material</a:t>
            </a:r>
            <a:r>
              <a:rPr lang="en-US" sz="2200" b="1" dirty="0" smtClean="0"/>
              <a:t>: </a:t>
            </a:r>
            <a:r>
              <a:rPr lang="en-US" sz="2200" dirty="0" smtClean="0"/>
              <a:t>Made from multiple silicon crystals that are </a:t>
            </a:r>
            <a:r>
              <a:rPr lang="en-US" sz="2200" dirty="0" smtClean="0"/>
              <a:t>	melted </a:t>
            </a:r>
            <a:r>
              <a:rPr lang="en-US" sz="2200" dirty="0" smtClean="0"/>
              <a:t>together.</a:t>
            </a:r>
          </a:p>
          <a:p>
            <a:r>
              <a:rPr lang="en-US" sz="2200" dirty="0" smtClean="0"/>
              <a:t>	</a:t>
            </a:r>
            <a:r>
              <a:rPr lang="en-US" sz="2200" b="1" dirty="0" smtClean="0"/>
              <a:t>Efficiency</a:t>
            </a:r>
            <a:r>
              <a:rPr lang="en-US" sz="2200" b="1" dirty="0" smtClean="0"/>
              <a:t>: </a:t>
            </a:r>
            <a:r>
              <a:rPr lang="en-US" sz="2200" dirty="0" smtClean="0"/>
              <a:t>Typically 10-15</a:t>
            </a:r>
            <a:r>
              <a:rPr lang="en-US" sz="2200" dirty="0" smtClean="0"/>
              <a:t>%.</a:t>
            </a:r>
          </a:p>
          <a:p>
            <a:r>
              <a:rPr lang="en-US" sz="2200" b="1" dirty="0" smtClean="0"/>
              <a:t>3. Bifacial Solar Panels:</a:t>
            </a:r>
          </a:p>
          <a:p>
            <a:r>
              <a:rPr lang="en-US" sz="2200" dirty="0" smtClean="0"/>
              <a:t>	 </a:t>
            </a:r>
            <a:r>
              <a:rPr lang="en-US" sz="2200" b="1" dirty="0" smtClean="0"/>
              <a:t>Material: </a:t>
            </a:r>
            <a:r>
              <a:rPr lang="en-US" sz="2200" dirty="0" smtClean="0"/>
              <a:t>Can be made from either </a:t>
            </a:r>
            <a:r>
              <a:rPr lang="en-US" sz="2200" dirty="0" err="1" smtClean="0"/>
              <a:t>monocrystalline</a:t>
            </a:r>
            <a:r>
              <a:rPr lang="en-US" sz="2200" dirty="0" smtClean="0"/>
              <a:t> </a:t>
            </a:r>
            <a:r>
              <a:rPr lang="en-US" sz="2200" dirty="0" smtClean="0"/>
              <a:t>	or polycrystalline cells</a:t>
            </a:r>
            <a:r>
              <a:rPr lang="en-US" sz="2200" dirty="0" smtClean="0"/>
              <a:t>.</a:t>
            </a:r>
          </a:p>
          <a:p>
            <a:r>
              <a:rPr lang="en-US" sz="2200" dirty="0" smtClean="0"/>
              <a:t>	</a:t>
            </a:r>
            <a:r>
              <a:rPr lang="en-US" sz="2200" b="1" dirty="0" smtClean="0"/>
              <a:t>Efficiency</a:t>
            </a:r>
            <a:r>
              <a:rPr lang="en-US" sz="2200" b="1" dirty="0" smtClean="0"/>
              <a:t>: </a:t>
            </a:r>
            <a:r>
              <a:rPr lang="en-US" sz="2200" dirty="0" smtClean="0"/>
              <a:t>Typically 15-20%, but they can produce up </a:t>
            </a:r>
            <a:r>
              <a:rPr lang="en-US" sz="2200" dirty="0" smtClean="0"/>
              <a:t>	to </a:t>
            </a:r>
            <a:r>
              <a:rPr lang="en-US" sz="2200" dirty="0" smtClean="0"/>
              <a:t>30% </a:t>
            </a:r>
            <a:r>
              <a:rPr lang="en-US" sz="2200" dirty="0" smtClean="0"/>
              <a:t>more electricity </a:t>
            </a:r>
            <a:r>
              <a:rPr lang="en-US" sz="2200" dirty="0" smtClean="0"/>
              <a:t>by capturing light from both </a:t>
            </a:r>
            <a:r>
              <a:rPr lang="en-US" sz="2200" dirty="0" smtClean="0"/>
              <a:t>	sides</a:t>
            </a:r>
            <a:r>
              <a:rPr lang="en-US" sz="2200" dirty="0" smtClean="0"/>
              <a:t>.</a:t>
            </a:r>
            <a:endParaRPr lang="en-US" sz="2200" dirty="0"/>
          </a:p>
        </p:txBody>
      </p:sp>
      <p:sp>
        <p:nvSpPr>
          <p:cNvPr id="12" name="TextBox 11"/>
          <p:cNvSpPr txBox="1"/>
          <p:nvPr/>
        </p:nvSpPr>
        <p:spPr>
          <a:xfrm>
            <a:off x="3657600" y="7048500"/>
            <a:ext cx="5486400" cy="2123658"/>
          </a:xfrm>
          <a:prstGeom prst="rect">
            <a:avLst/>
          </a:prstGeom>
          <a:noFill/>
        </p:spPr>
        <p:txBody>
          <a:bodyPr wrap="square" rtlCol="0">
            <a:spAutoFit/>
          </a:bodyPr>
          <a:lstStyle/>
          <a:p>
            <a:r>
              <a:rPr lang="en-US" sz="2200" dirty="0" smtClean="0"/>
              <a:t>In addition to </a:t>
            </a:r>
            <a:r>
              <a:rPr lang="en-US" sz="2200" b="1" dirty="0" smtClean="0"/>
              <a:t>silicon-based</a:t>
            </a:r>
            <a:r>
              <a:rPr lang="en-US" sz="2200" dirty="0" smtClean="0"/>
              <a:t> solar panels, there are also </a:t>
            </a:r>
            <a:r>
              <a:rPr lang="en-US" sz="2200" b="1" dirty="0" smtClean="0"/>
              <a:t>thin-film</a:t>
            </a:r>
            <a:r>
              <a:rPr lang="en-US" sz="2200" dirty="0" smtClean="0"/>
              <a:t> panels made from materials like cadmium telluride (</a:t>
            </a:r>
            <a:r>
              <a:rPr lang="en-US" sz="2200" dirty="0" err="1" smtClean="0"/>
              <a:t>CdTe</a:t>
            </a:r>
            <a:r>
              <a:rPr lang="en-US" sz="2200" dirty="0" smtClean="0"/>
              <a:t>) and copper indium gallium </a:t>
            </a:r>
            <a:r>
              <a:rPr lang="en-US" sz="2200" dirty="0" err="1" smtClean="0"/>
              <a:t>selenide</a:t>
            </a:r>
            <a:r>
              <a:rPr lang="en-US" sz="2200" dirty="0" smtClean="0"/>
              <a:t> (CIGS). They are lighter and more flexible but generally less efficient than silicon panels.</a:t>
            </a:r>
            <a:endParaRPr lang="en-US" sz="2200" dirty="0"/>
          </a:p>
        </p:txBody>
      </p:sp>
      <p:pic>
        <p:nvPicPr>
          <p:cNvPr id="14" name="Picture 13" descr="3.JPG"/>
          <p:cNvPicPr>
            <a:picLocks noChangeAspect="1"/>
          </p:cNvPicPr>
          <p:nvPr/>
        </p:nvPicPr>
        <p:blipFill>
          <a:blip r:embed="rId7" cstate="print"/>
          <a:stretch>
            <a:fillRect/>
          </a:stretch>
        </p:blipFill>
        <p:spPr>
          <a:xfrm>
            <a:off x="10820400" y="4838700"/>
            <a:ext cx="5148773" cy="3124200"/>
          </a:xfrm>
          <a:prstGeom prst="rect">
            <a:avLst/>
          </a:prstGeom>
        </p:spPr>
      </p:pic>
      <p:sp>
        <p:nvSpPr>
          <p:cNvPr id="15" name="TextBox 14"/>
          <p:cNvSpPr txBox="1"/>
          <p:nvPr/>
        </p:nvSpPr>
        <p:spPr>
          <a:xfrm>
            <a:off x="10591800" y="1943100"/>
            <a:ext cx="5029200" cy="2123658"/>
          </a:xfrm>
          <a:prstGeom prst="rect">
            <a:avLst/>
          </a:prstGeom>
          <a:noFill/>
        </p:spPr>
        <p:txBody>
          <a:bodyPr wrap="square" rtlCol="0">
            <a:spAutoFit/>
          </a:bodyPr>
          <a:lstStyle/>
          <a:p>
            <a:r>
              <a:rPr lang="en-US" sz="2200" b="1" dirty="0" smtClean="0"/>
              <a:t>Research on More Efficient </a:t>
            </a:r>
            <a:r>
              <a:rPr lang="en-US" sz="2200" b="1" dirty="0" smtClean="0"/>
              <a:t>Panels</a:t>
            </a:r>
          </a:p>
          <a:p>
            <a:endParaRPr lang="en-US" sz="2200" dirty="0" smtClean="0"/>
          </a:p>
          <a:p>
            <a:pPr>
              <a:buFontTx/>
              <a:buChar char="-"/>
            </a:pPr>
            <a:r>
              <a:rPr lang="en-US" sz="2200" dirty="0" smtClean="0"/>
              <a:t> </a:t>
            </a:r>
            <a:r>
              <a:rPr lang="en-US" sz="2200" dirty="0" err="1" smtClean="0"/>
              <a:t>Perovskite</a:t>
            </a:r>
            <a:r>
              <a:rPr lang="en-US" sz="2200" dirty="0" smtClean="0"/>
              <a:t> </a:t>
            </a:r>
            <a:r>
              <a:rPr lang="en-US" sz="2200" dirty="0" smtClean="0"/>
              <a:t>Solar </a:t>
            </a:r>
            <a:r>
              <a:rPr lang="en-US" sz="2200" dirty="0" smtClean="0"/>
              <a:t>Cells </a:t>
            </a:r>
            <a:r>
              <a:rPr lang="en-US" sz="2200" dirty="0" smtClean="0"/>
              <a:t>– 28 % efficiency</a:t>
            </a:r>
            <a:r>
              <a:rPr lang="en-US" sz="2200" dirty="0" smtClean="0"/>
              <a:t>.</a:t>
            </a:r>
          </a:p>
          <a:p>
            <a:pPr>
              <a:buFontTx/>
              <a:buChar char="-"/>
            </a:pPr>
            <a:endParaRPr lang="en-US" sz="2200" dirty="0" smtClean="0"/>
          </a:p>
          <a:p>
            <a:pPr>
              <a:buFontTx/>
              <a:buChar char="-"/>
            </a:pPr>
            <a:r>
              <a:rPr lang="en-US" sz="2200" dirty="0" smtClean="0"/>
              <a:t> Multi-Junction </a:t>
            </a:r>
            <a:r>
              <a:rPr lang="en-US" sz="2200" dirty="0" smtClean="0"/>
              <a:t>Solar </a:t>
            </a:r>
            <a:r>
              <a:rPr lang="en-US" sz="2200" dirty="0" smtClean="0"/>
              <a:t>Panels - 40 </a:t>
            </a:r>
            <a:r>
              <a:rPr lang="en-US" sz="2200" dirty="0" smtClean="0"/>
              <a:t>% efficiency</a:t>
            </a:r>
            <a:r>
              <a:rPr lang="en-US" sz="2200" dirty="0" smtClean="0"/>
              <a:t> </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en-US" sz="4000" dirty="0" smtClean="0">
                <a:solidFill>
                  <a:srgbClr val="22823E"/>
                </a:solidFill>
                <a:latin typeface="Martel Heavy"/>
              </a:rPr>
              <a:t>Electricity </a:t>
            </a:r>
            <a:r>
              <a:rPr lang="en-US" sz="4000" dirty="0" smtClean="0">
                <a:solidFill>
                  <a:srgbClr val="22823E"/>
                </a:solidFill>
                <a:latin typeface="Martel Heavy"/>
              </a:rPr>
              <a:t>production: </a:t>
            </a:r>
            <a:r>
              <a:rPr lang="en-US" sz="4000" dirty="0" smtClean="0">
                <a:solidFill>
                  <a:srgbClr val="22823E"/>
                </a:solidFill>
                <a:latin typeface="Martel Heavy"/>
              </a:rPr>
              <a:t>From Direct </a:t>
            </a:r>
            <a:r>
              <a:rPr lang="en-US" sz="4000" dirty="0" smtClean="0">
                <a:solidFill>
                  <a:srgbClr val="22823E"/>
                </a:solidFill>
                <a:latin typeface="Martel Heavy"/>
              </a:rPr>
              <a:t>to Alternating </a:t>
            </a:r>
            <a:r>
              <a:rPr lang="en-US" sz="4000" dirty="0" smtClean="0">
                <a:solidFill>
                  <a:srgbClr val="22823E"/>
                </a:solidFill>
                <a:latin typeface="Martel Heavy"/>
              </a:rPr>
              <a:t>Current</a:t>
            </a:r>
            <a:endParaRPr lang="en-US" sz="4000" dirty="0">
              <a:solidFill>
                <a:srgbClr val="22823E"/>
              </a:solidFill>
              <a:latin typeface="Martel Heavy"/>
            </a:endParaRPr>
          </a:p>
        </p:txBody>
      </p:sp>
      <p:sp>
        <p:nvSpPr>
          <p:cNvPr id="15" name="TextBox 14"/>
          <p:cNvSpPr txBox="1"/>
          <p:nvPr/>
        </p:nvSpPr>
        <p:spPr>
          <a:xfrm>
            <a:off x="1447800" y="1714500"/>
            <a:ext cx="12115800" cy="4154984"/>
          </a:xfrm>
          <a:prstGeom prst="rect">
            <a:avLst/>
          </a:prstGeom>
          <a:noFill/>
        </p:spPr>
        <p:txBody>
          <a:bodyPr wrap="square" rtlCol="0">
            <a:spAutoFit/>
          </a:bodyPr>
          <a:lstStyle/>
          <a:p>
            <a:r>
              <a:rPr lang="en-US" sz="2200" b="1" dirty="0" smtClean="0"/>
              <a:t>Direct  Current  </a:t>
            </a:r>
            <a:r>
              <a:rPr lang="en-US" sz="2200" b="1" dirty="0" smtClean="0"/>
              <a:t>from Panels: </a:t>
            </a:r>
            <a:r>
              <a:rPr lang="en-US" sz="2200" dirty="0" smtClean="0"/>
              <a:t>When solar panels generate electricity, it is direct</a:t>
            </a:r>
          </a:p>
          <a:p>
            <a:r>
              <a:rPr lang="en-US" sz="2200" dirty="0" smtClean="0"/>
              <a:t>current (DC). This current can be directed to batteries for storage or sent directly</a:t>
            </a:r>
          </a:p>
          <a:p>
            <a:r>
              <a:rPr lang="en-US" sz="2200" dirty="0" smtClean="0"/>
              <a:t>to an inverter.</a:t>
            </a:r>
          </a:p>
          <a:p>
            <a:r>
              <a:rPr lang="en-US" sz="2200" b="1" dirty="0" smtClean="0"/>
              <a:t> </a:t>
            </a:r>
            <a:r>
              <a:rPr lang="en-US" sz="2200" b="1" dirty="0" smtClean="0"/>
              <a:t>Batteries: </a:t>
            </a:r>
            <a:r>
              <a:rPr lang="en-US" sz="2200" dirty="0" smtClean="0"/>
              <a:t>If the system uses batteries, they store the direct current, which can</a:t>
            </a:r>
          </a:p>
          <a:p>
            <a:r>
              <a:rPr lang="en-US" sz="2200" dirty="0" smtClean="0"/>
              <a:t>later be used when there is no sunlight, e.g., at night. From the batteries, the</a:t>
            </a:r>
          </a:p>
          <a:p>
            <a:r>
              <a:rPr lang="en-US" sz="2200" dirty="0" smtClean="0"/>
              <a:t>current again passes through an inverter before being used in the household</a:t>
            </a:r>
            <a:r>
              <a:rPr lang="en-US" sz="2200" dirty="0" smtClean="0"/>
              <a:t>.</a:t>
            </a:r>
          </a:p>
          <a:p>
            <a:endParaRPr lang="en-US" sz="2200" dirty="0" smtClean="0"/>
          </a:p>
          <a:p>
            <a:r>
              <a:rPr lang="en-US" sz="2200" b="1" dirty="0" smtClean="0"/>
              <a:t> </a:t>
            </a:r>
            <a:r>
              <a:rPr lang="en-US" sz="2200" b="1" dirty="0" smtClean="0"/>
              <a:t>Inverter: </a:t>
            </a:r>
            <a:r>
              <a:rPr lang="en-US" sz="2200" dirty="0" smtClean="0"/>
              <a:t>This is a key component of any solar system. The inverter converts</a:t>
            </a:r>
          </a:p>
          <a:p>
            <a:r>
              <a:rPr lang="en-US" sz="2200" dirty="0" smtClean="0"/>
              <a:t>direct current from the panels or batteries into alternating current, which can be</a:t>
            </a:r>
          </a:p>
          <a:p>
            <a:r>
              <a:rPr lang="en-US" sz="2200" dirty="0" smtClean="0"/>
              <a:t>used in households or fed back into the power grid</a:t>
            </a:r>
            <a:r>
              <a:rPr lang="en-US" sz="2200" dirty="0" smtClean="0"/>
              <a:t>.</a:t>
            </a:r>
          </a:p>
          <a:p>
            <a:endParaRPr lang="en-US" sz="2200" dirty="0" smtClean="0"/>
          </a:p>
          <a:p>
            <a:endParaRPr lang="en-US" sz="2200" dirty="0"/>
          </a:p>
        </p:txBody>
      </p:sp>
      <p:pic>
        <p:nvPicPr>
          <p:cNvPr id="16" name="Picture 15" descr="4.JPG"/>
          <p:cNvPicPr>
            <a:picLocks noChangeAspect="1"/>
          </p:cNvPicPr>
          <p:nvPr/>
        </p:nvPicPr>
        <p:blipFill>
          <a:blip r:embed="rId7" cstate="print"/>
          <a:stretch>
            <a:fillRect/>
          </a:stretch>
        </p:blipFill>
        <p:spPr>
          <a:xfrm>
            <a:off x="10972800" y="3009900"/>
            <a:ext cx="5867400" cy="5169220"/>
          </a:xfrm>
          <a:prstGeom prst="rect">
            <a:avLst/>
          </a:prstGeom>
        </p:spPr>
      </p:pic>
      <p:sp>
        <p:nvSpPr>
          <p:cNvPr id="17" name="TextBox 16"/>
          <p:cNvSpPr txBox="1"/>
          <p:nvPr/>
        </p:nvSpPr>
        <p:spPr>
          <a:xfrm>
            <a:off x="4419600" y="5981700"/>
            <a:ext cx="5943600" cy="1785104"/>
          </a:xfrm>
          <a:prstGeom prst="rect">
            <a:avLst/>
          </a:prstGeom>
          <a:noFill/>
        </p:spPr>
        <p:txBody>
          <a:bodyPr wrap="square" rtlCol="0">
            <a:spAutoFit/>
          </a:bodyPr>
          <a:lstStyle/>
          <a:p>
            <a:r>
              <a:rPr lang="en-US" sz="2200" dirty="0" smtClean="0"/>
              <a:t>Why we use alternating current </a:t>
            </a:r>
            <a:r>
              <a:rPr lang="sr-Latn-RS" sz="2200" dirty="0" smtClean="0"/>
              <a:t> </a:t>
            </a:r>
            <a:r>
              <a:rPr lang="en-US" sz="2200" dirty="0" smtClean="0"/>
              <a:t>then</a:t>
            </a:r>
            <a:r>
              <a:rPr lang="sr-Latn-RS" sz="2200" dirty="0" smtClean="0"/>
              <a:t>?</a:t>
            </a:r>
          </a:p>
          <a:p>
            <a:endParaRPr lang="sr-Latn-RS" sz="2200" dirty="0" smtClean="0"/>
          </a:p>
          <a:p>
            <a:pPr>
              <a:buFontTx/>
              <a:buChar char="-"/>
            </a:pPr>
            <a:r>
              <a:rPr lang="sr-Latn-RS" sz="2200" dirty="0" smtClean="0"/>
              <a:t> </a:t>
            </a:r>
            <a:r>
              <a:rPr lang="en-US" sz="2200" dirty="0" smtClean="0"/>
              <a:t>More </a:t>
            </a:r>
            <a:r>
              <a:rPr lang="en-US" sz="2200" dirty="0" smtClean="0"/>
              <a:t>Efficient Transmission Over Long </a:t>
            </a:r>
            <a:r>
              <a:rPr lang="en-US" sz="2200" dirty="0" smtClean="0"/>
              <a:t>Distances</a:t>
            </a:r>
            <a:endParaRPr lang="sr-Latn-RS" sz="2200" dirty="0" smtClean="0"/>
          </a:p>
          <a:p>
            <a:pPr>
              <a:buFontTx/>
              <a:buChar char="-"/>
            </a:pPr>
            <a:r>
              <a:rPr lang="sr-Latn-RS" sz="2200" dirty="0" smtClean="0"/>
              <a:t> </a:t>
            </a:r>
            <a:r>
              <a:rPr lang="en-US" sz="2200" dirty="0" smtClean="0"/>
              <a:t>Simpler Distribution</a:t>
            </a:r>
            <a:endParaRPr lang="sr-Latn-RS" sz="2200" dirty="0" smtClean="0"/>
          </a:p>
          <a:p>
            <a:pPr>
              <a:buFontTx/>
              <a:buChar char="-"/>
            </a:pPr>
            <a:r>
              <a:rPr lang="sr-Latn-RS" sz="2200" dirty="0" smtClean="0"/>
              <a:t> </a:t>
            </a:r>
            <a:r>
              <a:rPr lang="en-US" sz="2200" dirty="0" smtClean="0"/>
              <a:t>Safety </a:t>
            </a:r>
            <a:r>
              <a:rPr lang="en-US" sz="2200" dirty="0" smtClean="0"/>
              <a:t>and Standardization:</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The most common uses of solar power plant</a:t>
            </a:r>
            <a:endParaRPr lang="en-US" sz="4000" dirty="0">
              <a:solidFill>
                <a:srgbClr val="22823E"/>
              </a:solidFill>
              <a:latin typeface="Martel Heavy"/>
            </a:endParaRPr>
          </a:p>
        </p:txBody>
      </p:sp>
      <p:sp>
        <p:nvSpPr>
          <p:cNvPr id="15" name="TextBox 14"/>
          <p:cNvSpPr txBox="1"/>
          <p:nvPr/>
        </p:nvSpPr>
        <p:spPr>
          <a:xfrm>
            <a:off x="7772400" y="2019300"/>
            <a:ext cx="7162800" cy="4154984"/>
          </a:xfrm>
          <a:prstGeom prst="rect">
            <a:avLst/>
          </a:prstGeom>
          <a:noFill/>
        </p:spPr>
        <p:txBody>
          <a:bodyPr wrap="square" rtlCol="0">
            <a:spAutoFit/>
          </a:bodyPr>
          <a:lstStyle/>
          <a:p>
            <a:r>
              <a:rPr lang="en-US" sz="2200" b="1" dirty="0" err="1" smtClean="0"/>
              <a:t>Prosumer</a:t>
            </a:r>
            <a:r>
              <a:rPr lang="en-US" sz="2200" b="1" dirty="0" smtClean="0"/>
              <a:t> (Producer + Consumer): </a:t>
            </a:r>
            <a:r>
              <a:rPr lang="en-US" sz="2200" dirty="0" smtClean="0"/>
              <a:t>When a solar power plant is </a:t>
            </a:r>
            <a:r>
              <a:rPr lang="en-US" sz="2200" dirty="0" smtClean="0"/>
              <a:t>connected</a:t>
            </a:r>
            <a:r>
              <a:rPr lang="sr-Latn-RS" sz="2200" dirty="0" smtClean="0"/>
              <a:t> </a:t>
            </a:r>
            <a:r>
              <a:rPr lang="en-US" sz="2200" dirty="0" smtClean="0"/>
              <a:t>directly </a:t>
            </a:r>
            <a:r>
              <a:rPr lang="en-US" sz="2200" dirty="0" smtClean="0"/>
              <a:t>to a household and the power grid, the plant owner becomes a </a:t>
            </a:r>
            <a:r>
              <a:rPr lang="en-US" sz="2200" dirty="0" err="1" smtClean="0"/>
              <a:t>prosumer</a:t>
            </a:r>
            <a:r>
              <a:rPr lang="en-US" sz="2200" dirty="0" smtClean="0"/>
              <a:t>.</a:t>
            </a:r>
            <a:r>
              <a:rPr lang="sr-Latn-RS" sz="2200" dirty="0" smtClean="0"/>
              <a:t> </a:t>
            </a:r>
          </a:p>
          <a:p>
            <a:r>
              <a:rPr lang="en-US" sz="2200" dirty="0" smtClean="0"/>
              <a:t>This </a:t>
            </a:r>
            <a:r>
              <a:rPr lang="en-US" sz="2200" dirty="0" smtClean="0"/>
              <a:t>means that they not only produce energy but also use part of that energy </a:t>
            </a:r>
            <a:r>
              <a:rPr lang="en-US" sz="2200" dirty="0" smtClean="0"/>
              <a:t>for</a:t>
            </a:r>
            <a:r>
              <a:rPr lang="sr-Latn-RS" sz="2200" dirty="0" smtClean="0"/>
              <a:t> </a:t>
            </a:r>
            <a:r>
              <a:rPr lang="en-US" sz="2200" dirty="0" smtClean="0"/>
              <a:t>their </a:t>
            </a:r>
            <a:r>
              <a:rPr lang="en-US" sz="2200" dirty="0" smtClean="0"/>
              <a:t>own needs. The excess energy can be fed into the grid, for which </a:t>
            </a:r>
            <a:r>
              <a:rPr lang="en-US" sz="2200" dirty="0" smtClean="0"/>
              <a:t>the</a:t>
            </a:r>
            <a:r>
              <a:rPr lang="sr-Latn-RS" sz="2200" dirty="0" smtClean="0"/>
              <a:t> </a:t>
            </a:r>
            <a:r>
              <a:rPr lang="en-US" sz="2200" dirty="0" err="1" smtClean="0"/>
              <a:t>prosumer</a:t>
            </a:r>
            <a:r>
              <a:rPr lang="en-US" sz="2200" dirty="0" smtClean="0"/>
              <a:t> </a:t>
            </a:r>
            <a:r>
              <a:rPr lang="en-US" sz="2200" dirty="0" smtClean="0"/>
              <a:t>can receive financial compensation or credit for future </a:t>
            </a:r>
            <a:r>
              <a:rPr lang="en-US" sz="2200" dirty="0" smtClean="0"/>
              <a:t>energy</a:t>
            </a:r>
            <a:r>
              <a:rPr lang="sr-Latn-RS" sz="2200" dirty="0" smtClean="0"/>
              <a:t> </a:t>
            </a:r>
            <a:r>
              <a:rPr lang="en-US" sz="2200" dirty="0" smtClean="0"/>
              <a:t>consumption.</a:t>
            </a:r>
            <a:endParaRPr lang="sr-Latn-RS" sz="2200" dirty="0" smtClean="0"/>
          </a:p>
          <a:p>
            <a:endParaRPr lang="sr-Latn-RS" sz="2200" dirty="0" smtClean="0"/>
          </a:p>
          <a:p>
            <a:r>
              <a:rPr lang="sr-Latn-RS" sz="2200" dirty="0" smtClean="0"/>
              <a:t>The </a:t>
            </a:r>
            <a:r>
              <a:rPr lang="sr-Latn-RS" sz="2200" b="1" dirty="0" smtClean="0"/>
              <a:t>main advantage </a:t>
            </a:r>
            <a:r>
              <a:rPr lang="sr-Latn-RS" sz="2200" dirty="0" smtClean="0"/>
              <a:t>of such power plant is that they  ae built exclusively on the rooftops of already constructed buildings.</a:t>
            </a:r>
            <a:endParaRPr lang="en-US" sz="2200" dirty="0" smtClean="0"/>
          </a:p>
          <a:p>
            <a:endParaRPr lang="en-US" sz="2200" dirty="0"/>
          </a:p>
        </p:txBody>
      </p:sp>
      <p:sp>
        <p:nvSpPr>
          <p:cNvPr id="12" name="TextBox 11"/>
          <p:cNvSpPr txBox="1"/>
          <p:nvPr/>
        </p:nvSpPr>
        <p:spPr>
          <a:xfrm>
            <a:off x="1219200" y="2095500"/>
            <a:ext cx="6400800" cy="2462213"/>
          </a:xfrm>
          <a:prstGeom prst="rect">
            <a:avLst/>
          </a:prstGeom>
          <a:noFill/>
        </p:spPr>
        <p:txBody>
          <a:bodyPr wrap="square" rtlCol="0">
            <a:spAutoFit/>
          </a:bodyPr>
          <a:lstStyle/>
          <a:p>
            <a:r>
              <a:rPr lang="en-US" sz="2200" b="1" dirty="0" smtClean="0"/>
              <a:t>Pure Production Power Plant: </a:t>
            </a:r>
            <a:r>
              <a:rPr lang="en-US" sz="2200" dirty="0" smtClean="0"/>
              <a:t>Solar systems installed solely for </a:t>
            </a:r>
            <a:r>
              <a:rPr lang="en-US" sz="2200" dirty="0" smtClean="0"/>
              <a:t>energy</a:t>
            </a:r>
            <a:r>
              <a:rPr lang="sr-Latn-RS" sz="2200" dirty="0" smtClean="0"/>
              <a:t> </a:t>
            </a:r>
            <a:r>
              <a:rPr lang="en-US" sz="2200" dirty="0" smtClean="0"/>
              <a:t>production </a:t>
            </a:r>
            <a:r>
              <a:rPr lang="en-US" sz="2200" dirty="0" smtClean="0"/>
              <a:t>for the grid focus on generating </a:t>
            </a:r>
            <a:r>
              <a:rPr lang="en-US" sz="2200" dirty="0" smtClean="0"/>
              <a:t>the</a:t>
            </a:r>
            <a:r>
              <a:rPr lang="sr-Latn-RS" sz="2200" dirty="0" smtClean="0"/>
              <a:t> </a:t>
            </a:r>
            <a:r>
              <a:rPr lang="en-US" sz="2200" dirty="0" smtClean="0"/>
              <a:t>maximum </a:t>
            </a:r>
            <a:r>
              <a:rPr lang="en-US" sz="2200" dirty="0" smtClean="0"/>
              <a:t>amount of </a:t>
            </a:r>
            <a:r>
              <a:rPr lang="en-US" sz="2200" dirty="0" smtClean="0"/>
              <a:t>electricity,</a:t>
            </a:r>
            <a:r>
              <a:rPr lang="sr-Latn-RS" sz="2200" dirty="0" smtClean="0"/>
              <a:t> </a:t>
            </a:r>
            <a:r>
              <a:rPr lang="en-US" sz="2200" dirty="0" smtClean="0"/>
              <a:t>which </a:t>
            </a:r>
            <a:r>
              <a:rPr lang="en-US" sz="2200" dirty="0" smtClean="0"/>
              <a:t>is sold to distribution companies</a:t>
            </a:r>
            <a:r>
              <a:rPr lang="en-US" sz="2200" dirty="0" smtClean="0"/>
              <a:t>.</a:t>
            </a:r>
            <a:endParaRPr lang="sr-Latn-RS" sz="2200" dirty="0" smtClean="0"/>
          </a:p>
          <a:p>
            <a:endParaRPr lang="sr-Latn-RS" sz="2200" dirty="0" smtClean="0"/>
          </a:p>
          <a:p>
            <a:r>
              <a:rPr lang="sr-Latn-RS" sz="2200" dirty="0" smtClean="0"/>
              <a:t>The </a:t>
            </a:r>
            <a:r>
              <a:rPr lang="sr-Latn-RS" sz="2200" b="1" dirty="0" smtClean="0"/>
              <a:t>main disadvantage </a:t>
            </a:r>
            <a:r>
              <a:rPr lang="sr-Latn-RS" sz="2200" dirty="0" smtClean="0"/>
              <a:t>of such power plant is that they occupy arable land. </a:t>
            </a:r>
            <a:endParaRPr lang="en-US" sz="2200" dirty="0"/>
          </a:p>
        </p:txBody>
      </p:sp>
      <p:pic>
        <p:nvPicPr>
          <p:cNvPr id="13" name="Picture 12" descr="5.JPG"/>
          <p:cNvPicPr>
            <a:picLocks noChangeAspect="1"/>
          </p:cNvPicPr>
          <p:nvPr/>
        </p:nvPicPr>
        <p:blipFill>
          <a:blip r:embed="rId7" cstate="print"/>
          <a:stretch>
            <a:fillRect/>
          </a:stretch>
        </p:blipFill>
        <p:spPr>
          <a:xfrm>
            <a:off x="9296400" y="6057900"/>
            <a:ext cx="3867150" cy="3200400"/>
          </a:xfrm>
          <a:prstGeom prst="rect">
            <a:avLst/>
          </a:prstGeom>
        </p:spPr>
      </p:pic>
      <p:pic>
        <p:nvPicPr>
          <p:cNvPr id="14" name="Picture 13" descr="6.JPG"/>
          <p:cNvPicPr>
            <a:picLocks noChangeAspect="1"/>
          </p:cNvPicPr>
          <p:nvPr/>
        </p:nvPicPr>
        <p:blipFill>
          <a:blip r:embed="rId8" cstate="print"/>
          <a:stretch>
            <a:fillRect/>
          </a:stretch>
        </p:blipFill>
        <p:spPr>
          <a:xfrm>
            <a:off x="2438400" y="5067300"/>
            <a:ext cx="4968346" cy="3124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INTEGRATING SOLAR ENERGY INTO AGRICULTURE</a:t>
            </a:r>
            <a:endParaRPr lang="en-US" sz="4000" dirty="0">
              <a:solidFill>
                <a:srgbClr val="22823E"/>
              </a:solidFill>
              <a:latin typeface="Martel Heavy"/>
            </a:endParaRPr>
          </a:p>
        </p:txBody>
      </p:sp>
      <p:sp>
        <p:nvSpPr>
          <p:cNvPr id="11" name="Rectangle 10"/>
          <p:cNvSpPr/>
          <p:nvPr/>
        </p:nvSpPr>
        <p:spPr>
          <a:xfrm>
            <a:off x="2133600" y="1638300"/>
            <a:ext cx="12268200" cy="5878532"/>
          </a:xfrm>
          <a:prstGeom prst="rect">
            <a:avLst/>
          </a:prstGeom>
        </p:spPr>
        <p:txBody>
          <a:bodyPr wrap="square">
            <a:spAutoFit/>
          </a:bodyPr>
          <a:lstStyle/>
          <a:p>
            <a:r>
              <a:rPr lang="en-US" sz="2200" dirty="0" smtClean="0"/>
              <a:t>UN: the current world population is 8.2 billion, but it is expected to increase from 8 billion to 9.7 billion in 2050 and could peak at nearly 10.4 billion in the mid-2080s. </a:t>
            </a:r>
          </a:p>
          <a:p>
            <a:r>
              <a:rPr lang="en-US" sz="2200" dirty="0" smtClean="0"/>
              <a:t>Also, 20% of the Earth's total land area has been degraded only between 2000 and 2015. </a:t>
            </a:r>
          </a:p>
          <a:p>
            <a:endParaRPr lang="sr-Latn-RS" sz="2200" dirty="0" smtClean="0"/>
          </a:p>
          <a:p>
            <a:r>
              <a:rPr lang="en-US" sz="2200" b="1" dirty="0" smtClean="0"/>
              <a:t>Key question: can food production and energy production from renewable sources be harmonized on the same land?</a:t>
            </a:r>
          </a:p>
          <a:p>
            <a:endParaRPr lang="en-US" sz="2200" dirty="0" smtClean="0"/>
          </a:p>
          <a:p>
            <a:r>
              <a:rPr lang="en-US" sz="2200" dirty="0" smtClean="0"/>
              <a:t>The potential offered by solar energy is enormous. However, there are many reasons why this potential has not been used to a sufficient extent. Despite the promising potential for solar photovoltaic technology to retrench global reliance on fossil fuels, large-scale PV development is experiencing complex challenges, including land use conflict and social resistance, which has previously been more commonly associated with large-scale wind farms</a:t>
            </a:r>
            <a:r>
              <a:rPr lang="en-GB" sz="2400" dirty="0" smtClean="0"/>
              <a:t>. </a:t>
            </a:r>
            <a:r>
              <a:rPr lang="en-GB" sz="2200" dirty="0" smtClean="0"/>
              <a:t>Social resistance is completely justified considering all the above: human needs are increasing due to the growing population, and the unpolluted and non-degraded land is decreasing. </a:t>
            </a:r>
            <a:r>
              <a:rPr lang="en-US" sz="2200" dirty="0" smtClean="0"/>
              <a:t>. </a:t>
            </a:r>
          </a:p>
          <a:p>
            <a:endParaRPr lang="sr-Latn-RS" sz="2200" dirty="0" smtClean="0"/>
          </a:p>
          <a:p>
            <a:r>
              <a:rPr lang="en-US" sz="2200" b="1" dirty="0" smtClean="0"/>
              <a:t>Therefore, to overcome obstacles and make the best of both, it was necessary to explore new approaches such as "</a:t>
            </a:r>
            <a:r>
              <a:rPr lang="en-US" sz="2200" b="1" dirty="0" err="1" smtClean="0"/>
              <a:t>Agrivoltaics</a:t>
            </a:r>
            <a:r>
              <a:rPr lang="en-US" sz="2200" b="1" dirty="0" smtClean="0"/>
              <a:t>" (solar and agriculture co-location).</a:t>
            </a:r>
            <a:endParaRPr lang="en-US" sz="2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cstate="print"/>
            <a:stretch>
              <a:fillRect l="-18514" t="-68106" r="-20305" b="-75440"/>
            </a:stretch>
          </a:blipFill>
        </p:spPr>
        <p:txBody>
          <a:bodyPr/>
          <a:lstStyle/>
          <a:p>
            <a:endParaRPr lang="en-US"/>
          </a:p>
        </p:txBody>
      </p:sp>
      <p:sp>
        <p:nvSpPr>
          <p:cNvPr id="9" name="TextBox 9"/>
          <p:cNvSpPr txBox="1"/>
          <p:nvPr/>
        </p:nvSpPr>
        <p:spPr>
          <a:xfrm>
            <a:off x="1905000" y="1748088"/>
            <a:ext cx="12842540" cy="1500411"/>
          </a:xfrm>
          <a:prstGeom prst="rect">
            <a:avLst/>
          </a:prstGeom>
        </p:spPr>
        <p:txBody>
          <a:bodyPr lIns="0" tIns="0" rIns="0" bIns="0" rtlCol="0" anchor="t">
            <a:spAutoFit/>
          </a:bodyPr>
          <a:lstStyle/>
          <a:p>
            <a:pPr marL="446133" lvl="1" indent="-223066" algn="just">
              <a:lnSpc>
                <a:spcPts val="3864"/>
              </a:lnSpc>
            </a:pPr>
            <a:endParaRPr lang="en-US" sz="2000" dirty="0" smtClean="0"/>
          </a:p>
          <a:p>
            <a:pPr marL="446133" lvl="1" indent="-223066">
              <a:lnSpc>
                <a:spcPts val="3864"/>
              </a:lnSpc>
            </a:pPr>
            <a:endParaRPr lang="en-US" sz="2000" spc="123" dirty="0"/>
          </a:p>
          <a:p>
            <a:pPr marL="0" lvl="0" indent="0">
              <a:lnSpc>
                <a:spcPts val="3864"/>
              </a:lnSpc>
            </a:pPr>
            <a:endParaRPr lang="en-US" sz="2000" spc="123" dirty="0"/>
          </a:p>
        </p:txBody>
      </p:sp>
      <p:sp>
        <p:nvSpPr>
          <p:cNvPr id="10" name="TextBox 2">
            <a:extLst>
              <a:ext uri="{FF2B5EF4-FFF2-40B4-BE49-F238E27FC236}">
                <a16:creationId xmlns:a16="http://schemas.microsoft.com/office/drawing/2014/main" xmlns=""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sr-Latn-RS" sz="4000" dirty="0" smtClean="0">
                <a:solidFill>
                  <a:srgbClr val="22823E"/>
                </a:solidFill>
                <a:latin typeface="Martel Heavy"/>
              </a:rPr>
              <a:t>AGRIVOLTAICS: SOLAR AND AGRICULTURE CO-LOCATION</a:t>
            </a:r>
            <a:endParaRPr lang="en-US" sz="4000" dirty="0">
              <a:solidFill>
                <a:srgbClr val="22823E"/>
              </a:solidFill>
              <a:latin typeface="Martel Heavy"/>
            </a:endParaRPr>
          </a:p>
        </p:txBody>
      </p:sp>
      <p:sp>
        <p:nvSpPr>
          <p:cNvPr id="11" name="Rectangle 10"/>
          <p:cNvSpPr/>
          <p:nvPr/>
        </p:nvSpPr>
        <p:spPr>
          <a:xfrm>
            <a:off x="1524000" y="1790700"/>
            <a:ext cx="13716000" cy="8125301"/>
          </a:xfrm>
          <a:prstGeom prst="rect">
            <a:avLst/>
          </a:prstGeom>
        </p:spPr>
        <p:txBody>
          <a:bodyPr wrap="square">
            <a:spAutoFit/>
          </a:bodyPr>
          <a:lstStyle/>
          <a:p>
            <a:r>
              <a:rPr lang="en-GB" sz="2200" dirty="0" err="1" smtClean="0"/>
              <a:t>Agrivoltaics</a:t>
            </a:r>
            <a:r>
              <a:rPr lang="en-GB" sz="2200" dirty="0" smtClean="0"/>
              <a:t>, the co-development of land for both agriculture and PV, is an innovative and increasingly popular approach to solar development. Most large, ground‐mounted solar photovoltaic (PV) systems are installed on land used only for solar energy production. Such installations can threaten the local community, farmers and local food production</a:t>
            </a:r>
            <a:r>
              <a:rPr lang="sr-Latn-RS" sz="2200" dirty="0" smtClean="0"/>
              <a:t>. </a:t>
            </a:r>
          </a:p>
          <a:p>
            <a:endParaRPr lang="sr-Latn-RS" sz="2200" dirty="0" smtClean="0"/>
          </a:p>
          <a:p>
            <a:r>
              <a:rPr lang="en-US" sz="2200" b="1" dirty="0" smtClean="0"/>
              <a:t>But thanks to </a:t>
            </a:r>
            <a:r>
              <a:rPr lang="en-US" sz="2200" b="1" dirty="0" err="1" smtClean="0"/>
              <a:t>agrivoltaics</a:t>
            </a:r>
            <a:r>
              <a:rPr lang="en-US" sz="2200" b="1" dirty="0" smtClean="0"/>
              <a:t> systems (</a:t>
            </a:r>
            <a:r>
              <a:rPr lang="en-US" sz="2200" b="1" dirty="0" err="1" smtClean="0"/>
              <a:t>APV</a:t>
            </a:r>
            <a:r>
              <a:rPr lang="en-US" sz="2200" b="1" dirty="0" smtClean="0"/>
              <a:t>), </a:t>
            </a:r>
            <a:r>
              <a:rPr lang="en-GB" sz="2200" b="1" dirty="0" smtClean="0"/>
              <a:t>it’s possible to co-locate solar and agriculture</a:t>
            </a:r>
            <a:r>
              <a:rPr lang="sr-Latn-RS" sz="2200" b="1" dirty="0" smtClean="0"/>
              <a:t>. </a:t>
            </a:r>
          </a:p>
          <a:p>
            <a:endParaRPr lang="sr-Latn-RS" sz="2200" b="1" dirty="0" smtClean="0"/>
          </a:p>
          <a:p>
            <a:r>
              <a:rPr lang="en-GB" sz="2200" b="1" dirty="0" smtClean="0"/>
              <a:t>Co-location is defined as agricultural production, such as crop or livestock production or pollinator habitats, underneath solar panels or adjacent to solar panels</a:t>
            </a:r>
            <a:r>
              <a:rPr lang="en-GB" sz="2200" dirty="0" smtClean="0"/>
              <a:t>. After they are installed, the solar panels leave about 90 percent of the free surface, on which food can be grown.</a:t>
            </a:r>
            <a:r>
              <a:rPr lang="en-US" sz="2200" dirty="0" smtClean="0"/>
              <a:t> </a:t>
            </a:r>
            <a:endParaRPr lang="sr-Latn-RS" sz="2200" dirty="0" smtClean="0"/>
          </a:p>
          <a:p>
            <a:endParaRPr lang="sr-Latn-RS" sz="2200" dirty="0" smtClean="0"/>
          </a:p>
          <a:p>
            <a:r>
              <a:rPr lang="en-US" sz="2200" b="1" dirty="0" smtClean="0"/>
              <a:t>Numerous empirical studies have investigated BENEFITS of </a:t>
            </a:r>
            <a:r>
              <a:rPr lang="en-US" sz="2200" b="1" dirty="0" err="1" smtClean="0"/>
              <a:t>APVs</a:t>
            </a:r>
            <a:r>
              <a:rPr lang="en-US" sz="2200" b="1" dirty="0" smtClean="0"/>
              <a:t>: </a:t>
            </a:r>
            <a:endParaRPr lang="sr-Latn-RS" sz="2200" b="1" dirty="0" smtClean="0"/>
          </a:p>
          <a:p>
            <a:endParaRPr lang="sr-Latn-RS" sz="2200" b="1" dirty="0" smtClean="0"/>
          </a:p>
          <a:p>
            <a:pPr marL="457200" indent="-457200">
              <a:buFont typeface="Wingdings" pitchFamily="2" charset="2"/>
              <a:buChar char="v"/>
            </a:pPr>
            <a:r>
              <a:rPr lang="en-GB" sz="2200" dirty="0" smtClean="0"/>
              <a:t>capable of overcoming the dominant separation of food and energy production and increasing land productivity by 35–73%</a:t>
            </a:r>
            <a:endParaRPr lang="sr-Latn-RS" sz="2200" dirty="0" smtClean="0"/>
          </a:p>
          <a:p>
            <a:pPr marL="457200" indent="-457200">
              <a:buFont typeface="Wingdings" pitchFamily="2" charset="2"/>
              <a:buChar char="v"/>
            </a:pPr>
            <a:r>
              <a:rPr lang="en-US" sz="2200" dirty="0" smtClean="0"/>
              <a:t>partial shade of solar panels reduces the amount of direct sunlight reaching crops, changing the microclimate </a:t>
            </a:r>
            <a:r>
              <a:rPr lang="sr-Latn-RS" sz="2200" dirty="0" smtClean="0"/>
              <a:t>(day air temperature can bi </a:t>
            </a:r>
            <a:r>
              <a:rPr lang="en-US" sz="2200" dirty="0" smtClean="0"/>
              <a:t>1.2°C lower </a:t>
            </a:r>
            <a:r>
              <a:rPr lang="sr-Latn-RS" sz="2200" dirty="0" smtClean="0"/>
              <a:t>under solar panels. </a:t>
            </a:r>
            <a:r>
              <a:rPr lang="en-US" sz="2200" dirty="0" smtClean="0"/>
              <a:t>Also, soil moisture can be up to 15% higher under PV panels</a:t>
            </a:r>
            <a:r>
              <a:rPr lang="sr-Latn-RS" sz="2200" dirty="0" smtClean="0"/>
              <a:t>. </a:t>
            </a:r>
          </a:p>
          <a:p>
            <a:pPr marL="457200" indent="-457200">
              <a:buFont typeface="Wingdings" pitchFamily="2" charset="2"/>
              <a:buChar char="v"/>
            </a:pPr>
            <a:r>
              <a:rPr lang="sr-Latn-RS" sz="2200" dirty="0" smtClean="0"/>
              <a:t>d</a:t>
            </a:r>
            <a:r>
              <a:rPr lang="en-GB" sz="2200" dirty="0" err="1" smtClean="0"/>
              <a:t>ifferent</a:t>
            </a:r>
            <a:r>
              <a:rPr lang="en-GB" sz="2200" dirty="0" smtClean="0"/>
              <a:t> kinds of crops can be considered for cultivation in </a:t>
            </a:r>
            <a:r>
              <a:rPr lang="en-GB" sz="2200" dirty="0" err="1" smtClean="0"/>
              <a:t>agrivoltaics</a:t>
            </a:r>
            <a:r>
              <a:rPr lang="en-GB" sz="2200" dirty="0" smtClean="0"/>
              <a:t> systems</a:t>
            </a:r>
            <a:r>
              <a:rPr lang="sr-Latn-RS" sz="2200" dirty="0" smtClean="0"/>
              <a:t> - </a:t>
            </a:r>
            <a:r>
              <a:rPr lang="en-GB" sz="2200" dirty="0" smtClean="0"/>
              <a:t>vegetables, herbs, and medicinal and aromatic plant</a:t>
            </a:r>
            <a:r>
              <a:rPr lang="sr-Latn-RS" sz="2200" dirty="0" smtClean="0"/>
              <a:t>....</a:t>
            </a:r>
          </a:p>
          <a:p>
            <a:pPr marL="457200" indent="-457200">
              <a:buFont typeface="Wingdings" pitchFamily="2" charset="2"/>
              <a:buChar char="v"/>
            </a:pPr>
            <a:r>
              <a:rPr lang="sr-Latn-RS" sz="2200" dirty="0" smtClean="0"/>
              <a:t>Solar  grazing: l</a:t>
            </a:r>
            <a:r>
              <a:rPr lang="en-US" sz="2200" dirty="0" err="1" smtClean="0"/>
              <a:t>ivestock</a:t>
            </a:r>
            <a:r>
              <a:rPr lang="en-US" sz="2200" dirty="0" smtClean="0"/>
              <a:t> can reduce the maintenance costs of trimming beneath panels and reduce the need to use herbicide</a:t>
            </a:r>
            <a:r>
              <a:rPr lang="sr-Latn-RS" sz="2200" dirty="0" smtClean="0"/>
              <a:t>.</a:t>
            </a:r>
          </a:p>
          <a:p>
            <a:pPr marL="457200" indent="-457200">
              <a:buFont typeface="Wingdings" pitchFamily="2" charset="2"/>
              <a:buChar char="v"/>
            </a:pPr>
            <a:r>
              <a:rPr lang="en-US" sz="2200" dirty="0" smtClean="0"/>
              <a:t>Solar beekeeping</a:t>
            </a:r>
            <a:r>
              <a:rPr lang="sr-Latn-RS" sz="2200" dirty="0" smtClean="0"/>
              <a:t>: </a:t>
            </a:r>
            <a:r>
              <a:rPr lang="en-US" sz="2200" dirty="0" smtClean="0"/>
              <a:t>pollinator-friendly solar farms</a:t>
            </a:r>
            <a:r>
              <a:rPr lang="sr-Latn-RS" sz="2200" dirty="0" smtClean="0"/>
              <a:t>. </a:t>
            </a:r>
          </a:p>
          <a:p>
            <a:endParaRPr lang="sr-Latn-RS" sz="2000" dirty="0" smtClean="0"/>
          </a:p>
          <a:p>
            <a:endParaRPr lang="en-US" sz="2000" dirty="0" smtClean="0"/>
          </a:p>
          <a:p>
            <a:r>
              <a:rPr lang="en-GB" sz="2000" b="1" dirty="0" smtClean="0"/>
              <a:t> </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028699" y="424028"/>
            <a:ext cx="16357197" cy="1635063"/>
          </a:xfrm>
          <a:prstGeom prst="rect">
            <a:avLst/>
          </a:prstGeom>
        </p:spPr>
        <p:txBody>
          <a:bodyPr wrap="square" lIns="0" tIns="0" rIns="0" bIns="0" rtlCol="0" anchor="t">
            <a:spAutoFit/>
          </a:bodyPr>
          <a:lstStyle/>
          <a:p>
            <a:pPr algn="ctr">
              <a:lnSpc>
                <a:spcPts val="6611"/>
              </a:lnSpc>
            </a:pPr>
            <a:r>
              <a:rPr lang="en-US" sz="4000" dirty="0" smtClean="0">
                <a:solidFill>
                  <a:srgbClr val="22823E"/>
                </a:solidFill>
                <a:latin typeface="Martel Heavy"/>
              </a:rPr>
              <a:t>BENEFITS FROM </a:t>
            </a:r>
            <a:r>
              <a:rPr lang="en-US" sz="4000" dirty="0" err="1" smtClean="0">
                <a:solidFill>
                  <a:srgbClr val="22823E"/>
                </a:solidFill>
                <a:latin typeface="Martel Heavy"/>
              </a:rPr>
              <a:t>AGRIVOLTAICS</a:t>
            </a:r>
            <a:r>
              <a:rPr lang="en-US" sz="4000" dirty="0" smtClean="0">
                <a:solidFill>
                  <a:srgbClr val="22823E"/>
                </a:solidFill>
                <a:latin typeface="Martel Heavy"/>
              </a:rPr>
              <a:t> FOR FARMERS AND ENTREPRENEURS</a:t>
            </a:r>
            <a:endParaRPr lang="en-US" sz="4000" dirty="0">
              <a:solidFill>
                <a:srgbClr val="22823E"/>
              </a:solidFill>
              <a:latin typeface="Martel Heavy"/>
            </a:endParaRPr>
          </a:p>
        </p:txBody>
      </p:sp>
      <p:grpSp>
        <p:nvGrpSpPr>
          <p:cNvPr id="3" name="Group 3"/>
          <p:cNvGrpSpPr/>
          <p:nvPr/>
        </p:nvGrpSpPr>
        <p:grpSpPr>
          <a:xfrm>
            <a:off x="1028700" y="2041918"/>
            <a:ext cx="5070480" cy="1683770"/>
            <a:chOff x="0" y="0"/>
            <a:chExt cx="1959087" cy="650560"/>
          </a:xfrm>
        </p:grpSpPr>
        <p:sp>
          <p:nvSpPr>
            <p:cNvPr id="4" name="Freeform 4"/>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a:p>
          </p:txBody>
        </p:sp>
        <p:sp>
          <p:nvSpPr>
            <p:cNvPr id="5" name="TextBox 5"/>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1179214" y="2590398"/>
            <a:ext cx="4680282" cy="859979"/>
          </a:xfrm>
          <a:prstGeom prst="rect">
            <a:avLst/>
          </a:prstGeom>
        </p:spPr>
        <p:txBody>
          <a:bodyPr lIns="0" tIns="0" rIns="0" bIns="0" rtlCol="0" anchor="t">
            <a:spAutoFit/>
          </a:bodyPr>
          <a:lstStyle/>
          <a:p>
            <a:pPr algn="ctr">
              <a:lnSpc>
                <a:spcPts val="3479"/>
              </a:lnSpc>
            </a:pPr>
            <a:r>
              <a:rPr lang="en-US" sz="2200" b="1" dirty="0" smtClean="0"/>
              <a:t>Protection of crops from adverse weather conditions</a:t>
            </a:r>
            <a:r>
              <a:rPr lang="en-US" sz="2200" dirty="0" smtClean="0"/>
              <a:t> </a:t>
            </a:r>
            <a:endParaRPr lang="en-US" sz="2200" b="1" dirty="0">
              <a:solidFill>
                <a:srgbClr val="FBF6F1"/>
              </a:solidFill>
            </a:endParaRPr>
          </a:p>
        </p:txBody>
      </p:sp>
      <p:grpSp>
        <p:nvGrpSpPr>
          <p:cNvPr id="7" name="Group 7"/>
          <p:cNvGrpSpPr/>
          <p:nvPr/>
        </p:nvGrpSpPr>
        <p:grpSpPr>
          <a:xfrm>
            <a:off x="6673438" y="2041918"/>
            <a:ext cx="5070480" cy="1683770"/>
            <a:chOff x="0" y="0"/>
            <a:chExt cx="1959087" cy="650560"/>
          </a:xfrm>
        </p:grpSpPr>
        <p:sp>
          <p:nvSpPr>
            <p:cNvPr id="8" name="Freeform 8"/>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a:p>
          </p:txBody>
        </p:sp>
        <p:sp>
          <p:nvSpPr>
            <p:cNvPr id="9" name="TextBox 9"/>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sp>
        <p:nvSpPr>
          <p:cNvPr id="10" name="TextBox 10"/>
          <p:cNvSpPr txBox="1"/>
          <p:nvPr/>
        </p:nvSpPr>
        <p:spPr>
          <a:xfrm>
            <a:off x="6858000" y="2476500"/>
            <a:ext cx="4680282" cy="853182"/>
          </a:xfrm>
          <a:prstGeom prst="rect">
            <a:avLst/>
          </a:prstGeom>
        </p:spPr>
        <p:txBody>
          <a:bodyPr lIns="0" tIns="0" rIns="0" bIns="0" rtlCol="0" anchor="t">
            <a:spAutoFit/>
          </a:bodyPr>
          <a:lstStyle/>
          <a:p>
            <a:pPr algn="ctr">
              <a:lnSpc>
                <a:spcPts val="3479"/>
              </a:lnSpc>
            </a:pPr>
            <a:r>
              <a:rPr lang="en-US" sz="2200" b="1" dirty="0" smtClean="0"/>
              <a:t>Creating additional income from electricity production</a:t>
            </a:r>
            <a:endParaRPr lang="en-US" sz="2200" dirty="0">
              <a:solidFill>
                <a:srgbClr val="FBF6F1"/>
              </a:solidFill>
            </a:endParaRPr>
          </a:p>
        </p:txBody>
      </p:sp>
      <p:grpSp>
        <p:nvGrpSpPr>
          <p:cNvPr id="11" name="Group 11"/>
          <p:cNvGrpSpPr/>
          <p:nvPr/>
        </p:nvGrpSpPr>
        <p:grpSpPr>
          <a:xfrm>
            <a:off x="990600" y="5829300"/>
            <a:ext cx="5070480" cy="1683770"/>
            <a:chOff x="0" y="0"/>
            <a:chExt cx="1959087" cy="650560"/>
          </a:xfrm>
        </p:grpSpPr>
        <p:sp>
          <p:nvSpPr>
            <p:cNvPr id="12" name="Freeform 12"/>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a:p>
          </p:txBody>
        </p:sp>
        <p:sp>
          <p:nvSpPr>
            <p:cNvPr id="13" name="TextBox 13"/>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grpSp>
        <p:nvGrpSpPr>
          <p:cNvPr id="15" name="Group 15"/>
          <p:cNvGrpSpPr/>
          <p:nvPr/>
        </p:nvGrpSpPr>
        <p:grpSpPr>
          <a:xfrm>
            <a:off x="1028700" y="3950876"/>
            <a:ext cx="5070480" cy="1683770"/>
            <a:chOff x="0" y="0"/>
            <a:chExt cx="1959087" cy="650560"/>
          </a:xfrm>
        </p:grpSpPr>
        <p:sp>
          <p:nvSpPr>
            <p:cNvPr id="16" name="Freeform 16"/>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a:p>
          </p:txBody>
        </p:sp>
        <p:sp>
          <p:nvSpPr>
            <p:cNvPr id="17" name="TextBox 17"/>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grpSp>
        <p:nvGrpSpPr>
          <p:cNvPr id="19" name="Group 19"/>
          <p:cNvGrpSpPr/>
          <p:nvPr/>
        </p:nvGrpSpPr>
        <p:grpSpPr>
          <a:xfrm>
            <a:off x="6673438" y="4002707"/>
            <a:ext cx="5070480" cy="1683770"/>
            <a:chOff x="0" y="0"/>
            <a:chExt cx="1959087" cy="650560"/>
          </a:xfrm>
        </p:grpSpPr>
        <p:sp>
          <p:nvSpPr>
            <p:cNvPr id="20" name="Freeform 20"/>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a:p>
          </p:txBody>
        </p:sp>
        <p:sp>
          <p:nvSpPr>
            <p:cNvPr id="21" name="TextBox 21"/>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sp>
        <p:nvSpPr>
          <p:cNvPr id="34" name="TextBox 34"/>
          <p:cNvSpPr txBox="1"/>
          <p:nvPr/>
        </p:nvSpPr>
        <p:spPr>
          <a:xfrm>
            <a:off x="6868536" y="6342805"/>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Advice on project monitoring  methodologies</a:t>
            </a:r>
          </a:p>
        </p:txBody>
      </p:sp>
      <p:sp>
        <p:nvSpPr>
          <p:cNvPr id="38" name="TextBox 38"/>
          <p:cNvSpPr txBox="1"/>
          <p:nvPr/>
        </p:nvSpPr>
        <p:spPr>
          <a:xfrm>
            <a:off x="12510516" y="6561880"/>
            <a:ext cx="4680282"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Instructions on managing project finances</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cstate="print"/>
            <a:stretch>
              <a:fillRect l="-18514" t="-68106" r="-20305" b="-75440"/>
            </a:stretch>
          </a:blipFill>
        </p:spPr>
        <p:txBody>
          <a:bodyPr/>
          <a:lstStyle/>
          <a:p>
            <a:endParaRPr lang="en-US"/>
          </a:p>
        </p:txBody>
      </p:sp>
      <p:sp>
        <p:nvSpPr>
          <p:cNvPr id="27" name="TextBox 10">
            <a:extLst>
              <a:ext uri="{FF2B5EF4-FFF2-40B4-BE49-F238E27FC236}">
                <a16:creationId xmlns:a16="http://schemas.microsoft.com/office/drawing/2014/main" xmlns="" id="{C795BFE7-C733-AA5C-6768-346F99E0F603}"/>
              </a:ext>
            </a:extLst>
          </p:cNvPr>
          <p:cNvSpPr txBox="1"/>
          <p:nvPr/>
        </p:nvSpPr>
        <p:spPr>
          <a:xfrm>
            <a:off x="1143000" y="6362700"/>
            <a:ext cx="4680282" cy="411138"/>
          </a:xfrm>
          <a:prstGeom prst="rect">
            <a:avLst/>
          </a:prstGeom>
        </p:spPr>
        <p:txBody>
          <a:bodyPr lIns="0" tIns="0" rIns="0" bIns="0" rtlCol="0" anchor="t">
            <a:spAutoFit/>
          </a:bodyPr>
          <a:lstStyle/>
          <a:p>
            <a:pPr algn="ctr">
              <a:lnSpc>
                <a:spcPts val="3479"/>
              </a:lnSpc>
            </a:pPr>
            <a:r>
              <a:rPr lang="en-US" sz="2200" b="1" dirty="0" smtClean="0"/>
              <a:t>Solar Land Lease</a:t>
            </a:r>
            <a:endParaRPr lang="en-US" sz="2200" dirty="0">
              <a:solidFill>
                <a:srgbClr val="FBF6F1"/>
              </a:solidFill>
            </a:endParaRPr>
          </a:p>
        </p:txBody>
      </p:sp>
      <p:sp>
        <p:nvSpPr>
          <p:cNvPr id="28" name="TextBox 10">
            <a:extLst>
              <a:ext uri="{FF2B5EF4-FFF2-40B4-BE49-F238E27FC236}">
                <a16:creationId xmlns:a16="http://schemas.microsoft.com/office/drawing/2014/main" xmlns="" id="{26EBF3F0-1BC5-99FE-383B-D0F687D12CE1}"/>
              </a:ext>
            </a:extLst>
          </p:cNvPr>
          <p:cNvSpPr txBox="1"/>
          <p:nvPr/>
        </p:nvSpPr>
        <p:spPr>
          <a:xfrm>
            <a:off x="1219200" y="4381500"/>
            <a:ext cx="4680282" cy="859979"/>
          </a:xfrm>
          <a:prstGeom prst="rect">
            <a:avLst/>
          </a:prstGeom>
        </p:spPr>
        <p:txBody>
          <a:bodyPr lIns="0" tIns="0" rIns="0" bIns="0" rtlCol="0" anchor="t">
            <a:spAutoFit/>
          </a:bodyPr>
          <a:lstStyle/>
          <a:p>
            <a:pPr algn="ctr">
              <a:lnSpc>
                <a:spcPts val="3479"/>
              </a:lnSpc>
            </a:pPr>
            <a:r>
              <a:rPr lang="en-US" sz="2200" b="1" dirty="0" smtClean="0"/>
              <a:t>Marketing benefits and contribution to sustainability</a:t>
            </a:r>
            <a:endParaRPr lang="en-US" sz="2200" dirty="0">
              <a:solidFill>
                <a:srgbClr val="FBF6F1"/>
              </a:solidFill>
            </a:endParaRPr>
          </a:p>
        </p:txBody>
      </p:sp>
      <p:sp>
        <p:nvSpPr>
          <p:cNvPr id="29" name="TextBox 10">
            <a:extLst>
              <a:ext uri="{FF2B5EF4-FFF2-40B4-BE49-F238E27FC236}">
                <a16:creationId xmlns:a16="http://schemas.microsoft.com/office/drawing/2014/main" xmlns="" id="{7B954C40-6F29-80E7-E9CB-280C66A10996}"/>
              </a:ext>
            </a:extLst>
          </p:cNvPr>
          <p:cNvSpPr txBox="1"/>
          <p:nvPr/>
        </p:nvSpPr>
        <p:spPr>
          <a:xfrm>
            <a:off x="6858000" y="4381500"/>
            <a:ext cx="4680282" cy="859979"/>
          </a:xfrm>
          <a:prstGeom prst="rect">
            <a:avLst/>
          </a:prstGeom>
        </p:spPr>
        <p:txBody>
          <a:bodyPr lIns="0" tIns="0" rIns="0" bIns="0" rtlCol="0" anchor="t">
            <a:spAutoFit/>
          </a:bodyPr>
          <a:lstStyle/>
          <a:p>
            <a:pPr algn="ctr">
              <a:lnSpc>
                <a:spcPts val="3479"/>
              </a:lnSpc>
            </a:pPr>
            <a:r>
              <a:rPr lang="en-US" sz="2200" b="1" dirty="0" smtClean="0"/>
              <a:t>Reduction of labor costs and </a:t>
            </a:r>
            <a:endParaRPr lang="sr-Latn-RS" sz="2200" b="1" dirty="0" smtClean="0"/>
          </a:p>
          <a:p>
            <a:pPr algn="ctr">
              <a:lnSpc>
                <a:spcPts val="3479"/>
              </a:lnSpc>
            </a:pPr>
            <a:r>
              <a:rPr lang="en-US" sz="2200" b="1" dirty="0" smtClean="0"/>
              <a:t>consumed energy</a:t>
            </a:r>
            <a:endParaRPr lang="en-US" sz="2200" dirty="0">
              <a:solidFill>
                <a:srgbClr val="FBF6F1"/>
              </a:solidFill>
            </a:endParaRPr>
          </a:p>
        </p:txBody>
      </p:sp>
      <p:sp>
        <p:nvSpPr>
          <p:cNvPr id="6145" name="Rectangle 1"/>
          <p:cNvSpPr>
            <a:spLocks noChangeArrowheads="1"/>
          </p:cNvSpPr>
          <p:nvPr/>
        </p:nvSpPr>
        <p:spPr bwMode="auto">
          <a:xfrm>
            <a:off x="304800" y="7962900"/>
            <a:ext cx="6324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sr-Latn-RS" sz="2000" dirty="0" smtClean="0">
                <a:latin typeface="Calibri" pitchFamily="34" charset="0"/>
                <a:ea typeface="Aptos"/>
                <a:cs typeface="Calibri" pitchFamily="34" charset="0"/>
              </a:rPr>
              <a:t>*S</a:t>
            </a:r>
            <a:r>
              <a:rPr kumimoji="0" lang="en-GB" sz="2000" b="0" i="0" u="none" strike="noStrike" cap="none" normalizeH="0" baseline="0" dirty="0" err="1" smtClean="0">
                <a:ln>
                  <a:noFill/>
                </a:ln>
                <a:solidFill>
                  <a:schemeClr val="tx1"/>
                </a:solidFill>
                <a:effectLst/>
                <a:latin typeface="Calibri" pitchFamily="34" charset="0"/>
                <a:ea typeface="Aptos"/>
                <a:cs typeface="Calibri" pitchFamily="34" charset="0"/>
              </a:rPr>
              <a:t>ome</a:t>
            </a:r>
            <a:r>
              <a:rPr kumimoji="0" lang="en-GB" sz="2000" b="0" i="0" u="none" strike="noStrike" cap="none" normalizeH="0" baseline="0" dirty="0" smtClean="0">
                <a:ln>
                  <a:noFill/>
                </a:ln>
                <a:solidFill>
                  <a:schemeClr val="tx1"/>
                </a:solidFill>
                <a:effectLst/>
                <a:latin typeface="Calibri" pitchFamily="34" charset="0"/>
                <a:ea typeface="Aptos"/>
                <a:cs typeface="Calibri" pitchFamily="34" charset="0"/>
              </a:rPr>
              <a:t> limitations should be mentioned: </a:t>
            </a:r>
            <a:endParaRPr kumimoji="0" lang="sr-Latn-RS" sz="2000" b="0" i="0" u="none" strike="noStrike" cap="none" normalizeH="0" baseline="0" dirty="0" smtClean="0">
              <a:ln>
                <a:noFill/>
              </a:ln>
              <a:solidFill>
                <a:schemeClr val="tx1"/>
              </a:solidFill>
              <a:effectLst/>
              <a:latin typeface="Calibri" pitchFamily="34" charset="0"/>
              <a:ea typeface="Aptos"/>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Aptos"/>
                <a:cs typeface="Calibri" pitchFamily="34" charset="0"/>
              </a:rPr>
              <a:t>some solar industry professionals see </a:t>
            </a:r>
            <a:r>
              <a:rPr kumimoji="0" lang="en-GB" sz="2000" b="0" i="0" u="none" strike="noStrike" cap="none" normalizeH="0" baseline="0" dirty="0" err="1" smtClean="0">
                <a:ln>
                  <a:noFill/>
                </a:ln>
                <a:solidFill>
                  <a:schemeClr val="tx1"/>
                </a:solidFill>
                <a:effectLst/>
                <a:latin typeface="Calibri" pitchFamily="34" charset="0"/>
                <a:ea typeface="Aptos"/>
                <a:cs typeface="Calibri" pitchFamily="34" charset="0"/>
              </a:rPr>
              <a:t>agrivoltaic</a:t>
            </a:r>
            <a:r>
              <a:rPr kumimoji="0" lang="en-GB" sz="2000" b="0" i="0" u="none" strike="noStrike" cap="none" normalizeH="0" baseline="0" dirty="0" smtClean="0">
                <a:ln>
                  <a:noFill/>
                </a:ln>
                <a:solidFill>
                  <a:schemeClr val="tx1"/>
                </a:solidFill>
                <a:effectLst/>
                <a:latin typeface="Calibri" pitchFamily="34" charset="0"/>
                <a:ea typeface="Aptos"/>
                <a:cs typeface="Calibri" pitchFamily="34" charset="0"/>
              </a:rPr>
              <a:t> projects as complex and require extra effort to actualize, including added layers of intricacy in system design and increased coordination with stakeholders.</a:t>
            </a:r>
            <a:r>
              <a:rPr kumimoji="0" lang="en-GB" sz="2000" b="0" i="0" u="none" strike="noStrike" cap="none" normalizeH="0" baseline="0" dirty="0" smtClean="0">
                <a:ln>
                  <a:noFill/>
                </a:ln>
                <a:solidFill>
                  <a:schemeClr val="tx1"/>
                </a:solidFill>
                <a:effectLst/>
                <a:latin typeface="Aptos"/>
                <a:ea typeface="Aptos"/>
                <a:cs typeface="Times New Roman" pitchFamily="18" charset="0"/>
              </a:rPr>
              <a:t> </a:t>
            </a:r>
            <a:r>
              <a:rPr kumimoji="0" lang="en-GB" sz="2000" b="0" i="0" u="none" strike="noStrike" cap="none" normalizeH="0" baseline="0" dirty="0" smtClean="0">
                <a:ln>
                  <a:noFill/>
                </a:ln>
                <a:solidFill>
                  <a:schemeClr val="tx1"/>
                </a:solidFill>
                <a:effectLst/>
                <a:latin typeface="Calibri" pitchFamily="34" charset="0"/>
                <a:ea typeface="Aptos"/>
                <a:cs typeface="Calibri" pitchFamily="34" charset="0"/>
              </a:rPr>
              <a:t>It is therefore clear that such projects require more time, planning, and financial investment.</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 name="Picture 34" descr="alexander-grothues-4.jpg"/>
          <p:cNvPicPr>
            <a:picLocks noChangeAspect="1"/>
          </p:cNvPicPr>
          <p:nvPr/>
        </p:nvPicPr>
        <p:blipFill>
          <a:blip r:embed="rId3" cstate="print"/>
          <a:stretch>
            <a:fillRect/>
          </a:stretch>
        </p:blipFill>
        <p:spPr>
          <a:xfrm>
            <a:off x="12137887" y="1866900"/>
            <a:ext cx="5603461" cy="6553200"/>
          </a:xfrm>
          <a:prstGeom prst="rect">
            <a:avLst/>
          </a:prstGeom>
        </p:spPr>
      </p:pic>
      <p:sp>
        <p:nvSpPr>
          <p:cNvPr id="36" name="Rectangle 35"/>
          <p:cNvSpPr/>
          <p:nvPr/>
        </p:nvSpPr>
        <p:spPr>
          <a:xfrm>
            <a:off x="7924800" y="6286500"/>
            <a:ext cx="4038600" cy="1600438"/>
          </a:xfrm>
          <a:prstGeom prst="rect">
            <a:avLst/>
          </a:prstGeom>
        </p:spPr>
        <p:txBody>
          <a:bodyPr wrap="square">
            <a:spAutoFit/>
          </a:bodyPr>
          <a:lstStyle/>
          <a:p>
            <a:pPr algn="r"/>
            <a:r>
              <a:rPr lang="en-US" sz="2200" b="1" dirty="0" smtClean="0">
                <a:solidFill>
                  <a:srgbClr val="7030A0"/>
                </a:solidFill>
              </a:rPr>
              <a:t>Open-field strawberry cultivation</a:t>
            </a:r>
            <a:r>
              <a:rPr lang="sr-Latn-RS" sz="2200" b="1" dirty="0" smtClean="0">
                <a:solidFill>
                  <a:srgbClr val="7030A0"/>
                </a:solidFill>
              </a:rPr>
              <a:t> in </a:t>
            </a:r>
            <a:r>
              <a:rPr lang="en-US" sz="2200" b="1" dirty="0" err="1" smtClean="0">
                <a:solidFill>
                  <a:srgbClr val="7030A0"/>
                </a:solidFill>
              </a:rPr>
              <a:t>Senden</a:t>
            </a:r>
            <a:r>
              <a:rPr lang="en-US" sz="2200" b="1" dirty="0" smtClean="0">
                <a:solidFill>
                  <a:srgbClr val="7030A0"/>
                </a:solidFill>
              </a:rPr>
              <a:t>, Germany</a:t>
            </a:r>
            <a:endParaRPr lang="sr-Latn-RS" sz="2200" b="1" dirty="0" smtClean="0">
              <a:solidFill>
                <a:srgbClr val="7030A0"/>
              </a:solidFill>
            </a:endParaRPr>
          </a:p>
          <a:p>
            <a:pPr algn="r"/>
            <a:r>
              <a:rPr lang="sr-Latn-RS" b="1" dirty="0" smtClean="0">
                <a:solidFill>
                  <a:srgbClr val="7030A0"/>
                </a:solidFill>
              </a:rPr>
              <a:t>Source: </a:t>
            </a:r>
            <a:r>
              <a:rPr lang="en-US" b="1" dirty="0" smtClean="0">
                <a:solidFill>
                  <a:srgbClr val="7030A0"/>
                </a:solidFill>
              </a:rPr>
              <a:t>https://www.britesolar.com/open-field-strawberry-cultivation</a:t>
            </a:r>
            <a:endParaRPr lang="en-US" b="1" dirty="0">
              <a:solidFill>
                <a:srgbClr val="7030A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2606</Words>
  <Application>Microsoft Office PowerPoint</Application>
  <PresentationFormat>Custom</PresentationFormat>
  <Paragraphs>161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Martel Heavy</vt:lpstr>
      <vt:lpstr>Wingdings</vt:lpstr>
      <vt:lpstr>Aptos</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Mng &amp; Coord Plan_Women Greener</dc:title>
  <dc:creator>Korisnik</dc:creator>
  <cp:lastModifiedBy>Korisnik</cp:lastModifiedBy>
  <cp:revision>36</cp:revision>
  <dcterms:created xsi:type="dcterms:W3CDTF">2006-08-16T00:00:00Z</dcterms:created>
  <dcterms:modified xsi:type="dcterms:W3CDTF">2024-09-09T10:21:50Z</dcterms:modified>
  <dc:identifier>DAF7dEt6gQ8</dc:identifier>
</cp:coreProperties>
</file>